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6"/>
  </p:notesMasterIdLst>
  <p:sldIdLst>
    <p:sldId id="2147476334" r:id="rId2"/>
    <p:sldId id="2147476332" r:id="rId3"/>
    <p:sldId id="258" r:id="rId4"/>
    <p:sldId id="280" r:id="rId5"/>
    <p:sldId id="292" r:id="rId6"/>
    <p:sldId id="291" r:id="rId7"/>
    <p:sldId id="281" r:id="rId8"/>
    <p:sldId id="2147476333" r:id="rId9"/>
    <p:sldId id="4275" r:id="rId10"/>
    <p:sldId id="282" r:id="rId11"/>
    <p:sldId id="293" r:id="rId12"/>
    <p:sldId id="296" r:id="rId13"/>
    <p:sldId id="283" r:id="rId14"/>
    <p:sldId id="4269" r:id="rId15"/>
    <p:sldId id="4270" r:id="rId16"/>
    <p:sldId id="297" r:id="rId17"/>
    <p:sldId id="304" r:id="rId18"/>
    <p:sldId id="298" r:id="rId19"/>
    <p:sldId id="4253" r:id="rId20"/>
    <p:sldId id="4256" r:id="rId21"/>
    <p:sldId id="4260" r:id="rId22"/>
    <p:sldId id="4261" r:id="rId23"/>
    <p:sldId id="4259" r:id="rId24"/>
    <p:sldId id="4262" r:id="rId25"/>
    <p:sldId id="4264" r:id="rId26"/>
    <p:sldId id="4265" r:id="rId27"/>
    <p:sldId id="4266" r:id="rId28"/>
    <p:sldId id="4267" r:id="rId29"/>
    <p:sldId id="4268" r:id="rId30"/>
    <p:sldId id="4271" r:id="rId31"/>
    <p:sldId id="4272" r:id="rId32"/>
    <p:sldId id="2147476335" r:id="rId33"/>
    <p:sldId id="4273" r:id="rId34"/>
    <p:sldId id="4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0DB1BC-E4CE-25C1-11D2-7968C4F1B1AC}" name="Kristine Rezai" initials="KR" userId="S::kristine.rezai@meetiqm.com::a57f822d-3530-4f4e-bf15-9d858f52a7ce" providerId="AD"/>
  <p188:author id="{0C3C66E5-7E9A-B77D-639F-007389427356}" name="Stefan Seegerer" initials="SS" userId="S::stefan.seegerer@meetiqm.com::af0441ba-a7d4-4f42-b4f2-97bae39ae6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93" autoAdjust="0"/>
    <p:restoredTop sz="94645"/>
  </p:normalViewPr>
  <p:slideViewPr>
    <p:cSldViewPr snapToGrid="0">
      <p:cViewPr varScale="1">
        <p:scale>
          <a:sx n="98" d="100"/>
          <a:sy n="98" d="100"/>
        </p:scale>
        <p:origin x="19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22243-64EA-46D6-8C82-C8F1BA6956B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D4A2-89E8-44E7-B018-C7452189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4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8D4A2-89E8-44E7-B018-C745218931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8D4A2-89E8-44E7-B018-C745218931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2B51E-5A61-524F-8491-EBF6353FE77B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68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2B51E-5A61-524F-8491-EBF6353FE77B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2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2B51E-5A61-524F-8491-EBF6353FE77B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27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t&#10;&#10;Description automatically generated">
            <a:extLst>
              <a:ext uri="{FF2B5EF4-FFF2-40B4-BE49-F238E27FC236}">
                <a16:creationId xmlns:a16="http://schemas.microsoft.com/office/drawing/2014/main" id="{90A6F02A-2713-9159-9A20-40A94B0A5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9"/>
          <a:stretch/>
        </p:blipFill>
        <p:spPr>
          <a:xfrm>
            <a:off x="-17253" y="0"/>
            <a:ext cx="12209253" cy="689282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7C656-3809-3FB1-8603-7432C2FA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84EC04-2D4C-8EC4-7BF4-8B11532F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3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3D83B-5D07-42F4-A757-BAFDA16C09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6450" y="231775"/>
            <a:ext cx="5988050" cy="5778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50E5B-DDDE-054F-80EE-DDB91E14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62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9543BEB-D66C-6E4A-87AA-60417C33F2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4347F187-8DB3-5C40-B28F-D1E41D086688}"/>
              </a:ext>
            </a:extLst>
          </p:cNvPr>
          <p:cNvSpPr/>
          <p:nvPr userDrawn="1"/>
        </p:nvSpPr>
        <p:spPr>
          <a:xfrm flipV="1">
            <a:off x="334963" y="106358"/>
            <a:ext cx="11539098" cy="115666"/>
          </a:xfrm>
          <a:custGeom>
            <a:avLst/>
            <a:gdLst/>
            <a:ahLst/>
            <a:cxnLst/>
            <a:rect l="l" t="t" r="r" b="b"/>
            <a:pathLst>
              <a:path w="19350355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3C47D5E1-63AF-8B49-BC6C-68DAD8885744}"/>
              </a:ext>
            </a:extLst>
          </p:cNvPr>
          <p:cNvSpPr/>
          <p:nvPr userDrawn="1"/>
        </p:nvSpPr>
        <p:spPr>
          <a:xfrm>
            <a:off x="376952" y="10493136"/>
            <a:ext cx="19350355" cy="0"/>
          </a:xfrm>
          <a:custGeom>
            <a:avLst/>
            <a:gdLst/>
            <a:ahLst/>
            <a:cxnLst/>
            <a:rect l="l" t="t" r="r" b="b"/>
            <a:pathLst>
              <a:path w="19350355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F9A92A2-9B7F-4E4C-B89F-A9DA20B8F8B9}"/>
              </a:ext>
            </a:extLst>
          </p:cNvPr>
          <p:cNvSpPr/>
          <p:nvPr userDrawn="1"/>
        </p:nvSpPr>
        <p:spPr>
          <a:xfrm flipV="1">
            <a:off x="334963" y="6123281"/>
            <a:ext cx="11539096" cy="115658"/>
          </a:xfrm>
          <a:custGeom>
            <a:avLst/>
            <a:gdLst/>
            <a:ahLst/>
            <a:cxnLst/>
            <a:rect l="l" t="t" r="r" b="b"/>
            <a:pathLst>
              <a:path w="19350355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34EA99-239C-4133-945C-237B82359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952" y="619061"/>
            <a:ext cx="2844800" cy="100806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609B4CD-1F7A-4390-A47A-06445FBF9C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621" y="5806554"/>
            <a:ext cx="3303852" cy="232906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7" indent="0">
              <a:buNone/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167F1FC-FB8D-4D1A-BBC7-7C5E0D62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1" y="2711948"/>
            <a:ext cx="5237162" cy="2501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400" spc="-15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9A56D66-D79C-43EC-A439-D0A32214C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3328" y="5806554"/>
            <a:ext cx="1508755" cy="232906"/>
          </a:xfrm>
        </p:spPr>
        <p:txBody>
          <a:bodyPr>
            <a:noAutofit/>
          </a:bodyPr>
          <a:lstStyle>
            <a:lvl1pPr marL="0" indent="0" algn="r">
              <a:buNone/>
              <a:defRPr sz="1200" u="sng"/>
            </a:lvl1pPr>
            <a:lvl2pPr marL="457207" indent="0">
              <a:buNone/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www.meetiqm.com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C407F-D3BC-4205-BF35-C7C0691525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875" y="5537488"/>
            <a:ext cx="3305175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737C62-D0BB-4AAD-AE38-BCBBCB870A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8751" y="1714500"/>
            <a:ext cx="3279774" cy="404813"/>
          </a:xfrm>
        </p:spPr>
        <p:txBody>
          <a:bodyPr>
            <a:noAutofit/>
          </a:bodyPr>
          <a:lstStyle>
            <a:lvl1pPr marL="0" indent="0" algn="ctr">
              <a:buNone/>
              <a:defRPr sz="1400" spc="-20" baseline="0"/>
            </a:lvl1pPr>
          </a:lstStyle>
          <a:p>
            <a:pPr lvl="0"/>
            <a:r>
              <a:rPr lang="en-GB" dirty="0"/>
              <a:t>WE BUILD QUANTUM COMPUTERS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2308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C3D381-3DE6-4DCD-98C3-FB3A41144180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34963" y="350569"/>
            <a:ext cx="5883215" cy="56742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46262-C96C-41DB-AD7F-93A83D9C8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0188" y="2030412"/>
            <a:ext cx="5293875" cy="39799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7" indent="0">
              <a:buNone/>
              <a:defRPr sz="1600"/>
            </a:lvl2pPr>
            <a:lvl3pPr marL="914413" indent="0">
              <a:buNone/>
              <a:defRPr sz="1600"/>
            </a:lvl3pPr>
            <a:lvl4pPr marL="1371620" indent="0">
              <a:buNone/>
              <a:defRPr sz="1600"/>
            </a:lvl4pPr>
            <a:lvl5pPr marL="1828826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AAA697-85FE-B04A-84B9-CCF9621EC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780" y="522669"/>
            <a:ext cx="4779962" cy="1408244"/>
          </a:xfrm>
        </p:spPr>
        <p:txBody>
          <a:bodyPr anchor="t">
            <a:noAutofit/>
          </a:bodyPr>
          <a:lstStyle>
            <a:lvl1pPr algn="l">
              <a:defRPr lang="en-GB" sz="44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12B3E49-8E0F-EF49-A0D8-EC97E7E4A830}"/>
              </a:ext>
            </a:extLst>
          </p:cNvPr>
          <p:cNvSpPr txBox="1">
            <a:spLocks/>
          </p:cNvSpPr>
          <p:nvPr userDrawn="1"/>
        </p:nvSpPr>
        <p:spPr>
          <a:xfrm>
            <a:off x="91308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48AF65EA-0067-9F44-A1A0-B8D56558EA51}"/>
              </a:ext>
            </a:extLst>
          </p:cNvPr>
          <p:cNvSpPr/>
          <p:nvPr userDrawn="1"/>
        </p:nvSpPr>
        <p:spPr>
          <a:xfrm flipV="1">
            <a:off x="334963" y="6123279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64C25AE-E0FA-4A10-B824-28D7E7C1FE29}"/>
              </a:ext>
            </a:extLst>
          </p:cNvPr>
          <p:cNvSpPr/>
          <p:nvPr userDrawn="1"/>
        </p:nvSpPr>
        <p:spPr bwMode="auto">
          <a:xfrm flipV="1">
            <a:off x="334963" y="216998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Monument Grotesk"/>
            </a:endParaRPr>
          </a:p>
        </p:txBody>
      </p:sp>
    </p:spTree>
    <p:extLst>
      <p:ext uri="{BB962C8B-B14F-4D97-AF65-F5344CB8AC3E}">
        <p14:creationId xmlns:p14="http://schemas.microsoft.com/office/powerpoint/2010/main" val="200004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2" y="870718"/>
            <a:ext cx="11533185" cy="12423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33" y="2126990"/>
            <a:ext cx="11533184" cy="4070031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baseline="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baseline="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baseline="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baseline="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baseline="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C3D381-3DE6-4DCD-98C3-FB3A411441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90847" y="350569"/>
            <a:ext cx="5883215" cy="56742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46262-C96C-41DB-AD7F-93A83D9C8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371" y="2030412"/>
            <a:ext cx="5293875" cy="39799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7" indent="0">
              <a:buNone/>
              <a:defRPr sz="1600"/>
            </a:lvl2pPr>
            <a:lvl3pPr marL="914413" indent="0">
              <a:buNone/>
              <a:defRPr sz="1600"/>
            </a:lvl3pPr>
            <a:lvl4pPr marL="1371620" indent="0">
              <a:buNone/>
              <a:defRPr sz="1600"/>
            </a:lvl4pPr>
            <a:lvl5pPr marL="1828826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AAA697-85FE-B04A-84B9-CCF9621EC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522669"/>
            <a:ext cx="4779962" cy="1408244"/>
          </a:xfrm>
        </p:spPr>
        <p:txBody>
          <a:bodyPr anchor="t">
            <a:noAutofit/>
          </a:bodyPr>
          <a:lstStyle>
            <a:lvl1pPr algn="l">
              <a:defRPr lang="en-GB" sz="44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12B3E49-8E0F-EF49-A0D8-EC97E7E4A830}"/>
              </a:ext>
            </a:extLst>
          </p:cNvPr>
          <p:cNvSpPr txBox="1">
            <a:spLocks/>
          </p:cNvSpPr>
          <p:nvPr userDrawn="1"/>
        </p:nvSpPr>
        <p:spPr>
          <a:xfrm>
            <a:off x="91308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48AF65EA-0067-9F44-A1A0-B8D56558EA51}"/>
              </a:ext>
            </a:extLst>
          </p:cNvPr>
          <p:cNvSpPr/>
          <p:nvPr userDrawn="1"/>
        </p:nvSpPr>
        <p:spPr>
          <a:xfrm flipV="1">
            <a:off x="334963" y="6123279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5C5052D-A0E5-4A52-AFB1-EF8F88ED6CA2}"/>
              </a:ext>
            </a:extLst>
          </p:cNvPr>
          <p:cNvSpPr/>
          <p:nvPr userDrawn="1"/>
        </p:nvSpPr>
        <p:spPr bwMode="auto">
          <a:xfrm flipV="1">
            <a:off x="334963" y="216998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Monument Grotesk"/>
            </a:endParaRPr>
          </a:p>
        </p:txBody>
      </p:sp>
    </p:spTree>
    <p:extLst>
      <p:ext uri="{BB962C8B-B14F-4D97-AF65-F5344CB8AC3E}">
        <p14:creationId xmlns:p14="http://schemas.microsoft.com/office/powerpoint/2010/main" val="246060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ubb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7145F-AEB6-521C-F9C9-B6733126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07"/>
          <a:stretch/>
        </p:blipFill>
        <p:spPr>
          <a:xfrm>
            <a:off x="-1" y="0"/>
            <a:ext cx="12192001" cy="692185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03B58-1247-42C3-0094-CA0E8FF77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6BB1A3-E3A0-D44E-F114-A7D75E1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6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1">
            <a:extLst>
              <a:ext uri="{FF2B5EF4-FFF2-40B4-BE49-F238E27FC236}">
                <a16:creationId xmlns:a16="http://schemas.microsoft.com/office/drawing/2014/main" id="{0E4149C4-1DCC-F01B-0EEF-19D4F2C1D8A3}"/>
              </a:ext>
            </a:extLst>
          </p:cNvPr>
          <p:cNvSpPr/>
          <p:nvPr userDrawn="1"/>
        </p:nvSpPr>
        <p:spPr bwMode="auto">
          <a:xfrm>
            <a:off x="571615" y="1373637"/>
            <a:ext cx="11032078" cy="4682295"/>
          </a:xfrm>
          <a:prstGeom prst="roundRect">
            <a:avLst>
              <a:gd name="adj" fmla="val 26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01D6A2-8877-C4F4-325C-AD5C48C5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6F5412-D014-85EE-CC5E-471FFE7A281B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5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71">
            <a:extLst>
              <a:ext uri="{FF2B5EF4-FFF2-40B4-BE49-F238E27FC236}">
                <a16:creationId xmlns:a16="http://schemas.microsoft.com/office/drawing/2014/main" id="{5BA01449-AB45-DB94-995B-1B25649451B1}"/>
              </a:ext>
            </a:extLst>
          </p:cNvPr>
          <p:cNvSpPr/>
          <p:nvPr userDrawn="1"/>
        </p:nvSpPr>
        <p:spPr bwMode="auto">
          <a:xfrm>
            <a:off x="571615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8" name="Rectangle: Rounded Corners 71">
            <a:extLst>
              <a:ext uri="{FF2B5EF4-FFF2-40B4-BE49-F238E27FC236}">
                <a16:creationId xmlns:a16="http://schemas.microsoft.com/office/drawing/2014/main" id="{EF1878C3-3F47-0895-DAA5-F8A41DD43840}"/>
              </a:ext>
            </a:extLst>
          </p:cNvPr>
          <p:cNvSpPr/>
          <p:nvPr userDrawn="1"/>
        </p:nvSpPr>
        <p:spPr bwMode="auto">
          <a:xfrm>
            <a:off x="571615" y="1376021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9" name="Rectangle: Rounded Corners 71">
            <a:extLst>
              <a:ext uri="{FF2B5EF4-FFF2-40B4-BE49-F238E27FC236}">
                <a16:creationId xmlns:a16="http://schemas.microsoft.com/office/drawing/2014/main" id="{D7FC4CFB-A85B-0EAD-2C35-1B0F39A4AF16}"/>
              </a:ext>
            </a:extLst>
          </p:cNvPr>
          <p:cNvSpPr/>
          <p:nvPr userDrawn="1"/>
        </p:nvSpPr>
        <p:spPr bwMode="auto">
          <a:xfrm>
            <a:off x="6205829" y="1370470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0" name="Rectangle: Rounded Corners 71">
            <a:extLst>
              <a:ext uri="{FF2B5EF4-FFF2-40B4-BE49-F238E27FC236}">
                <a16:creationId xmlns:a16="http://schemas.microsoft.com/office/drawing/2014/main" id="{9C62E7EA-5CFE-39DA-ADDC-472797975703}"/>
              </a:ext>
            </a:extLst>
          </p:cNvPr>
          <p:cNvSpPr/>
          <p:nvPr userDrawn="1"/>
        </p:nvSpPr>
        <p:spPr bwMode="auto">
          <a:xfrm>
            <a:off x="6205829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1234-8B4F-A8B3-6BE7-C94B896F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AB9206-B0CA-7B7E-F2AE-EABB876C64FF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09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71">
            <a:extLst>
              <a:ext uri="{FF2B5EF4-FFF2-40B4-BE49-F238E27FC236}">
                <a16:creationId xmlns:a16="http://schemas.microsoft.com/office/drawing/2014/main" id="{09737DA9-B8EA-DF25-68C4-D284C2275E37}"/>
              </a:ext>
            </a:extLst>
          </p:cNvPr>
          <p:cNvSpPr/>
          <p:nvPr userDrawn="1"/>
        </p:nvSpPr>
        <p:spPr bwMode="auto">
          <a:xfrm>
            <a:off x="571614" y="1373637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7" name="Rectangle: Rounded Corners 71">
            <a:extLst>
              <a:ext uri="{FF2B5EF4-FFF2-40B4-BE49-F238E27FC236}">
                <a16:creationId xmlns:a16="http://schemas.microsoft.com/office/drawing/2014/main" id="{4592289A-A9FE-5D72-B343-423A760B9A05}"/>
              </a:ext>
            </a:extLst>
          </p:cNvPr>
          <p:cNvSpPr/>
          <p:nvPr userDrawn="1"/>
        </p:nvSpPr>
        <p:spPr bwMode="auto">
          <a:xfrm>
            <a:off x="8054716" y="1373635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Rectangle: Rounded Corners 71">
            <a:extLst>
              <a:ext uri="{FF2B5EF4-FFF2-40B4-BE49-F238E27FC236}">
                <a16:creationId xmlns:a16="http://schemas.microsoft.com/office/drawing/2014/main" id="{604C92A6-9DD7-E619-7344-9FA0985AAA54}"/>
              </a:ext>
            </a:extLst>
          </p:cNvPr>
          <p:cNvSpPr/>
          <p:nvPr userDrawn="1"/>
        </p:nvSpPr>
        <p:spPr bwMode="auto">
          <a:xfrm>
            <a:off x="4316457" y="1373636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805CB1-C91C-3016-AE12-79FE52FC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2F0375-933D-115B-85B9-054EFA1CAFF5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9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929240-A02E-0BBD-7460-EC2C59D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261609"/>
            <a:ext cx="11340664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B80E9-6CF7-B1DB-DB79-8E52E8BBAB87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64C4BF24-2094-2F44-8EB6-9D5485989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17940" y="1514477"/>
            <a:ext cx="11556123" cy="466248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91308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/>
            </a:defPPr>
            <a:lvl1pPr marL="0" algn="r" defTabSz="914400">
              <a:defRPr sz="1000">
                <a:solidFill>
                  <a:schemeClr val="tx1">
                    <a:tint val="75000"/>
                  </a:schemeClr>
                </a:solidFill>
                <a:latin typeface="Telegraf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543BEB-D66C-6E4A-87AA-60417C33F2A3}" type="slidenum">
              <a:rPr lang="en-GB" sz="1000">
                <a:solidFill>
                  <a:schemeClr val="tx1"/>
                </a:solidFill>
                <a:latin typeface="+mn-lt"/>
              </a:rPr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auto">
          <a:xfrm>
            <a:off x="533398" y="158296"/>
            <a:ext cx="11340665" cy="108267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D3A829E4-16BF-6387-7631-06917CD55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452332-AA29-C2C9-56A4-377E5D3CC818}"/>
              </a:ext>
            </a:extLst>
          </p:cNvPr>
          <p:cNvSpPr/>
          <p:nvPr userDrawn="1"/>
        </p:nvSpPr>
        <p:spPr bwMode="auto">
          <a:xfrm>
            <a:off x="0" y="0"/>
            <a:ext cx="12294824" cy="694062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AAEC03-A20B-C15E-695C-9E46A78CF1D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1984375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99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B8E911-A20C-DBCF-AF5A-7698CF16441A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AECED78-37F8-1C4A-400D-BE8C460925B8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E2F0C7-BA53-8F1A-B5E6-F379242520D0}"/>
              </a:ext>
            </a:extLst>
          </p:cNvPr>
          <p:cNvSpPr txBox="1"/>
          <p:nvPr userDrawn="1"/>
        </p:nvSpPr>
        <p:spPr bwMode="auto">
          <a:xfrm>
            <a:off x="317938" y="6356352"/>
            <a:ext cx="27432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/>
            </a:defPPr>
            <a:lvl1pPr marL="0" algn="r" defTabSz="914262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6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7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1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22A55-5426-C57A-14B3-E074683B1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E9BD3-1CB4-9E42-A797-C126D05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365126"/>
            <a:ext cx="11035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044D-3872-BE44-8E92-2709775A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39" y="1825625"/>
            <a:ext cx="11035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36BE-0FC1-7242-A899-E71C1B13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0862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9543BEB-D66C-6E4A-87AA-60417C33F2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1CF29-A5F3-CB0F-ABA8-3F01B28A395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 dt="0"/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2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hyperlink" Target="https://www.meetiqm.com&#8203;/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50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4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50.png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0.png"/><Relationship Id="rId4" Type="http://schemas.openxmlformats.org/officeDocument/2006/relationships/image" Target="../media/image23.png"/><Relationship Id="rId9" Type="http://schemas.openxmlformats.org/officeDocument/2006/relationships/image" Target="../media/image2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8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0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white cylinder with black text&#10;&#10;Description automatically generated">
            <a:extLst>
              <a:ext uri="{FF2B5EF4-FFF2-40B4-BE49-F238E27FC236}">
                <a16:creationId xmlns:a16="http://schemas.microsoft.com/office/drawing/2014/main" id="{F3233AE4-BE23-D93E-D9AD-A8AD4C22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" y="446"/>
            <a:ext cx="12191207" cy="6857554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6" y="349651"/>
            <a:ext cx="634997" cy="22378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485" y="349740"/>
            <a:ext cx="634819" cy="223607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354" y="350902"/>
            <a:ext cx="100834" cy="148773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769" y="350903"/>
            <a:ext cx="100837" cy="136687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7173" y="516915"/>
            <a:ext cx="162517" cy="55317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076" y="469678"/>
            <a:ext cx="116019" cy="76844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825496" y="1657581"/>
            <a:ext cx="5391615" cy="3149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defRPr/>
            </a:pPr>
            <a:r>
              <a:rPr lang="en-US" sz="4800" b="1" kern="0" spc="96" dirty="0">
                <a:solidFill>
                  <a:srgbClr val="FFFFFF">
                    <a:alpha val="100000"/>
                  </a:srgbClr>
                </a:solidFill>
                <a:latin typeface="Tahoma Bold"/>
                <a:ea typeface="Tahoma Bold"/>
                <a:cs typeface="Tahoma Bold"/>
              </a:rPr>
              <a:t>Superconducting quantum Hardware and Architectures	</a:t>
            </a:r>
            <a:endParaRPr lang="en-US" sz="4800" b="1" dirty="0">
              <a:solidFill>
                <a:srgbClr val="000000"/>
              </a:solidFill>
              <a:latin typeface="Tahoma Bold"/>
              <a:ea typeface="Tahoma Bold"/>
              <a:cs typeface="Tahoma Bold"/>
            </a:endParaRPr>
          </a:p>
        </p:txBody>
      </p:sp>
      <p:sp>
        <p:nvSpPr>
          <p:cNvPr id="11" name="Text 2"/>
          <p:cNvSpPr/>
          <p:nvPr/>
        </p:nvSpPr>
        <p:spPr>
          <a:xfrm>
            <a:off x="784668" y="6370475"/>
            <a:ext cx="81067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00"/>
              </a:lnSpc>
            </a:pPr>
            <a:r>
              <a:rPr lang="en-US" sz="700" u="sng" kern="0" spc="14">
                <a:solidFill>
                  <a:srgbClr val="FFFFFF"/>
                </a:solidFill>
                <a:latin typeface="Tahoma Regular"/>
                <a:ea typeface="Tahoma Regular" pitchFamily="34" charset="-122"/>
                <a:cs typeface="Tahoma Regular" pitchFamily="34" charset="-12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www.meetiqm.com</a:t>
            </a:r>
            <a:endParaRPr lang="en-US" sz="700" u="sng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4" name="Text 5"/>
          <p:cNvSpPr/>
          <p:nvPr/>
        </p:nvSpPr>
        <p:spPr>
          <a:xfrm>
            <a:off x="787396" y="5270260"/>
            <a:ext cx="4883125" cy="304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 lecture series by IQM</a:t>
            </a:r>
          </a:p>
          <a:p>
            <a:pPr lvl="0">
              <a:lnSpc>
                <a:spcPts val="2000"/>
              </a:lnSpc>
              <a:defRPr/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Authors: Kristine Rezai</a:t>
            </a:r>
            <a:endParaRPr lang="de-DE" sz="900" dirty="0">
              <a:solidFill>
                <a:srgbClr val="000000"/>
              </a:solidFill>
            </a:endParaRPr>
          </a:p>
        </p:txBody>
      </p:sp>
      <p:pic>
        <p:nvPicPr>
          <p:cNvPr id="15" name="Image 7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9146" y="4965500"/>
            <a:ext cx="4883125" cy="12698"/>
          </a:xfrm>
          <a:prstGeom prst="rect">
            <a:avLst/>
          </a:prstGeom>
        </p:spPr>
      </p:pic>
      <p:sp>
        <p:nvSpPr>
          <p:cNvPr id="16" name="Text 5">
            <a:extLst>
              <a:ext uri="{FF2B5EF4-FFF2-40B4-BE49-F238E27FC236}">
                <a16:creationId xmlns:a16="http://schemas.microsoft.com/office/drawing/2014/main" id="{4FFF0D50-15BE-D4D9-33CD-164FC3D9607F}"/>
              </a:ext>
            </a:extLst>
          </p:cNvPr>
          <p:cNvSpPr/>
          <p:nvPr/>
        </p:nvSpPr>
        <p:spPr>
          <a:xfrm>
            <a:off x="787285" y="5906235"/>
            <a:ext cx="222248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Tahoma"/>
                <a:ea typeface="+mn-lt"/>
                <a:cs typeface="+mn-lt"/>
              </a:rPr>
              <a:t>Last Updated 06/2025</a:t>
            </a:r>
            <a:endParaRPr lang="en-US" sz="1000" dirty="0"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0" y="276974"/>
            <a:ext cx="11603441" cy="955926"/>
          </a:xfrm>
        </p:spPr>
        <p:txBody>
          <a:bodyPr/>
          <a:lstStyle/>
          <a:p>
            <a:pPr algn="ctr"/>
            <a:r>
              <a:rPr lang="en-US" dirty="0"/>
              <a:t>Flux qubit</a:t>
            </a:r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114E5-04F3-8B78-A072-DAA91AE7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13" y="2252467"/>
            <a:ext cx="3784061" cy="2908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A4E05-3968-4C20-49CA-AA985584670D}"/>
              </a:ext>
            </a:extLst>
          </p:cNvPr>
          <p:cNvSpPr txBox="1"/>
          <p:nvPr/>
        </p:nvSpPr>
        <p:spPr>
          <a:xfrm>
            <a:off x="566367" y="649232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https://mediatum.ub.tum.de/1326240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0737F-CDE7-1C24-9790-D1951CFAC51E}"/>
              </a:ext>
            </a:extLst>
          </p:cNvPr>
          <p:cNvSpPr txBox="1"/>
          <p:nvPr/>
        </p:nvSpPr>
        <p:spPr>
          <a:xfrm>
            <a:off x="270620" y="1123767"/>
            <a:ext cx="4593480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E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&gt;&gt;E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(50 times)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46AA7-3987-E456-D973-054A646098FD}"/>
              </a:ext>
            </a:extLst>
          </p:cNvPr>
          <p:cNvSpPr txBox="1"/>
          <p:nvPr/>
        </p:nvSpPr>
        <p:spPr>
          <a:xfrm>
            <a:off x="0" y="458335"/>
            <a:ext cx="5886450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Flux is also quantized by the way!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9A7F3-4E41-860D-4363-14CBBF3B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829" y="1232900"/>
            <a:ext cx="4550361" cy="2810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BF2D78-5655-E9F7-03DF-5A661DE5F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032" y="1373706"/>
            <a:ext cx="3223936" cy="2488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AC519C-4C19-EE98-3682-47CAC88D7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135" y="3969392"/>
            <a:ext cx="6334186" cy="44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9048DA-7451-A5A8-D831-155BC61FF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411" y="1119153"/>
            <a:ext cx="965200" cy="368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26DDEE-78D3-5B19-EEB5-FE5410EAD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00" y="4473092"/>
            <a:ext cx="2159000" cy="406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CC7A78-7360-F690-7825-756BD0E17E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198" y="5384904"/>
            <a:ext cx="2202504" cy="5980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8DC8BF-B39F-D12B-5CFC-A48B7D821AE9}"/>
              </a:ext>
            </a:extLst>
          </p:cNvPr>
          <p:cNvSpPr txBox="1"/>
          <p:nvPr/>
        </p:nvSpPr>
        <p:spPr>
          <a:xfrm>
            <a:off x="8081294" y="6349944"/>
            <a:ext cx="3444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doi:10.1038 / nature07128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87993A-CC9F-0045-16FC-5388388E9E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6160" y="4493059"/>
            <a:ext cx="4318000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E92977-8760-D361-5849-A150D8083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713" y="5283870"/>
            <a:ext cx="3987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CA855F4-7439-E181-31F6-D01CA99A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03" y="3986058"/>
            <a:ext cx="3312257" cy="23008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0" y="276974"/>
            <a:ext cx="11603441" cy="955926"/>
          </a:xfrm>
        </p:spPr>
        <p:txBody>
          <a:bodyPr/>
          <a:lstStyle/>
          <a:p>
            <a:pPr algn="ctr"/>
            <a:r>
              <a:rPr lang="en-US" dirty="0"/>
              <a:t>Charge qubit (Cooper-pair box)</a:t>
            </a:r>
            <a:endParaRPr lang="en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9DFC2-90CF-D294-DE4A-9F6B7DE265BF}"/>
              </a:ext>
            </a:extLst>
          </p:cNvPr>
          <p:cNvSpPr txBox="1"/>
          <p:nvPr/>
        </p:nvSpPr>
        <p:spPr>
          <a:xfrm>
            <a:off x="270620" y="1666698"/>
            <a:ext cx="4593480" cy="94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E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&lt;&lt;E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26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 &lt; 1fF (for E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 to be &gt;&gt;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k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B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) [T=1K]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B26D4-36BB-1B6C-248D-53359B8E10E6}"/>
              </a:ext>
            </a:extLst>
          </p:cNvPr>
          <p:cNvSpPr txBox="1"/>
          <p:nvPr/>
        </p:nvSpPr>
        <p:spPr>
          <a:xfrm>
            <a:off x="0" y="1001266"/>
            <a:ext cx="5886450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Count every cooper pair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12AA6-C9E9-DFF1-29BE-AE340C00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561" y="1242858"/>
            <a:ext cx="65405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4FAD9-9A3B-BE5C-9A2B-9AC131183CEB}"/>
              </a:ext>
            </a:extLst>
          </p:cNvPr>
          <p:cNvSpPr txBox="1"/>
          <p:nvPr/>
        </p:nvSpPr>
        <p:spPr>
          <a:xfrm>
            <a:off x="8081294" y="6349944"/>
            <a:ext cx="3444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doi:10.1038 / nature07128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B2C6F-C7C4-C855-6AAF-6926D7634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55918" y="5388202"/>
            <a:ext cx="390084" cy="2272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25AA3-7EE0-E0D2-AD75-4544EC883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76" y="2982815"/>
            <a:ext cx="4667901" cy="3172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E73357-DB7A-EFED-ED35-97352E6E8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861" y="3996016"/>
            <a:ext cx="3312258" cy="5436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6F17F3-98FA-ACC6-7938-2E24783421DB}"/>
              </a:ext>
            </a:extLst>
          </p:cNvPr>
          <p:cNvSpPr txBox="1"/>
          <p:nvPr/>
        </p:nvSpPr>
        <p:spPr>
          <a:xfrm>
            <a:off x="8081294" y="4767166"/>
            <a:ext cx="596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n=0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D6161E-B74A-A295-4838-86EE8C35900B}"/>
              </a:ext>
            </a:extLst>
          </p:cNvPr>
          <p:cNvSpPr txBox="1"/>
          <p:nvPr/>
        </p:nvSpPr>
        <p:spPr>
          <a:xfrm>
            <a:off x="9505180" y="4767166"/>
            <a:ext cx="596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n=1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314974-46FA-38DE-05A0-D1A33543BBC0}"/>
              </a:ext>
            </a:extLst>
          </p:cNvPr>
          <p:cNvCxnSpPr/>
          <p:nvPr/>
        </p:nvCxnSpPr>
        <p:spPr>
          <a:xfrm flipH="1">
            <a:off x="6693132" y="4815209"/>
            <a:ext cx="3969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A58CAC-8171-A4B9-601F-DB8514A271B7}"/>
              </a:ext>
            </a:extLst>
          </p:cNvPr>
          <p:cNvCxnSpPr/>
          <p:nvPr/>
        </p:nvCxnSpPr>
        <p:spPr>
          <a:xfrm flipH="1">
            <a:off x="6693132" y="5148594"/>
            <a:ext cx="3969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3DCE9CB-E97F-E307-ABD5-B52BE46F5F4A}"/>
              </a:ext>
            </a:extLst>
          </p:cNvPr>
          <p:cNvSpPr txBox="1"/>
          <p:nvPr/>
        </p:nvSpPr>
        <p:spPr>
          <a:xfrm>
            <a:off x="6689227" y="4798669"/>
            <a:ext cx="564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E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J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FC8540-1E18-A670-EFFE-3363CA78FE57}"/>
              </a:ext>
            </a:extLst>
          </p:cNvPr>
          <p:cNvCxnSpPr>
            <a:cxnSpLocks/>
          </p:cNvCxnSpPr>
          <p:nvPr/>
        </p:nvCxnSpPr>
        <p:spPr>
          <a:xfrm>
            <a:off x="7130980" y="4798669"/>
            <a:ext cx="0" cy="3499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0" y="276974"/>
            <a:ext cx="11603441" cy="955926"/>
          </a:xfrm>
        </p:spPr>
        <p:txBody>
          <a:bodyPr/>
          <a:lstStyle/>
          <a:p>
            <a:pPr algn="ctr"/>
            <a:r>
              <a:rPr lang="en-US" dirty="0"/>
              <a:t>Charge qubit (Cooper-pair box)</a:t>
            </a:r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B26D4-36BB-1B6C-248D-53359B8E10E6}"/>
              </a:ext>
            </a:extLst>
          </p:cNvPr>
          <p:cNvSpPr txBox="1"/>
          <p:nvPr/>
        </p:nvSpPr>
        <p:spPr>
          <a:xfrm>
            <a:off x="0" y="1001266"/>
            <a:ext cx="5886450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Charge noise…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4FAD9-9A3B-BE5C-9A2B-9AC131183CEB}"/>
              </a:ext>
            </a:extLst>
          </p:cNvPr>
          <p:cNvSpPr txBox="1"/>
          <p:nvPr/>
        </p:nvSpPr>
        <p:spPr>
          <a:xfrm>
            <a:off x="8081294" y="6349944"/>
            <a:ext cx="3444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doi:10.1038 / nature07128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B2C6F-C7C4-C855-6AAF-6926D763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55918" y="5388202"/>
            <a:ext cx="390084" cy="2272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EF405-E6B2-4CFB-ACEA-CCE604300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42" y="1470941"/>
            <a:ext cx="4724400" cy="421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833FD9-C643-CF1A-916D-8C594787D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6" y="2982815"/>
            <a:ext cx="4667901" cy="3172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585A6-CA19-1BB7-4381-359AFF7C2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811" y="2373130"/>
            <a:ext cx="1524213" cy="60968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D1F8DC-7F07-9D98-F672-3DB2E29A40CF}"/>
              </a:ext>
            </a:extLst>
          </p:cNvPr>
          <p:cNvCxnSpPr/>
          <p:nvPr/>
        </p:nvCxnSpPr>
        <p:spPr>
          <a:xfrm flipH="1">
            <a:off x="9803374" y="2693096"/>
            <a:ext cx="434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0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DD76215-6C43-B3FD-75A0-E7E67B68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0" y="276974"/>
            <a:ext cx="11603441" cy="955926"/>
          </a:xfrm>
        </p:spPr>
        <p:txBody>
          <a:bodyPr/>
          <a:lstStyle/>
          <a:p>
            <a:pPr algn="ctr"/>
            <a:r>
              <a:rPr lang="en-FI" dirty="0"/>
              <a:t>Transmon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99C33C-CE92-5781-2F77-F7C4A1984303}"/>
              </a:ext>
            </a:extLst>
          </p:cNvPr>
          <p:cNvGrpSpPr/>
          <p:nvPr/>
        </p:nvGrpSpPr>
        <p:grpSpPr>
          <a:xfrm>
            <a:off x="553238" y="1346200"/>
            <a:ext cx="5542762" cy="4686300"/>
            <a:chOff x="664363" y="647700"/>
            <a:chExt cx="5542762" cy="4686300"/>
          </a:xfrm>
        </p:grpSpPr>
        <p:pic>
          <p:nvPicPr>
            <p:cNvPr id="2050" name="Picture 2" descr="(a) Circuit of an LC-oscillator with inductance L and capacitance C. We denote the phase on the superconducting island φ, while the ground node has phase zero. (b) Energy potential of a quantum harmonic oscillator, as can be obtained by an LC-circuit. Here the energy levels are equidistantly spaced ω apart. (c) Josephson junction qubit circuit, where the linear inductor has been replaced by a non-linear Josephson junction of energy EJ . (d) The Josephson junction changes the harmonic potential (blue dashed) into a sinusoidal potential (orange solid), yielding non-equidistant energy levels.">
              <a:extLst>
                <a:ext uri="{FF2B5EF4-FFF2-40B4-BE49-F238E27FC236}">
                  <a16:creationId xmlns:a16="http://schemas.microsoft.com/office/drawing/2014/main" id="{115CFA8A-0974-8E9D-D3AF-9BF1D97F8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3" y="647700"/>
              <a:ext cx="5174462" cy="466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FA1D39-234F-F786-076D-45A1D81EE9D8}"/>
                </a:ext>
              </a:extLst>
            </p:cNvPr>
            <p:cNvSpPr txBox="1"/>
            <p:nvPr/>
          </p:nvSpPr>
          <p:spPr>
            <a:xfrm>
              <a:off x="1498600" y="5057001"/>
              <a:ext cx="470852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rPr>
                <a:t>Rasmussen, S., Christensen, et al (2021)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7AB29A6-CC41-22EF-2E7A-55553F75E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340" y="1397000"/>
            <a:ext cx="5118100" cy="406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93BC3A-13A4-BE5F-56EA-BBC85442902B}"/>
              </a:ext>
            </a:extLst>
          </p:cNvPr>
          <p:cNvSpPr txBox="1"/>
          <p:nvPr/>
        </p:nvSpPr>
        <p:spPr>
          <a:xfrm>
            <a:off x="7198873" y="5464802"/>
            <a:ext cx="47085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Tsioutsios I., Serniak K., et al (2019)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38BC8-8E6F-C354-21A1-318E692D5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358093" y="-667818"/>
            <a:ext cx="390084" cy="22720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2AA20D-EEA9-A31F-8EA0-32196FCC8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485857" y="-379301"/>
            <a:ext cx="275808" cy="24133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C81E57-73BE-8CC1-23A8-666C337566E5}"/>
              </a:ext>
            </a:extLst>
          </p:cNvPr>
          <p:cNvSpPr txBox="1"/>
          <p:nvPr/>
        </p:nvSpPr>
        <p:spPr>
          <a:xfrm>
            <a:off x="-237995" y="322270"/>
            <a:ext cx="4997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FDD97">
                    <a:lumMod val="7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N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5FDD97">
                    <a:lumMod val="7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on-harmonic 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oscillator</a:t>
            </a:r>
          </a:p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O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r</a:t>
            </a:r>
          </a:p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Capacitive 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5FDD97">
                    <a:lumMod val="7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shunted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 Josephson junction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FEB701-E66B-F467-0AA9-B46B4BA92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890" y="5817935"/>
            <a:ext cx="1514686" cy="285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A55E86-03D5-09F1-B23E-EA5701DE2AE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92000" y="5850140"/>
            <a:ext cx="171474" cy="2381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B1534B-56B5-1D53-B929-E7B13D357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6698" y="5804882"/>
            <a:ext cx="98121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716460-093E-56D7-05C9-5D4FFEF35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6019" y="439542"/>
            <a:ext cx="4779962" cy="1408244"/>
          </a:xfrm>
        </p:spPr>
        <p:txBody>
          <a:bodyPr/>
          <a:lstStyle/>
          <a:p>
            <a:r>
              <a:rPr lang="en-US" sz="5400" dirty="0"/>
              <a:t>Flux sensitivity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FC75BB-C35F-5F85-B0FB-2E08D14F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86" y="1429790"/>
            <a:ext cx="9343428" cy="430840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B354AC3-CCC3-5C8B-6750-BC53D71B74B1}"/>
              </a:ext>
            </a:extLst>
          </p:cNvPr>
          <p:cNvSpPr/>
          <p:nvPr/>
        </p:nvSpPr>
        <p:spPr>
          <a:xfrm>
            <a:off x="4497184" y="4197927"/>
            <a:ext cx="307571" cy="3408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9D1121-9633-591F-D531-B0FDF3DF937A}"/>
              </a:ext>
            </a:extLst>
          </p:cNvPr>
          <p:cNvSpPr/>
          <p:nvPr/>
        </p:nvSpPr>
        <p:spPr>
          <a:xfrm>
            <a:off x="4948842" y="3934690"/>
            <a:ext cx="307571" cy="3408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322BB-6FD8-3D4A-313D-FBEBB1DFF8BF}"/>
              </a:ext>
            </a:extLst>
          </p:cNvPr>
          <p:cNvSpPr txBox="1"/>
          <p:nvPr/>
        </p:nvSpPr>
        <p:spPr>
          <a:xfrm>
            <a:off x="4572000" y="476914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</a:rPr>
              <a:t>sweetspot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4A9D59-8386-7249-BE0C-630CCFAA4C9D}"/>
              </a:ext>
            </a:extLst>
          </p:cNvPr>
          <p:cNvCxnSpPr/>
          <p:nvPr/>
        </p:nvCxnSpPr>
        <p:spPr>
          <a:xfrm flipH="1" flipV="1">
            <a:off x="4804755" y="4538749"/>
            <a:ext cx="144087" cy="23039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A16C15-30E5-14E8-4038-257BF9B27A97}"/>
              </a:ext>
            </a:extLst>
          </p:cNvPr>
          <p:cNvCxnSpPr>
            <a:cxnSpLocks/>
          </p:cNvCxnSpPr>
          <p:nvPr/>
        </p:nvCxnSpPr>
        <p:spPr>
          <a:xfrm flipH="1" flipV="1">
            <a:off x="5102627" y="4291935"/>
            <a:ext cx="23550" cy="47720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0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32883B-7260-BC0B-4849-1A77C071B985}"/>
              </a:ext>
            </a:extLst>
          </p:cNvPr>
          <p:cNvGrpSpPr/>
          <p:nvPr/>
        </p:nvGrpSpPr>
        <p:grpSpPr>
          <a:xfrm>
            <a:off x="533398" y="963827"/>
            <a:ext cx="9292926" cy="5632564"/>
            <a:chOff x="456908" y="1255222"/>
            <a:chExt cx="8206627" cy="49741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D74E0D-1CAF-4AFD-F238-E09A39B62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261" y="1456735"/>
              <a:ext cx="7878274" cy="444879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0289A6-15D3-7ABC-6211-8227BFF57B8B}"/>
                </a:ext>
              </a:extLst>
            </p:cNvPr>
            <p:cNvSpPr/>
            <p:nvPr/>
          </p:nvSpPr>
          <p:spPr>
            <a:xfrm>
              <a:off x="590204" y="1255222"/>
              <a:ext cx="656705" cy="681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EB37FC-29EF-5051-0EF1-3AFD781BFFEB}"/>
                </a:ext>
              </a:extLst>
            </p:cNvPr>
            <p:cNvSpPr/>
            <p:nvPr/>
          </p:nvSpPr>
          <p:spPr>
            <a:xfrm>
              <a:off x="456908" y="5547723"/>
              <a:ext cx="656705" cy="681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54B6C1-D06D-FE2D-923C-12A4C87D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Qubit Zoo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B23DB-3E96-7B3B-687A-BBC192B4E134}"/>
              </a:ext>
            </a:extLst>
          </p:cNvPr>
          <p:cNvSpPr txBox="1"/>
          <p:nvPr/>
        </p:nvSpPr>
        <p:spPr>
          <a:xfrm>
            <a:off x="6094616" y="5626935"/>
            <a:ext cx="6097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Hyyppä, E., Kundu, S., Chan, C.F. et al. Unimon qubit. Nat Commun 13, 6895 (2022). https://doi.org/10.1038/s41467-022-34614-w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638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 model, light-matter interaction</a:t>
            </a:r>
            <a:endParaRPr lang="en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8A573BCB-25A9-456D-FBEF-D959B6AE56FF}"/>
              </a:ext>
            </a:extLst>
          </p:cNvPr>
          <p:cNvSpPr txBox="1">
            <a:spLocks/>
          </p:cNvSpPr>
          <p:nvPr/>
        </p:nvSpPr>
        <p:spPr>
          <a:xfrm>
            <a:off x="163324" y="1206107"/>
            <a:ext cx="11603441" cy="1289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marR="0" lvl="0" indent="-34290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 between single atom and electromagnetic field (light)</a:t>
            </a:r>
          </a:p>
          <a:p>
            <a:pPr marL="342900" marR="0" lvl="0" indent="-34290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(Atom has a dipole moment and involved in dipole-dipole interaction) -&gt; excitation, ionization</a:t>
            </a:r>
            <a:endParaRPr kumimoji="0" lang="en-FI" sz="2400" b="0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39ADCE-FDA0-863B-C8AA-C8C25876B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50"/>
          <a:stretch/>
        </p:blipFill>
        <p:spPr>
          <a:xfrm>
            <a:off x="783499" y="3129583"/>
            <a:ext cx="4949056" cy="2763127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01DBD17-AC22-E287-B5D4-F4EBA7B283E8}"/>
              </a:ext>
            </a:extLst>
          </p:cNvPr>
          <p:cNvSpPr txBox="1">
            <a:spLocks/>
          </p:cNvSpPr>
          <p:nvPr/>
        </p:nvSpPr>
        <p:spPr>
          <a:xfrm>
            <a:off x="4059280" y="3221783"/>
            <a:ext cx="4374449" cy="655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– Quantum Electro Dynamics</a:t>
            </a:r>
            <a:endParaRPr kumimoji="0" lang="en-FI" sz="2000" b="0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213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13E3-0917-BFFE-55F4-C4C0725E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Rabi model, light-matter interaction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F72B633-7562-D68A-2FAC-B0B814E564D6}"/>
              </a:ext>
            </a:extLst>
          </p:cNvPr>
          <p:cNvSpPr txBox="1">
            <a:spLocks/>
          </p:cNvSpPr>
          <p:nvPr/>
        </p:nvSpPr>
        <p:spPr>
          <a:xfrm>
            <a:off x="270620" y="1519881"/>
            <a:ext cx="11603441" cy="2655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85750" marR="0" lvl="0" indent="-28575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superconducting </a:t>
            </a:r>
            <a:r>
              <a:rPr lang="en-GB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</a:t>
            </a: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 can play a role of single atom </a:t>
            </a:r>
          </a:p>
          <a:p>
            <a:pPr marL="285750" marR="0" lvl="0" indent="-28575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qubit’s dipole moment interact with microwave radiation -&gt; useful for science</a:t>
            </a:r>
          </a:p>
          <a:p>
            <a:pPr marL="285750" marR="0" lvl="0" indent="-28575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(spoiler) this way we will also readout the qubit state</a:t>
            </a:r>
            <a:endParaRPr kumimoji="0" lang="en-FI" sz="2400" b="0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4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Transmon</a:t>
            </a:r>
            <a:r>
              <a:rPr lang="en-US" dirty="0"/>
              <a:t> coupled to resonators for drive, flux bias, and readout</a:t>
            </a:r>
            <a:endParaRPr lang="en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97F14-66A2-CC21-0078-967EFD3B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00" y="1994663"/>
            <a:ext cx="7942614" cy="3403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D761CC-A2D6-3844-716A-D0569AD7FFC4}"/>
              </a:ext>
            </a:extLst>
          </p:cNvPr>
          <p:cNvSpPr txBox="1"/>
          <p:nvPr/>
        </p:nvSpPr>
        <p:spPr>
          <a:xfrm>
            <a:off x="5227112" y="5225384"/>
            <a:ext cx="6646949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arXiv:2106.11352 </a:t>
            </a:r>
          </a:p>
        </p:txBody>
      </p:sp>
    </p:spTree>
    <p:extLst>
      <p:ext uri="{BB962C8B-B14F-4D97-AF65-F5344CB8AC3E}">
        <p14:creationId xmlns:p14="http://schemas.microsoft.com/office/powerpoint/2010/main" val="52618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03B7520-FF57-4B3A-86A4-4CD364F4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651" y="3158922"/>
            <a:ext cx="1891625" cy="601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7" y="258322"/>
            <a:ext cx="11533185" cy="1242312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Generalized light-matter interaction:</a:t>
            </a:r>
            <a:br>
              <a:rPr lang="en-US" dirty="0"/>
            </a:br>
            <a:r>
              <a:rPr lang="en-US" dirty="0"/>
              <a:t>The quantum Rabi model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8C3C0-3BF2-4A6A-8F1C-B91C6E24EC4B}"/>
              </a:ext>
            </a:extLst>
          </p:cNvPr>
          <p:cNvSpPr txBox="1"/>
          <p:nvPr/>
        </p:nvSpPr>
        <p:spPr>
          <a:xfrm>
            <a:off x="4823670" y="1451678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We recall the following physical properties and their quantum mechanical description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73A302-FC0B-4FF4-9D2B-D020807CCB92}"/>
              </a:ext>
            </a:extLst>
          </p:cNvPr>
          <p:cNvSpPr/>
          <p:nvPr/>
        </p:nvSpPr>
        <p:spPr>
          <a:xfrm>
            <a:off x="7992228" y="2518373"/>
            <a:ext cx="1139293" cy="5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33A34B-507F-4097-BBF5-07F69C1F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554" y="2744645"/>
            <a:ext cx="1259680" cy="503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91CE2-DF1E-4DB0-A513-437F6770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1" y="1563115"/>
            <a:ext cx="4671323" cy="44609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748604-6DF2-427C-A0A9-6DD697B0E605}"/>
              </a:ext>
            </a:extLst>
          </p:cNvPr>
          <p:cNvSpPr txBox="1"/>
          <p:nvPr/>
        </p:nvSpPr>
        <p:spPr>
          <a:xfrm>
            <a:off x="582464" y="6596390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https://www.wmi.badw.de/publications/theses/Niemczyk_Doktorarbeit_2011.pdf</a:t>
            </a:r>
          </a:p>
        </p:txBody>
      </p:sp>
      <p:graphicFrame>
        <p:nvGraphicFramePr>
          <p:cNvPr id="30" name="Table 17">
            <a:extLst>
              <a:ext uri="{FF2B5EF4-FFF2-40B4-BE49-F238E27FC236}">
                <a16:creationId xmlns:a16="http://schemas.microsoft.com/office/drawing/2014/main" id="{EF263B9B-9D9E-4431-BBF0-A26246C48474}"/>
              </a:ext>
            </a:extLst>
          </p:cNvPr>
          <p:cNvGraphicFramePr>
            <a:graphicFrameLocks noGrp="1"/>
          </p:cNvGraphicFramePr>
          <p:nvPr/>
        </p:nvGraphicFramePr>
        <p:xfrm>
          <a:off x="6417708" y="2243596"/>
          <a:ext cx="3618568" cy="23993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09284">
                  <a:extLst>
                    <a:ext uri="{9D8B030D-6E8A-4147-A177-3AD203B41FA5}">
                      <a16:colId xmlns:a16="http://schemas.microsoft.com/office/drawing/2014/main" val="216814690"/>
                    </a:ext>
                  </a:extLst>
                </a:gridCol>
                <a:gridCol w="1809284">
                  <a:extLst>
                    <a:ext uri="{9D8B030D-6E8A-4147-A177-3AD203B41FA5}">
                      <a16:colId xmlns:a16="http://schemas.microsoft.com/office/drawing/2014/main" val="2735002281"/>
                    </a:ext>
                  </a:extLst>
                </a:gridCol>
              </a:tblGrid>
              <a:tr h="470303">
                <a:tc>
                  <a:txBody>
                    <a:bodyPr/>
                    <a:lstStyle/>
                    <a:p>
                      <a:r>
                        <a:rPr lang="en-US" sz="1400" dirty="0"/>
                        <a:t>Physical system / parameter</a:t>
                      </a:r>
                      <a:endParaRPr lang="en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Effective Description</a:t>
                      </a:r>
                      <a:endParaRPr lang="en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66174"/>
                  </a:ext>
                </a:extLst>
              </a:tr>
              <a:tr h="470303">
                <a:tc>
                  <a:txBody>
                    <a:bodyPr/>
                    <a:lstStyle/>
                    <a:p>
                      <a:r>
                        <a:rPr lang="en-US" sz="1400" dirty="0"/>
                        <a:t>Qubit</a:t>
                      </a:r>
                      <a:endParaRPr lang="en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28798"/>
                  </a:ext>
                </a:extLst>
              </a:tr>
              <a:tr h="470303">
                <a:tc>
                  <a:txBody>
                    <a:bodyPr/>
                    <a:lstStyle/>
                    <a:p>
                      <a:r>
                        <a:rPr lang="en-US" sz="1400" dirty="0"/>
                        <a:t>Resonator</a:t>
                      </a:r>
                      <a:endParaRPr lang="en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90137"/>
                  </a:ext>
                </a:extLst>
              </a:tr>
              <a:tr h="470303">
                <a:tc>
                  <a:txBody>
                    <a:bodyPr/>
                    <a:lstStyle/>
                    <a:p>
                      <a:r>
                        <a:rPr lang="en-US" sz="1400" dirty="0"/>
                        <a:t>Magnetic field</a:t>
                      </a:r>
                      <a:endParaRPr lang="en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358239"/>
                  </a:ext>
                </a:extLst>
              </a:tr>
              <a:tr h="470303">
                <a:tc>
                  <a:txBody>
                    <a:bodyPr/>
                    <a:lstStyle/>
                    <a:p>
                      <a:r>
                        <a:rPr lang="en-US" sz="1400" dirty="0"/>
                        <a:t>Qubit energy bias</a:t>
                      </a:r>
                      <a:endParaRPr lang="en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6339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145DFDC-2B6B-49F5-96FE-F36B2F682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067" y="3732011"/>
            <a:ext cx="1190791" cy="342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F9DAE8-B520-4029-BDB8-0F5768141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931" y="3774465"/>
            <a:ext cx="193246" cy="229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28C139-51E2-48DD-8F9F-D42D62BEC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248" y="4287012"/>
            <a:ext cx="218065" cy="2478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DB73C2-9C93-496C-AD5E-E31EBE7DD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8313" y="4233665"/>
            <a:ext cx="1238995" cy="3778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85C51AB-1EC4-4D5C-8F13-7D6C3429DEC9}"/>
              </a:ext>
            </a:extLst>
          </p:cNvPr>
          <p:cNvSpPr txBox="1"/>
          <p:nvPr/>
        </p:nvSpPr>
        <p:spPr>
          <a:xfrm>
            <a:off x="4823670" y="4759992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If we bring qubit and resonator in close vicinity, we create a mutual inductance leading to a coupling term (interaction Hamiltonian)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6F4E386-E702-4BB6-AD21-50E13A3E0F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2300"/>
          <a:stretch/>
        </p:blipFill>
        <p:spPr>
          <a:xfrm>
            <a:off x="7213331" y="5406322"/>
            <a:ext cx="2563471" cy="43241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D374BC9-1C1C-4BF3-99AC-6B3BBEB00CEB}"/>
              </a:ext>
            </a:extLst>
          </p:cNvPr>
          <p:cNvSpPr txBox="1"/>
          <p:nvPr/>
        </p:nvSpPr>
        <p:spPr>
          <a:xfrm>
            <a:off x="4823670" y="5989688"/>
            <a:ext cx="717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Here, we are hiding all physical properties in the coupling constant </a:t>
            </a:r>
            <a:r>
              <a:rPr kumimoji="0" lang="en-US" sz="1799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g</a:t>
            </a:r>
            <a:endParaRPr kumimoji="0" lang="en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34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F91B-FD8B-4C0B-B9FF-0CFD201C7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bit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67504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7" y="258322"/>
            <a:ext cx="11533185" cy="1242312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Generalized light-matter interaction:</a:t>
            </a:r>
            <a:br>
              <a:rPr lang="en-US" dirty="0"/>
            </a:br>
            <a:r>
              <a:rPr lang="en-US" dirty="0"/>
              <a:t>The quantum Rabi model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8C3C0-3BF2-4A6A-8F1C-B91C6E24EC4B}"/>
              </a:ext>
            </a:extLst>
          </p:cNvPr>
          <p:cNvSpPr txBox="1"/>
          <p:nvPr/>
        </p:nvSpPr>
        <p:spPr>
          <a:xfrm>
            <a:off x="4823670" y="1451678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Adding the individual terms for qubit and resonator results in the system Hamiltonian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91CE2-DF1E-4DB0-A513-437F6770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1" y="1563115"/>
            <a:ext cx="4671323" cy="44609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748604-6DF2-427C-A0A9-6DD697B0E605}"/>
              </a:ext>
            </a:extLst>
          </p:cNvPr>
          <p:cNvSpPr txBox="1"/>
          <p:nvPr/>
        </p:nvSpPr>
        <p:spPr>
          <a:xfrm>
            <a:off x="582464" y="6596390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https://www.wmi.badw.de/publications/theses/Niemczyk_Doktorarbeit_2011.pdf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54563-B026-42CE-A62B-DE5268A98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516" y="1997341"/>
            <a:ext cx="6077798" cy="99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0AD06-5CBE-422D-8543-0535165D66DC}"/>
              </a:ext>
            </a:extLst>
          </p:cNvPr>
          <p:cNvSpPr txBox="1"/>
          <p:nvPr/>
        </p:nvSpPr>
        <p:spPr>
          <a:xfrm>
            <a:off x="4823671" y="3103493"/>
            <a:ext cx="2424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The above Hamiltonian is valid in all regimes for </a:t>
            </a:r>
            <a:r>
              <a:rPr kumimoji="0" lang="en-US" sz="1799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g</a:t>
            </a:r>
            <a:endParaRPr kumimoji="0" lang="en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A5829B2-2324-421C-A065-BA9E90B23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221" y="2988079"/>
            <a:ext cx="4577328" cy="36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note: Circuit QED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CF20-E671-401D-9EEF-64C1EB1B81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44638"/>
            <a:ext cx="10347325" cy="407035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Qubits can be seen as artificial atoms and resonators as microwave light.</a:t>
            </a:r>
            <a:endParaRPr lang="en-US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bring them close to each other we create “light-matter” coupling that is treated in the same way as quantum optics.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Superconducting circuits allow on-chip study of quantum optics in regimes that cannot be reached in nature.</a:t>
            </a:r>
            <a:endParaRPr lang="en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14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note: Jaynes-Cummings model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CF20-E671-401D-9EEF-64C1EB1B81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8813" y="1957388"/>
            <a:ext cx="11533187" cy="407035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one operates quantum circuits in a “practical” parameter regime, called strong coupling limit.</a:t>
            </a:r>
            <a:endParaRPr lang="en-US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limit, the coupling between qubit and electromagnetic field is much stronger as their loss rates but smaller than their eigenfrequencies.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regime, the eigenstates experience a qubit state-dependent energy shift. Detecting this shift is used for qubit readout.</a:t>
            </a:r>
            <a:endParaRPr lang="en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7" y="258322"/>
            <a:ext cx="11533185" cy="1242312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Rotating Wave approximation: Jaynes-Cummings model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8C3C0-3BF2-4A6A-8F1C-B91C6E24EC4B}"/>
              </a:ext>
            </a:extLst>
          </p:cNvPr>
          <p:cNvSpPr txBox="1"/>
          <p:nvPr/>
        </p:nvSpPr>
        <p:spPr>
          <a:xfrm>
            <a:off x="4823670" y="1451678"/>
            <a:ext cx="695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We consider a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transmon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 qubit that is capacitively coupled to a transmission line resonator. We operate in the strong coupling regime, where </a:t>
            </a:r>
            <a:r>
              <a:rPr kumimoji="0" lang="en-US" sz="1799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g 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&lt;&lt; </a:t>
            </a:r>
            <a:r>
              <a:rPr kumimoji="0" lang="en-US" sz="1799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en-US" sz="1799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q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, </a:t>
            </a:r>
            <a:r>
              <a:rPr kumimoji="0" lang="en-US" sz="1799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en-US" sz="1799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r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. </a:t>
            </a:r>
            <a:endParaRPr kumimoji="0" lang="en-DE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0AD06-5CBE-422D-8543-0535165D66DC}"/>
              </a:ext>
            </a:extLst>
          </p:cNvPr>
          <p:cNvSpPr txBox="1"/>
          <p:nvPr/>
        </p:nvSpPr>
        <p:spPr>
          <a:xfrm>
            <a:off x="4823670" y="2610421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This allows us to move into the interaction picture (a.k.a. rotating frame</a:t>
            </a:r>
            <a:r>
              <a:rPr lang="en-US" sz="1799" dirty="0">
                <a:solidFill>
                  <a:srgbClr val="000000"/>
                </a:solidFill>
                <a:latin typeface="Microsoft Sans Serif"/>
              </a:rPr>
              <a:t>)</a:t>
            </a:r>
            <a:endParaRPr kumimoji="0" lang="en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0CEAD4-A53A-4C97-88E0-A98805A02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50"/>
          <a:stretch/>
        </p:blipFill>
        <p:spPr>
          <a:xfrm>
            <a:off x="329407" y="1451678"/>
            <a:ext cx="3786511" cy="16711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D950DB-4E69-49DE-8367-C4A7A5BB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8742" y="3255556"/>
            <a:ext cx="6711191" cy="422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E5B7C2-C361-477C-A0B0-0BD2B7913AD1}"/>
              </a:ext>
            </a:extLst>
          </p:cNvPr>
          <p:cNvSpPr txBox="1"/>
          <p:nvPr/>
        </p:nvSpPr>
        <p:spPr>
          <a:xfrm>
            <a:off x="4823670" y="3436042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This Hamiltonian contains both quickly and slowly oscillating components</a:t>
            </a:r>
            <a:endParaRPr kumimoji="0" lang="en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7" name="AutoShape 12" descr="(\omega _{c}+\omega _{a})">
            <a:extLst>
              <a:ext uri="{FF2B5EF4-FFF2-40B4-BE49-F238E27FC236}">
                <a16:creationId xmlns:a16="http://schemas.microsoft.com/office/drawing/2014/main" id="{C7CC935F-AB11-4BA7-AA3D-C388327F7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6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8" name="AutoShape 13" descr="(\omega _{c}-\omega _{a})">
            <a:extLst>
              <a:ext uri="{FF2B5EF4-FFF2-40B4-BE49-F238E27FC236}">
                <a16:creationId xmlns:a16="http://schemas.microsoft.com/office/drawing/2014/main" id="{BD532B80-B194-4E9C-A225-908E6FA4A8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08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0D0DE2D-1157-4940-B4E7-F86A4A118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116" y="4012487"/>
            <a:ext cx="1058648" cy="34489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A9F06DD-B9F1-4B21-9E13-E4E9F0615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3282" y="4012487"/>
            <a:ext cx="1058648" cy="33380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0A96BF4-0626-41B6-8279-ED5E05E1A5CC}"/>
              </a:ext>
            </a:extLst>
          </p:cNvPr>
          <p:cNvSpPr txBox="1"/>
          <p:nvPr/>
        </p:nvSpPr>
        <p:spPr>
          <a:xfrm>
            <a:off x="4823670" y="4736211"/>
            <a:ext cx="695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To get a solvable model, the quickly oscillating "counter-rotating" terms, are ignored. This is referred to as the rotating wave approximation, and it is valid since the fast oscillating term couples states of comparatively large energy difference.</a:t>
            </a:r>
            <a:endParaRPr kumimoji="0" lang="en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9F47DF-E140-4814-A140-16406C07C7D9}"/>
              </a:ext>
            </a:extLst>
          </p:cNvPr>
          <p:cNvSpPr txBox="1"/>
          <p:nvPr/>
        </p:nvSpPr>
        <p:spPr>
          <a:xfrm>
            <a:off x="566367" y="649232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https://mediatum.ub.tum.de/1326240</a:t>
            </a:r>
          </a:p>
        </p:txBody>
      </p:sp>
    </p:spTree>
    <p:extLst>
      <p:ext uri="{BB962C8B-B14F-4D97-AF65-F5344CB8AC3E}">
        <p14:creationId xmlns:p14="http://schemas.microsoft.com/office/powerpoint/2010/main" val="29746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7" y="258322"/>
            <a:ext cx="11533185" cy="1242312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Rotating Wave approximation: Jaynes-Cummings model</a:t>
            </a:r>
            <a:endParaRPr lang="en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0CEAD4-A53A-4C97-88E0-A98805A02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50"/>
          <a:stretch/>
        </p:blipFill>
        <p:spPr>
          <a:xfrm>
            <a:off x="329407" y="1451678"/>
            <a:ext cx="3786511" cy="1671156"/>
          </a:xfrm>
          <a:prstGeom prst="rect">
            <a:avLst/>
          </a:prstGeom>
        </p:spPr>
      </p:pic>
      <p:sp>
        <p:nvSpPr>
          <p:cNvPr id="27" name="AutoShape 12" descr="(\omega _{c}+\omega _{a})">
            <a:extLst>
              <a:ext uri="{FF2B5EF4-FFF2-40B4-BE49-F238E27FC236}">
                <a16:creationId xmlns:a16="http://schemas.microsoft.com/office/drawing/2014/main" id="{C7CC935F-AB11-4BA7-AA3D-C388327F7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6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8" name="AutoShape 13" descr="(\omega _{c}-\omega _{a})">
            <a:extLst>
              <a:ext uri="{FF2B5EF4-FFF2-40B4-BE49-F238E27FC236}">
                <a16:creationId xmlns:a16="http://schemas.microsoft.com/office/drawing/2014/main" id="{BD532B80-B194-4E9C-A225-908E6FA4A8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08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63CB3A-6515-4BF1-B359-2F95E87D7F1C}"/>
              </a:ext>
            </a:extLst>
          </p:cNvPr>
          <p:cNvSpPr txBox="1"/>
          <p:nvPr/>
        </p:nvSpPr>
        <p:spPr>
          <a:xfrm>
            <a:off x="566367" y="6492329"/>
            <a:ext cx="4912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https://mediatum.ub.tum.de/1326240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285F8-C29A-6E72-BCE5-14DE4D5D014E}"/>
              </a:ext>
            </a:extLst>
          </p:cNvPr>
          <p:cNvSpPr txBox="1"/>
          <p:nvPr/>
        </p:nvSpPr>
        <p:spPr>
          <a:xfrm>
            <a:off x="4599775" y="1093339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Transforming back into the Schrödinger picture the Jaynes-Cummings Hamiltonian is thus written as </a:t>
            </a:r>
            <a:endParaRPr kumimoji="0" lang="en-DE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5E9D2-D0B6-40D7-D38F-12EF43711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08" y="1682551"/>
            <a:ext cx="4065479" cy="525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7C9DC-5073-6DA1-193A-7D7CA8CB0359}"/>
                  </a:ext>
                </a:extLst>
              </p:cNvPr>
              <p:cNvSpPr txBox="1"/>
              <p:nvPr/>
            </p:nvSpPr>
            <p:spPr>
              <a:xfrm>
                <a:off x="8546007" y="2289817"/>
                <a:ext cx="12126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ja-JP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kumimoji="0" lang="LID4096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7C9DC-5073-6DA1-193A-7D7CA8CB0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007" y="2289817"/>
                <a:ext cx="1212678" cy="246221"/>
              </a:xfrm>
              <a:prstGeom prst="rect">
                <a:avLst/>
              </a:prstGeom>
              <a:blipFill>
                <a:blip r:embed="rId4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AFB86A29-5CF4-8F13-2821-9B525CD1FC30}"/>
              </a:ext>
            </a:extLst>
          </p:cNvPr>
          <p:cNvSpPr/>
          <p:nvPr/>
        </p:nvSpPr>
        <p:spPr>
          <a:xfrm rot="16200000">
            <a:off x="9069364" y="1418687"/>
            <a:ext cx="165964" cy="16184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89EFEC-8C26-D6B6-D6F7-CBD9F3E210B8}"/>
                  </a:ext>
                </a:extLst>
              </p:cNvPr>
              <p:cNvSpPr txBox="1"/>
              <p:nvPr/>
            </p:nvSpPr>
            <p:spPr>
              <a:xfrm>
                <a:off x="4638080" y="2554367"/>
                <a:ext cx="7224511" cy="93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where the zero-point energy is dropped. In the Jaynes-Cummings Hamiltonian, we can either excite the qubit by absorbing a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799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799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799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9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kumimoji="0" lang="en-US" sz="179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79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 or take excitation from the qubit and generate a photon </a:t>
                </a:r>
                <a14:m>
                  <m:oMath xmlns:m="http://schemas.openxmlformats.org/officeDocument/2006/math"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79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79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kumimoji="0" lang="en-US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kumimoji="0" lang="en-US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0" lang="en-US" sz="179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79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kumimoji="0" lang="en-US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†</m:t>
                        </m:r>
                      </m:sup>
                    </m:sSup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.</a:t>
                </a:r>
                <a:endParaRPr kumimoji="0" lang="en-DE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89EFEC-8C26-D6B6-D6F7-CBD9F3E21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80" y="2554367"/>
                <a:ext cx="7224511" cy="930448"/>
              </a:xfrm>
              <a:prstGeom prst="rect">
                <a:avLst/>
              </a:prstGeom>
              <a:blipFill>
                <a:blip r:embed="rId5"/>
                <a:stretch>
                  <a:fillRect l="-675" t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5EAC46-D1D9-8687-A215-1E8D281F8E28}"/>
                  </a:ext>
                </a:extLst>
              </p:cNvPr>
              <p:cNvSpPr txBox="1"/>
              <p:nvPr/>
            </p:nvSpPr>
            <p:spPr>
              <a:xfrm>
                <a:off x="4638080" y="3450958"/>
                <a:ext cx="7038924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Let us consider a subspace spanned by </a:t>
                </a:r>
                <a14:m>
                  <m:oMath xmlns:m="http://schemas.openxmlformats.org/officeDocument/2006/math"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+1⟩</m:t>
                    </m:r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799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and</m:t>
                    </m:r>
                    <m:r>
                      <a:rPr kumimoji="0" lang="en-US" sz="1799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</m:t>
                    </m:r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⟩</m:t>
                    </m:r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</m:d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|</m:t>
                    </m:r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</m:t>
                    </m:r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⟩</m:t>
                    </m:r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 are the ground state and the excited state of the qubit while </a:t>
                </a:r>
                <a14:m>
                  <m:oMath xmlns:m="http://schemas.openxmlformats.org/officeDocument/2006/math"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⟩</m:t>
                    </m:r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 is the </a:t>
                </a:r>
                <a14:m>
                  <m:oMath xmlns:m="http://schemas.openxmlformats.org/officeDocument/2006/math"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-photon state of the cavity of uncoupled system. Let us fix the resonator excitation number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r</m:t>
                        </m:r>
                      </m:sub>
                    </m:sSub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). We consider the case </a:t>
                </a:r>
                <a14:m>
                  <m:oMath xmlns:m="http://schemas.openxmlformats.org/officeDocument/2006/math"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 is small and ignore the coupling to the other states. The Hamiltonian has the matrix representation in this subspace as</a:t>
                </a:r>
                <a:endParaRPr kumimoji="0" lang="en-DE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5EAC46-D1D9-8687-A215-1E8D281F8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80" y="3450958"/>
                <a:ext cx="7038924" cy="1775743"/>
              </a:xfrm>
              <a:prstGeom prst="rect">
                <a:avLst/>
              </a:prstGeom>
              <a:blipFill>
                <a:blip r:embed="rId6"/>
                <a:stretch>
                  <a:fillRect l="-693" t="-1031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5785F6E-57E9-C814-6C86-64350E843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3275" y="5179970"/>
            <a:ext cx="4165814" cy="5334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4CE3084-1CAA-42A6-4537-648A232563CB}"/>
              </a:ext>
            </a:extLst>
          </p:cNvPr>
          <p:cNvSpPr/>
          <p:nvPr/>
        </p:nvSpPr>
        <p:spPr>
          <a:xfrm>
            <a:off x="5577840" y="6253293"/>
            <a:ext cx="1028700" cy="53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3FF04B-B9F8-6224-3F48-6FDD1B0BA65B}"/>
              </a:ext>
            </a:extLst>
          </p:cNvPr>
          <p:cNvSpPr txBox="1"/>
          <p:nvPr/>
        </p:nvSpPr>
        <p:spPr>
          <a:xfrm>
            <a:off x="4730873" y="5749810"/>
            <a:ext cx="7224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We can diagonalize this Hamiltonian and discuss two parameter regimes: Resonant, i.e. no detuning between qubit and resonator, and off-resonant, i.e. large detuning.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8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7" y="258322"/>
            <a:ext cx="11533185" cy="1242312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Rotating Wave approximation: Jaynes-Cummings model</a:t>
            </a:r>
            <a:endParaRPr lang="en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0CEAD4-A53A-4C97-88E0-A98805A02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50"/>
          <a:stretch/>
        </p:blipFill>
        <p:spPr>
          <a:xfrm>
            <a:off x="329407" y="1451678"/>
            <a:ext cx="3786511" cy="1671156"/>
          </a:xfrm>
          <a:prstGeom prst="rect">
            <a:avLst/>
          </a:prstGeom>
        </p:spPr>
      </p:pic>
      <p:sp>
        <p:nvSpPr>
          <p:cNvPr id="27" name="AutoShape 12" descr="(\omega _{c}+\omega _{a})">
            <a:extLst>
              <a:ext uri="{FF2B5EF4-FFF2-40B4-BE49-F238E27FC236}">
                <a16:creationId xmlns:a16="http://schemas.microsoft.com/office/drawing/2014/main" id="{C7CC935F-AB11-4BA7-AA3D-C388327F7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6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8" name="AutoShape 13" descr="(\omega _{c}-\omega _{a})">
            <a:extLst>
              <a:ext uri="{FF2B5EF4-FFF2-40B4-BE49-F238E27FC236}">
                <a16:creationId xmlns:a16="http://schemas.microsoft.com/office/drawing/2014/main" id="{BD532B80-B194-4E9C-A225-908E6FA4A8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08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27BE4-0AAD-4F54-8DFE-BC0EEF013DA8}"/>
              </a:ext>
            </a:extLst>
          </p:cNvPr>
          <p:cNvSpPr txBox="1"/>
          <p:nvPr/>
        </p:nvSpPr>
        <p:spPr>
          <a:xfrm>
            <a:off x="566367" y="649232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https://mediatum.ub.tum.de/1326240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CF707-F9A6-499E-7D27-EA3D40B972A3}"/>
              </a:ext>
            </a:extLst>
          </p:cNvPr>
          <p:cNvSpPr txBox="1"/>
          <p:nvPr/>
        </p:nvSpPr>
        <p:spPr>
          <a:xfrm>
            <a:off x="4823670" y="1451678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The eigenfrequencies of the Jaynes-Cummings Hamiltonian are given as</a:t>
            </a:r>
            <a:endParaRPr kumimoji="0" lang="en-DE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80CA-4B93-73AD-A3E7-64DC1D9F9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34" y="2005364"/>
            <a:ext cx="4353533" cy="466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499605-7389-933C-D019-0C04D1370604}"/>
                  </a:ext>
                </a:extLst>
              </p:cNvPr>
              <p:cNvSpPr txBox="1"/>
              <p:nvPr/>
            </p:nvSpPr>
            <p:spPr>
              <a:xfrm>
                <a:off x="4823670" y="2720730"/>
                <a:ext cx="6952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Here, we have defined the detuning                     and the ground state energy is</a:t>
                </a:r>
                <a14:m>
                  <m:oMath xmlns:m="http://schemas.openxmlformats.org/officeDocument/2006/math">
                    <m:r>
                      <a:rPr kumimoji="0" lang="en-US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                                        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499605-7389-933C-D019-0C04D1370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670" y="2720730"/>
                <a:ext cx="6952617" cy="646331"/>
              </a:xfrm>
              <a:prstGeom prst="rect">
                <a:avLst/>
              </a:prstGeom>
              <a:blipFill>
                <a:blip r:embed="rId4"/>
                <a:stretch>
                  <a:fillRect l="-613" t="-283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FFC83F8-290B-29EE-BC6E-C573559B8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467" y="2758804"/>
            <a:ext cx="1181265" cy="342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2B770D-2932-6207-CF38-4E2060343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187" y="3022974"/>
            <a:ext cx="2243738" cy="428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1D93AC-D002-5BD0-E3AE-CA1B06226B0E}"/>
              </a:ext>
            </a:extLst>
          </p:cNvPr>
          <p:cNvSpPr txBox="1"/>
          <p:nvPr/>
        </p:nvSpPr>
        <p:spPr>
          <a:xfrm>
            <a:off x="4823670" y="3488597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The new dressed eigenstates of the system are the superposition states</a:t>
            </a:r>
            <a:endParaRPr kumimoji="0" lang="en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2A3DB2-3A21-8F95-077C-74F51935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0875" y="4012779"/>
            <a:ext cx="4041857" cy="6543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D056D-94D3-939C-E027-7BA9864CC24B}"/>
              </a:ext>
            </a:extLst>
          </p:cNvPr>
          <p:cNvSpPr txBox="1"/>
          <p:nvPr/>
        </p:nvSpPr>
        <p:spPr>
          <a:xfrm>
            <a:off x="4823670" y="4797987"/>
            <a:ext cx="6952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Here, the mixing angle is a measure for the degree of entanglement between qubit and resonator states. The mixing angle is found as</a:t>
            </a:r>
          </a:p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where we used  </a:t>
            </a:r>
          </a:p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676FF0-396D-4330-E702-915C3C329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055" y="5440718"/>
            <a:ext cx="2408044" cy="4877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34F5CB-DD1D-D227-FD8A-840F53AB81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0969" y="5986355"/>
            <a:ext cx="2941471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7" y="258322"/>
            <a:ext cx="11533185" cy="1242312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Rotating Wave approximation: Jaynes-Cummings model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8C3C0-3BF2-4A6A-8F1C-B91C6E24EC4B}"/>
              </a:ext>
            </a:extLst>
          </p:cNvPr>
          <p:cNvSpPr txBox="1"/>
          <p:nvPr/>
        </p:nvSpPr>
        <p:spPr>
          <a:xfrm>
            <a:off x="4823670" y="1451678"/>
            <a:ext cx="695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When qubit and light mode are on resonance, i.e.,    ,     the mixing</a:t>
            </a:r>
          </a:p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angle                  is maximum and consequently there is strong entanglement.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E5B7C2-C361-477C-A0B0-0BD2B7913AD1}"/>
              </a:ext>
            </a:extLst>
          </p:cNvPr>
          <p:cNvSpPr txBox="1"/>
          <p:nvPr/>
        </p:nvSpPr>
        <p:spPr>
          <a:xfrm>
            <a:off x="4823670" y="2472934"/>
            <a:ext cx="695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In this regime, a coherent exchange of excitations between qubit and resonator occurs with the vacuum Rabi frequency 2</a:t>
            </a:r>
            <a:r>
              <a:rPr kumimoji="0" lang="en-US" sz="1799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g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. This interaction lifts the degeneracy of the corresponding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eigenenergies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by                   to new doublet eigenstates.</a:t>
            </a:r>
          </a:p>
        </p:txBody>
      </p:sp>
      <p:sp>
        <p:nvSpPr>
          <p:cNvPr id="27" name="AutoShape 12" descr="(\omega _{c}+\omega _{a})">
            <a:extLst>
              <a:ext uri="{FF2B5EF4-FFF2-40B4-BE49-F238E27FC236}">
                <a16:creationId xmlns:a16="http://schemas.microsoft.com/office/drawing/2014/main" id="{C7CC935F-AB11-4BA7-AA3D-C388327F7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6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8" name="AutoShape 13" descr="(\omega _{c}-\omega _{a})">
            <a:extLst>
              <a:ext uri="{FF2B5EF4-FFF2-40B4-BE49-F238E27FC236}">
                <a16:creationId xmlns:a16="http://schemas.microsoft.com/office/drawing/2014/main" id="{BD532B80-B194-4E9C-A225-908E6FA4A8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08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96F42-8AA8-4E32-9188-95DFCA70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882"/>
            <a:ext cx="4610743" cy="4610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2A34B7-B432-4F81-AA51-1765FEEC8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20" y="1775211"/>
            <a:ext cx="828791" cy="2762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EC6E58-D9AF-4A43-A89C-6DA4FA68B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099" y="1785109"/>
            <a:ext cx="228632" cy="190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348E99-2D75-4F5F-8E64-AEEC290F6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876" y="1470740"/>
            <a:ext cx="523948" cy="314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7F268C-2885-4974-8747-8ED835D2D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885" y="1751395"/>
            <a:ext cx="933580" cy="3238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502C8A-4707-48B0-BFC6-DA741078A5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111" y="3342547"/>
            <a:ext cx="1095528" cy="31436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E19619-0A02-4FD4-8CD0-DF467C36C3A4}"/>
              </a:ext>
            </a:extLst>
          </p:cNvPr>
          <p:cNvSpPr txBox="1"/>
          <p:nvPr/>
        </p:nvSpPr>
        <p:spPr>
          <a:xfrm>
            <a:off x="566367" y="649232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https://mediatum.ub.tum.de/1326240</a:t>
            </a:r>
          </a:p>
        </p:txBody>
      </p:sp>
      <p:pic>
        <p:nvPicPr>
          <p:cNvPr id="30" name="Picture 2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CF372B7-F836-465E-B241-747E170711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8645"/>
          <a:stretch/>
        </p:blipFill>
        <p:spPr>
          <a:xfrm>
            <a:off x="7975016" y="4035726"/>
            <a:ext cx="3650617" cy="2456603"/>
          </a:xfrm>
          <a:prstGeom prst="rect">
            <a:avLst/>
          </a:prstGeom>
        </p:spPr>
      </p:pic>
      <p:pic>
        <p:nvPicPr>
          <p:cNvPr id="34" name="Picture 33" descr="Diagram, schematic&#10;&#10;Description automatically generated">
            <a:extLst>
              <a:ext uri="{FF2B5EF4-FFF2-40B4-BE49-F238E27FC236}">
                <a16:creationId xmlns:a16="http://schemas.microsoft.com/office/drawing/2014/main" id="{6F8B6F6B-A82A-4149-9284-6102D63CDC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4021967"/>
            <a:ext cx="2616806" cy="237648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8F613D-56D6-4CB0-A217-A75CC1AE1D07}"/>
              </a:ext>
            </a:extLst>
          </p:cNvPr>
          <p:cNvSpPr txBox="1"/>
          <p:nvPr/>
        </p:nvSpPr>
        <p:spPr>
          <a:xfrm>
            <a:off x="0" y="62097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https://arxiv.org/abs/0902.1827</a:t>
            </a:r>
          </a:p>
        </p:txBody>
      </p:sp>
    </p:spTree>
    <p:extLst>
      <p:ext uri="{BB962C8B-B14F-4D97-AF65-F5344CB8AC3E}">
        <p14:creationId xmlns:p14="http://schemas.microsoft.com/office/powerpoint/2010/main" val="37179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7" y="258322"/>
            <a:ext cx="11533185" cy="1242312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Rotating Wave approximation: Jaynes-Cummings model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8C3C0-3BF2-4A6A-8F1C-B91C6E24EC4B}"/>
              </a:ext>
            </a:extLst>
          </p:cNvPr>
          <p:cNvSpPr txBox="1"/>
          <p:nvPr/>
        </p:nvSpPr>
        <p:spPr>
          <a:xfrm>
            <a:off x="4823670" y="1451678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In the dispersive regime, the detuning between qubit and resonator</a:t>
            </a:r>
          </a:p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frequency is much larger than the coupling, i.e.,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E5B7C2-C361-477C-A0B0-0BD2B7913AD1}"/>
              </a:ext>
            </a:extLst>
          </p:cNvPr>
          <p:cNvSpPr txBox="1"/>
          <p:nvPr/>
        </p:nvSpPr>
        <p:spPr>
          <a:xfrm>
            <a:off x="4823670" y="2220466"/>
            <a:ext cx="6952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In this regime, there is no exchange of excitations anymore but virtual photons mediate a dispersive interaction between qubit and</a:t>
            </a:r>
          </a:p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light field. This interaction leads to frequency shifts of the qubit and resonator eigenfrequencies. The dressed states are either more photon-like or more atom-like.</a:t>
            </a:r>
          </a:p>
        </p:txBody>
      </p:sp>
      <p:sp>
        <p:nvSpPr>
          <p:cNvPr id="27" name="AutoShape 12" descr="(\omega _{c}+\omega _{a})">
            <a:extLst>
              <a:ext uri="{FF2B5EF4-FFF2-40B4-BE49-F238E27FC236}">
                <a16:creationId xmlns:a16="http://schemas.microsoft.com/office/drawing/2014/main" id="{C7CC935F-AB11-4BA7-AA3D-C388327F7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6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8" name="AutoShape 13" descr="(\omega _{c}-\omega _{a})">
            <a:extLst>
              <a:ext uri="{FF2B5EF4-FFF2-40B4-BE49-F238E27FC236}">
                <a16:creationId xmlns:a16="http://schemas.microsoft.com/office/drawing/2014/main" id="{BD532B80-B194-4E9C-A225-908E6FA4A8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08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E19619-0A02-4FD4-8CD0-DF467C36C3A4}"/>
              </a:ext>
            </a:extLst>
          </p:cNvPr>
          <p:cNvSpPr txBox="1"/>
          <p:nvPr/>
        </p:nvSpPr>
        <p:spPr>
          <a:xfrm>
            <a:off x="566367" y="649232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https://mediatum.ub.tum.de/1326240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85EC8-9ED8-496D-AF32-5BDE268F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38" y="1827934"/>
            <a:ext cx="533474" cy="2572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4B23B8-31DF-46A9-A019-971E57456041}"/>
              </a:ext>
            </a:extLst>
          </p:cNvPr>
          <p:cNvSpPr txBox="1"/>
          <p:nvPr/>
        </p:nvSpPr>
        <p:spPr>
          <a:xfrm>
            <a:off x="4823670" y="3697794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In the atom-like case (close to qubit states), the Hamiltonian can be derived 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7391F-CC1C-4FAD-8EF2-07E851898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535"/>
          <a:stretch/>
        </p:blipFill>
        <p:spPr>
          <a:xfrm>
            <a:off x="4823671" y="4513330"/>
            <a:ext cx="2624880" cy="514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C6925D-F8DB-47F7-A1BE-4A8C18BA5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78" y="1571597"/>
            <a:ext cx="4146222" cy="4154482"/>
          </a:xfrm>
          <a:prstGeom prst="rect">
            <a:avLst/>
          </a:prstGeom>
        </p:spPr>
      </p:pic>
      <p:pic>
        <p:nvPicPr>
          <p:cNvPr id="33" name="Picture 32" descr="Chart&#10;&#10;Description automatically generated">
            <a:extLst>
              <a:ext uri="{FF2B5EF4-FFF2-40B4-BE49-F238E27FC236}">
                <a16:creationId xmlns:a16="http://schemas.microsoft.com/office/drawing/2014/main" id="{5AC02409-AAC2-4D1F-834E-39458B0C41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484"/>
          <a:stretch/>
        </p:blipFill>
        <p:spPr>
          <a:xfrm>
            <a:off x="8914377" y="4049009"/>
            <a:ext cx="2453430" cy="271462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2097BC5-6565-400B-B657-2D72C9A3C37D}"/>
              </a:ext>
            </a:extLst>
          </p:cNvPr>
          <p:cNvSpPr txBox="1"/>
          <p:nvPr/>
        </p:nvSpPr>
        <p:spPr>
          <a:xfrm>
            <a:off x="89202" y="615249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https://journals.aps.org/prl/abstract/10.1103/PhysRevLett.94.123602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BB15C67-706D-4902-B36E-D2784BAE8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65"/>
          <a:stretch/>
        </p:blipFill>
        <p:spPr>
          <a:xfrm>
            <a:off x="5356908" y="4939746"/>
            <a:ext cx="3024232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01B7BD2-58C0-43DB-9836-1EEFD4CBD4AC}"/>
              </a:ext>
            </a:extLst>
          </p:cNvPr>
          <p:cNvSpPr txBox="1"/>
          <p:nvPr/>
        </p:nvSpPr>
        <p:spPr>
          <a:xfrm rot="5400000">
            <a:off x="6958083" y="5865123"/>
            <a:ext cx="1385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Lamb shift</a:t>
            </a:r>
            <a:endParaRPr kumimoji="0" lang="en-DE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7511E1-C0DB-4723-A752-6DB28FBD9E61}"/>
              </a:ext>
            </a:extLst>
          </p:cNvPr>
          <p:cNvSpPr txBox="1"/>
          <p:nvPr/>
        </p:nvSpPr>
        <p:spPr>
          <a:xfrm rot="5400000">
            <a:off x="6222468" y="5967829"/>
            <a:ext cx="1776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AC-Stark shift</a:t>
            </a:r>
            <a:endParaRPr kumimoji="0" lang="en-DE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9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7" y="258322"/>
            <a:ext cx="11533185" cy="1242312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Rotating Wave approximation: Jaynes-Cummings model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8C3C0-3BF2-4A6A-8F1C-B91C6E24EC4B}"/>
              </a:ext>
            </a:extLst>
          </p:cNvPr>
          <p:cNvSpPr txBox="1"/>
          <p:nvPr/>
        </p:nvSpPr>
        <p:spPr>
          <a:xfrm>
            <a:off x="4823670" y="1451678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In the photon-like case (close to resonator states), the Hamiltonian can be derived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E5B7C2-C361-477C-A0B0-0BD2B7913AD1}"/>
              </a:ext>
            </a:extLst>
          </p:cNvPr>
          <p:cNvSpPr txBox="1"/>
          <p:nvPr/>
        </p:nvSpPr>
        <p:spPr>
          <a:xfrm>
            <a:off x="4823670" y="2864259"/>
            <a:ext cx="69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describing the qubit state-dependent resonator frequency,</a:t>
            </a:r>
          </a:p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which we use for readout purposes.</a:t>
            </a:r>
          </a:p>
        </p:txBody>
      </p:sp>
      <p:sp>
        <p:nvSpPr>
          <p:cNvPr id="27" name="AutoShape 12" descr="(\omega _{c}+\omega _{a})">
            <a:extLst>
              <a:ext uri="{FF2B5EF4-FFF2-40B4-BE49-F238E27FC236}">
                <a16:creationId xmlns:a16="http://schemas.microsoft.com/office/drawing/2014/main" id="{C7CC935F-AB11-4BA7-AA3D-C388327F7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6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8" name="AutoShape 13" descr="(\omega _{c}-\omega _{a})">
            <a:extLst>
              <a:ext uri="{FF2B5EF4-FFF2-40B4-BE49-F238E27FC236}">
                <a16:creationId xmlns:a16="http://schemas.microsoft.com/office/drawing/2014/main" id="{BD532B80-B194-4E9C-A225-908E6FA4A8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08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E19619-0A02-4FD4-8CD0-DF467C36C3A4}"/>
              </a:ext>
            </a:extLst>
          </p:cNvPr>
          <p:cNvSpPr txBox="1"/>
          <p:nvPr/>
        </p:nvSpPr>
        <p:spPr>
          <a:xfrm>
            <a:off x="566367" y="649232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https://mediatum.ub.tum.de/1326240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C6925D-F8DB-47F7-A1BE-4A8C18BA5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8" y="1571597"/>
            <a:ext cx="4146222" cy="4154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FBE11-03F1-4ADD-B80C-C5519E0B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738" y="2079366"/>
            <a:ext cx="4696480" cy="495369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D25E7B80-CD5F-4633-A376-B992FBBC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253" y="3640114"/>
            <a:ext cx="5539847" cy="29343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02D6B6F-966B-4A84-9815-BBFBCD0E8282}"/>
              </a:ext>
            </a:extLst>
          </p:cNvPr>
          <p:cNvSpPr txBox="1"/>
          <p:nvPr/>
        </p:nvSpPr>
        <p:spPr>
          <a:xfrm>
            <a:off x="133350" y="615056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https://journals.aps.org/pra/abstract/10.1103/PhysRevA.75.032329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C80BC-2E43-4B15-B5AD-F606DBC3270A}"/>
              </a:ext>
            </a:extLst>
          </p:cNvPr>
          <p:cNvSpPr/>
          <p:nvPr/>
        </p:nvSpPr>
        <p:spPr>
          <a:xfrm>
            <a:off x="1731064" y="4498318"/>
            <a:ext cx="3386207" cy="1698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Key takeaway: In the 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B1E3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dispersive regime 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of the Jaynes-Cummings model, resonators can be used for 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B1E3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qubit readout.</a:t>
            </a:r>
            <a:endParaRPr kumimoji="0" lang="en-DE" sz="1799" b="0" i="0" u="none" strike="noStrike" kern="1200" cap="none" spc="0" normalizeH="0" baseline="0" noProof="0" dirty="0">
              <a:ln>
                <a:noFill/>
              </a:ln>
              <a:solidFill>
                <a:srgbClr val="00B1E3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5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B6C-76E6-46C6-A0D2-ECAAD6E9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note: Jaynes-Cummings model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CF20-E671-401D-9EEF-64C1EB1B81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8813" y="1670050"/>
            <a:ext cx="11533187" cy="4070350"/>
          </a:xfrm>
        </p:spPr>
        <p:txBody>
          <a:bodyPr/>
          <a:lstStyle/>
          <a:p>
            <a:r>
              <a:rPr lang="en-US" dirty="0"/>
              <a:t>Usually one operates quantum circuits in a “practical” parameter regime, called strong coupling limit.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  <a:p>
            <a:r>
              <a:rPr lang="en-US" dirty="0"/>
              <a:t>In this limit, the coupling between qubit and electromagnetic field is much stronger as their loss rates but smaller than their eigenfrequencies.</a:t>
            </a:r>
          </a:p>
          <a:p>
            <a:endParaRPr lang="en-US" dirty="0"/>
          </a:p>
          <a:p>
            <a:r>
              <a:rPr lang="en-US" dirty="0"/>
              <a:t>In this regime, the eigenstates experience a qubit state-dependent energy shift. Detecting this shift is used for qubit readout.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575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04BBE72-B4FC-0502-301A-D71A44BA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04" y="3122384"/>
            <a:ext cx="3018078" cy="310472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F33D673-2532-EF14-9386-C1302884E91B}"/>
              </a:ext>
            </a:extLst>
          </p:cNvPr>
          <p:cNvSpPr/>
          <p:nvPr/>
        </p:nvSpPr>
        <p:spPr>
          <a:xfrm>
            <a:off x="7327900" y="1519880"/>
            <a:ext cx="4229100" cy="2643938"/>
          </a:xfrm>
          <a:prstGeom prst="rect">
            <a:avLst/>
          </a:prstGeom>
          <a:solidFill>
            <a:schemeClr val="accent4">
              <a:lumMod val="20000"/>
              <a:lumOff val="80000"/>
              <a:alpha val="749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F6D0C0-2B26-6590-C4C9-38213CDD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2" y="3835181"/>
            <a:ext cx="2020972" cy="23919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0" y="276974"/>
            <a:ext cx="11603441" cy="955926"/>
          </a:xfrm>
        </p:spPr>
        <p:txBody>
          <a:bodyPr/>
          <a:lstStyle/>
          <a:p>
            <a:pPr algn="ctr"/>
            <a:r>
              <a:rPr lang="en-US" dirty="0"/>
              <a:t>Quantum harmonic oscillator</a:t>
            </a:r>
            <a:endParaRPr lang="en-FI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8A573BCB-25A9-456D-FBEF-D959B6AE56FF}"/>
              </a:ext>
            </a:extLst>
          </p:cNvPr>
          <p:cNvSpPr txBox="1">
            <a:spLocks/>
          </p:cNvSpPr>
          <p:nvPr/>
        </p:nvSpPr>
        <p:spPr>
          <a:xfrm>
            <a:off x="7503233" y="1519881"/>
            <a:ext cx="4370828" cy="2561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To understand:</a:t>
            </a:r>
          </a:p>
          <a:p>
            <a:pPr marL="457200" marR="0" lvl="0" indent="-45720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FI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What is </a:t>
            </a:r>
            <a:r>
              <a:rPr kumimoji="0" lang="en-FI" sz="2400" b="0" i="0" u="none" strike="noStrike" kern="1200" cap="none" spc="-150" normalizeH="0" baseline="0" noProof="0" dirty="0">
                <a:ln>
                  <a:noFill/>
                </a:ln>
                <a:solidFill>
                  <a:srgbClr val="5FDD97">
                    <a:lumMod val="75000"/>
                  </a:srgbClr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harmonic</a:t>
            </a:r>
            <a:r>
              <a:rPr kumimoji="0" lang="en-FI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oscillator</a:t>
            </a:r>
          </a:p>
          <a:p>
            <a:pPr marL="457200" marR="0" lvl="0" indent="-45720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5FDD97">
                    <a:lumMod val="75000"/>
                  </a:srgbClr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Quantized</a:t>
            </a: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e</a:t>
            </a:r>
            <a:r>
              <a:rPr kumimoji="0" lang="en-FI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nergy levels</a:t>
            </a:r>
            <a:endParaRPr kumimoji="0" lang="ru-RU" sz="2400" b="0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  <a:p>
            <a:pPr marL="457200" marR="0" lvl="0" indent="-45720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*</a:t>
            </a: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non-zero lowest energy</a:t>
            </a:r>
            <a:r>
              <a:rPr kumimoji="0" lang="en-FI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</a:t>
            </a:r>
          </a:p>
          <a:p>
            <a:pPr marL="285750" marR="0" lvl="0" indent="-28575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FI" sz="2400" b="0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CB2E3-A98E-EC76-70CA-B5C3074B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6" y="1034698"/>
            <a:ext cx="2164466" cy="2711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9F6948-011C-41D9-0500-6CA154C9D59B}"/>
                  </a:ext>
                </a:extLst>
              </p:cNvPr>
              <p:cNvSpPr txBox="1"/>
              <p:nvPr/>
            </p:nvSpPr>
            <p:spPr>
              <a:xfrm>
                <a:off x="1839651" y="4163818"/>
                <a:ext cx="881973" cy="27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799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FDD9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GB" sz="1799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FDD9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1799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FDD9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GB" sz="1799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FDD9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1799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FDD9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1799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FDD9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FI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DD97">
                      <a:lumMod val="75000"/>
                    </a:srgbClr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9F6948-011C-41D9-0500-6CA154C9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51" y="4163818"/>
                <a:ext cx="881973" cy="276871"/>
              </a:xfrm>
              <a:prstGeom prst="rect">
                <a:avLst/>
              </a:prstGeom>
              <a:blipFill>
                <a:blip r:embed="rId6"/>
                <a:stretch>
                  <a:fillRect l="-4225" r="-1408" b="-13043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5">
                <a:extLst>
                  <a:ext uri="{FF2B5EF4-FFF2-40B4-BE49-F238E27FC236}">
                    <a16:creationId xmlns:a16="http://schemas.microsoft.com/office/drawing/2014/main" id="{4621EC79-2142-4656-82B8-C9848D4D4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6296" y="4878679"/>
                <a:ext cx="3221941" cy="55140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1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 spc="-15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13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1600" b="0" i="1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←</m:t>
                    </m:r>
                  </m:oMath>
                </a14:m>
                <a:r>
                  <a:rPr kumimoji="0" lang="en-GB" sz="1600" b="0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j-ea"/>
                    <a:cs typeface="+mj-cs"/>
                  </a:rPr>
                  <a:t> P</a:t>
                </a:r>
                <a:r>
                  <a:rPr kumimoji="0" lang="en-FI" sz="1600" b="0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j-ea"/>
                    <a:cs typeface="+mj-cs"/>
                  </a:rPr>
                  <a:t>hoton frequency</a:t>
                </a:r>
              </a:p>
            </p:txBody>
          </p:sp>
        </mc:Choice>
        <mc:Fallback xmlns="">
          <p:sp>
            <p:nvSpPr>
              <p:cNvPr id="26" name="Title 5">
                <a:extLst>
                  <a:ext uri="{FF2B5EF4-FFF2-40B4-BE49-F238E27FC236}">
                    <a16:creationId xmlns:a16="http://schemas.microsoft.com/office/drawing/2014/main" id="{4621EC79-2142-4656-82B8-C9848D4D4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96" y="4878679"/>
                <a:ext cx="3221941" cy="5514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DCF561-5F0C-B8EC-1735-C4F543C3C871}"/>
              </a:ext>
            </a:extLst>
          </p:cNvPr>
          <p:cNvCxnSpPr/>
          <p:nvPr/>
        </p:nvCxnSpPr>
        <p:spPr>
          <a:xfrm>
            <a:off x="3263900" y="1663700"/>
            <a:ext cx="0" cy="4001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1FABE48D-EAB5-C35E-137D-1E302A3558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1341" y="1232900"/>
            <a:ext cx="3390900" cy="2032000"/>
          </a:xfrm>
          <a:prstGeom prst="rect">
            <a:avLst/>
          </a:prstGeom>
        </p:spPr>
      </p:pic>
      <p:sp>
        <p:nvSpPr>
          <p:cNvPr id="39" name="Title 5">
            <a:extLst>
              <a:ext uri="{FF2B5EF4-FFF2-40B4-BE49-F238E27FC236}">
                <a16:creationId xmlns:a16="http://schemas.microsoft.com/office/drawing/2014/main" id="{B6632C8B-84E1-871E-E22F-AA226360CCE6}"/>
              </a:ext>
            </a:extLst>
          </p:cNvPr>
          <p:cNvSpPr txBox="1">
            <a:spLocks/>
          </p:cNvSpPr>
          <p:nvPr/>
        </p:nvSpPr>
        <p:spPr>
          <a:xfrm>
            <a:off x="7503233" y="4101434"/>
            <a:ext cx="4370828" cy="2125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Takeaways:</a:t>
            </a:r>
          </a:p>
          <a:p>
            <a:pPr marL="285750" marR="0" lvl="0" indent="-28575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FI" sz="16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energy of system derived from Lagrangian</a:t>
            </a:r>
          </a:p>
          <a:p>
            <a:pPr marL="285750" marR="0" lvl="0" indent="-28575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FI" sz="16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Eigenfrequency of system derived from energy considerations</a:t>
            </a:r>
          </a:p>
          <a:p>
            <a:pPr marL="0" marR="0" lvl="0" indent="0" algn="l" defTabSz="9144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600" b="0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D56BE4-D4C3-50F0-DB83-9ED5F667A6CB}"/>
                  </a:ext>
                </a:extLst>
              </p:cNvPr>
              <p:cNvSpPr txBox="1"/>
              <p:nvPr/>
            </p:nvSpPr>
            <p:spPr>
              <a:xfrm>
                <a:off x="7503233" y="5690161"/>
                <a:ext cx="4392741" cy="298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GB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𝑡𝑜𝑡𝑎𝑙</m:t>
                        </m:r>
                      </m:sub>
                    </m:sSub>
                    <m:r>
                      <a:rPr kumimoji="0" lang="en-GB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𝐹𝑟𝑒𝑞𝑢𝑒𝑛𝑐</m:t>
                    </m:r>
                    <m:sSub>
                      <m:sSubPr>
                        <m:ctrlPr>
                          <a:rPr kumimoji="0" lang="en-GB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GB" sz="1799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𝑝h𝑜𝑡𝑜𝑛𝑠</m:t>
                        </m:r>
                      </m:sub>
                    </m:sSub>
                    <m:r>
                      <a:rPr kumimoji="0" lang="en-GB" sz="1799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GB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GB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GB" sz="179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𝑝h𝑜𝑡𝑜𝑛𝑠</m:t>
                        </m:r>
                      </m:sub>
                    </m:sSub>
                    <m:r>
                      <a:rPr kumimoji="0" lang="en-GB" sz="1799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+0.5</m:t>
                    </m:r>
                  </m:oMath>
                </a14:m>
                <a:r>
                  <a:rPr kumimoji="0" lang="en-FI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/>
                    <a:ea typeface="+mn-ea"/>
                    <a:cs typeface="+mn-cs"/>
                  </a:rPr>
                  <a:t>)</a:t>
                </a:r>
                <a:endParaRPr kumimoji="0" lang="en-FI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D56BE4-D4C3-50F0-DB83-9ED5F667A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33" y="5690161"/>
                <a:ext cx="4392741" cy="298351"/>
              </a:xfrm>
              <a:prstGeom prst="rect">
                <a:avLst/>
              </a:prstGeom>
              <a:blipFill>
                <a:blip r:embed="rId9"/>
                <a:stretch>
                  <a:fillRect l="-1729" t="-24000" r="-2594" b="-3600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78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0C13A67-EEF3-8ECE-3853-170BD898DA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1817" y="1439032"/>
                <a:ext cx="5293875" cy="397993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Applying a microwave signal to qubit drives Rabi oscillations</a:t>
                </a:r>
              </a:p>
              <a:p>
                <a:endParaRPr lang="en-US" dirty="0"/>
              </a:p>
              <a:p>
                <a:r>
                  <a:rPr lang="en-US" dirty="0"/>
                  <a:t>The Hamiltonian of the drive is the following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Time evolution from Schrodinger equation: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Choose the time t</a:t>
                </a:r>
                <a:r>
                  <a:rPr lang="en-US" baseline="-25000" dirty="0"/>
                  <a:t>d</a:t>
                </a:r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0C13A67-EEF3-8ECE-3853-170BD898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1817" y="1439032"/>
                <a:ext cx="5293875" cy="3979935"/>
              </a:xfrm>
              <a:blipFill>
                <a:blip r:embed="rId2"/>
                <a:stretch>
                  <a:fillRect l="-575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CC9EEA0-F158-1316-281B-920C01A63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02" y="455558"/>
            <a:ext cx="11736795" cy="1408244"/>
          </a:xfrm>
        </p:spPr>
        <p:txBody>
          <a:bodyPr/>
          <a:lstStyle/>
          <a:p>
            <a:r>
              <a:rPr lang="en-US" dirty="0"/>
              <a:t>Single-qubit gates with superconducting qubits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D5CF0-8F3F-8B50-A4F8-97E983D0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15" y="2609735"/>
            <a:ext cx="3515216" cy="819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65305-15BC-6556-8F97-A6521C232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25" y="3963056"/>
            <a:ext cx="2114845" cy="609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BB4B75-ABBF-DD91-13ED-CBFD40C31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25" y="5226593"/>
            <a:ext cx="3343742" cy="552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38119-870E-3BA8-8608-66F873708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679" y="1315932"/>
            <a:ext cx="6392571" cy="46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5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3A56-2956-EB4B-0052-8642C50F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FB3BE-2450-7273-DAF6-461A1FF90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817" y="1439032"/>
            <a:ext cx="5293875" cy="3979935"/>
          </a:xfrm>
        </p:spPr>
        <p:txBody>
          <a:bodyPr>
            <a:normAutofit/>
          </a:bodyPr>
          <a:lstStyle/>
          <a:p>
            <a:r>
              <a:rPr lang="en-US" dirty="0"/>
              <a:t>Applying a microwave signal to qubit drives Rabi oscillations</a:t>
            </a:r>
          </a:p>
          <a:p>
            <a:endParaRPr lang="en-US" dirty="0"/>
          </a:p>
          <a:p>
            <a:r>
              <a:rPr lang="en-US" dirty="0"/>
              <a:t>The Hamiltonian of the drive is the following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B192A-04DF-CB6A-A1C4-9EE5135DB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02" y="455558"/>
            <a:ext cx="11736795" cy="1408244"/>
          </a:xfrm>
        </p:spPr>
        <p:txBody>
          <a:bodyPr/>
          <a:lstStyle/>
          <a:p>
            <a:r>
              <a:rPr lang="en-US" dirty="0"/>
              <a:t>Single-qubit gates with superconducting qubits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E8135-2467-E64F-3276-A2B861B0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15" y="2609735"/>
            <a:ext cx="3515216" cy="819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C14214-E87F-9B6D-0E40-EA6E30648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679" y="1315932"/>
            <a:ext cx="6392571" cy="4631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083BA3-2DA5-6D80-A405-836D06B63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53" y="3631863"/>
            <a:ext cx="3496163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36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96CDF-72C2-7515-CAD4-4969EEFDE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DE" dirty="0"/>
              <a:t>Superconducting circuit design can vary based on the arrangment of Josephon junctions and capacitors</a:t>
            </a:r>
          </a:p>
          <a:p>
            <a:r>
              <a:rPr lang="en-DE" dirty="0"/>
              <a:t>Transmon qubits are the most used superconducting qubit type</a:t>
            </a:r>
          </a:p>
          <a:p>
            <a:r>
              <a:rPr lang="en-DE" dirty="0"/>
              <a:t>Qubits are controlled using microwave signals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8A4C69-08D9-3005-9123-B2D24E4C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351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0C821F-9CF6-94F9-C2AD-50992C79F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3A16FF-75B7-723C-8A05-D7961DDD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 measurement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40D89-2AD1-CF92-0764-6877D1B24F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49375"/>
            <a:ext cx="5292725" cy="46767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Qubit loses its excitation due to interaction with the environment</a:t>
            </a:r>
          </a:p>
          <a:p>
            <a:endParaRPr lang="en-US" dirty="0"/>
          </a:p>
          <a:p>
            <a:r>
              <a:rPr lang="en-US" dirty="0"/>
              <a:t>A qubit is never fully isolated:</a:t>
            </a:r>
          </a:p>
          <a:p>
            <a:pPr marL="285750" indent="-285750">
              <a:buFontTx/>
              <a:buChar char="-"/>
            </a:pPr>
            <a:r>
              <a:rPr lang="en-US" dirty="0"/>
              <a:t>Lossy materials</a:t>
            </a:r>
          </a:p>
          <a:p>
            <a:pPr marL="285750" indent="-285750">
              <a:buFontTx/>
              <a:buChar char="-"/>
            </a:pPr>
            <a:r>
              <a:rPr lang="en-US" dirty="0"/>
              <a:t>Capacitive coupling used to make gates also lead to leakage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The time it takes for the qubit to lose its energy is called T1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Qubit excitation decays exponentially over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EABFA-1C6B-7365-A691-14374013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86" y="4566209"/>
            <a:ext cx="1343212" cy="342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311E3-B1F4-C71F-991C-89031678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96" y="1262863"/>
            <a:ext cx="5733601" cy="4332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9E2DA1-B766-02E7-EDE9-E6C824134246}"/>
              </a:ext>
            </a:extLst>
          </p:cNvPr>
          <p:cNvSpPr txBox="1"/>
          <p:nvPr/>
        </p:nvSpPr>
        <p:spPr>
          <a:xfrm>
            <a:off x="6381225" y="5595137"/>
            <a:ext cx="54724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Vepsäläinen,. et al. Impact of ionizing radiation on superconducting qubit coherence. </a:t>
            </a:r>
          </a:p>
          <a:p>
            <a:r>
              <a:rPr lang="en-US" sz="1100" dirty="0"/>
              <a:t>Nature </a:t>
            </a:r>
            <a:r>
              <a:rPr lang="en-US" sz="1100" b="1" dirty="0"/>
              <a:t>584</a:t>
            </a:r>
            <a:r>
              <a:rPr lang="en-US" sz="1100" dirty="0"/>
              <a:t>, 551–556 (2020). https://doi.org/10.1038/s41586-020-2619-8</a:t>
            </a:r>
          </a:p>
        </p:txBody>
      </p:sp>
    </p:spTree>
    <p:extLst>
      <p:ext uri="{BB962C8B-B14F-4D97-AF65-F5344CB8AC3E}">
        <p14:creationId xmlns:p14="http://schemas.microsoft.com/office/powerpoint/2010/main" val="3662963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CA814E8-92B6-D5EB-97C6-2B931A773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159C0-44EB-0306-777F-7CA2FC39B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225" y="1271253"/>
            <a:ext cx="5293875" cy="4676542"/>
          </a:xfrm>
        </p:spPr>
        <p:txBody>
          <a:bodyPr>
            <a:normAutofit/>
          </a:bodyPr>
          <a:lstStyle/>
          <a:p>
            <a:r>
              <a:rPr lang="en-US" dirty="0"/>
              <a:t>Ramsey experiment measures the phase </a:t>
            </a:r>
            <a:r>
              <a:rPr lang="el-GR" dirty="0"/>
              <a:t>φ</a:t>
            </a:r>
            <a:r>
              <a:rPr lang="en-US" dirty="0"/>
              <a:t> of the qubit wavefunction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decay of the oscillations in Ramsey experiment is called dephasing</a:t>
            </a:r>
          </a:p>
          <a:p>
            <a:endParaRPr lang="en-US" dirty="0"/>
          </a:p>
          <a:p>
            <a:r>
              <a:rPr lang="en-US" dirty="0"/>
              <a:t>Dephasing is caused by:</a:t>
            </a:r>
          </a:p>
          <a:p>
            <a:pPr marL="285750" indent="-285750">
              <a:buFontTx/>
              <a:buChar char="-"/>
            </a:pPr>
            <a:r>
              <a:rPr lang="en-US" dirty="0"/>
              <a:t>Energy relaxation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Fluctuations in qubit frequency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DEBBB7-EDEE-7A4C-4882-00C7C64D2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02" y="405224"/>
            <a:ext cx="11736795" cy="651789"/>
          </a:xfrm>
        </p:spPr>
        <p:txBody>
          <a:bodyPr/>
          <a:lstStyle/>
          <a:p>
            <a:pPr algn="ctr"/>
            <a:r>
              <a:rPr lang="en-US" dirty="0"/>
              <a:t>T2 measurement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9E96A-D6FD-EB73-65E7-E366F04CD054}"/>
              </a:ext>
            </a:extLst>
          </p:cNvPr>
          <p:cNvSpPr txBox="1"/>
          <p:nvPr/>
        </p:nvSpPr>
        <p:spPr>
          <a:xfrm>
            <a:off x="6381225" y="5595137"/>
            <a:ext cx="54724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Vepsäläinen,. et al. Impact of ionizing radiation on superconducting qubit coherence. </a:t>
            </a:r>
          </a:p>
          <a:p>
            <a:r>
              <a:rPr lang="en-US" sz="1100" dirty="0"/>
              <a:t>Nature </a:t>
            </a:r>
            <a:r>
              <a:rPr lang="en-US" sz="1100" b="1" dirty="0"/>
              <a:t>584</a:t>
            </a:r>
            <a:r>
              <a:rPr lang="en-US" sz="1100" dirty="0"/>
              <a:t>, 551–556 (2020). https://doi.org/10.1038/s41586-020-2619-8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D9E4A-2621-56C0-8958-937BB5D8A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11" y="1957233"/>
            <a:ext cx="2476846" cy="342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457F92-532D-142D-E0E6-D86B037B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60" y="1360702"/>
            <a:ext cx="3607088" cy="3152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56557C-4F8B-DA8E-02EB-A1FC97436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4" y="4588778"/>
            <a:ext cx="5092840" cy="16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9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FI"/>
              <a:t>How to make an LC-oscillator on </a:t>
            </a:r>
            <a:r>
              <a:rPr lang="de-DE" dirty="0"/>
              <a:t>a </a:t>
            </a:r>
            <a:r>
              <a:rPr lang="en-FI"/>
              <a:t>chip?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36B6DF-0B9A-08BF-3A7D-62DDFCD3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92" y="3894550"/>
            <a:ext cx="2794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142FEB-D0C2-8647-A707-F61AE51C6E4E}"/>
              </a:ext>
            </a:extLst>
          </p:cNvPr>
          <p:cNvGrpSpPr/>
          <p:nvPr/>
        </p:nvGrpSpPr>
        <p:grpSpPr>
          <a:xfrm>
            <a:off x="7198421" y="2258908"/>
            <a:ext cx="3597549" cy="3844155"/>
            <a:chOff x="1539380" y="596900"/>
            <a:chExt cx="4931269" cy="5269299"/>
          </a:xfrm>
        </p:grpSpPr>
        <p:pic>
          <p:nvPicPr>
            <p:cNvPr id="4" name="Picture 2" descr="SEM image of the fabricated interdigital capacitor. The spacing of the capacitor fingers is 2 µm.">
              <a:extLst>
                <a:ext uri="{FF2B5EF4-FFF2-40B4-BE49-F238E27FC236}">
                  <a16:creationId xmlns:a16="http://schemas.microsoft.com/office/drawing/2014/main" id="{27253366-3600-9570-5989-033E0EF94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380" y="596900"/>
              <a:ext cx="4931269" cy="51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211A55-B511-BEF9-2BE6-3900ACE17841}"/>
                </a:ext>
              </a:extLst>
            </p:cNvPr>
            <p:cNvSpPr txBox="1"/>
            <p:nvPr/>
          </p:nvSpPr>
          <p:spPr>
            <a:xfrm>
              <a:off x="2851150" y="5589200"/>
              <a:ext cx="32448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rPr>
                <a:t>Kenney J, Yoon Y et al (2023)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59558CE-8C41-6E04-01D4-7D6E7A747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056" y="1243908"/>
            <a:ext cx="2367344" cy="2435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E4E077-9461-813A-0A5D-2812FC393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462" y="4678412"/>
            <a:ext cx="1442205" cy="4730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A1529D-5FCD-FD57-F43B-0A9D286F8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229" y="3741422"/>
            <a:ext cx="2146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en-FI"/>
              <a:t> </a:t>
            </a:r>
            <a:r>
              <a:rPr lang="en-FI" dirty="0"/>
              <a:t>it </a:t>
            </a:r>
            <a:r>
              <a:rPr lang="en-US" dirty="0"/>
              <a:t>be used as </a:t>
            </a:r>
            <a:r>
              <a:rPr lang="en-FI" dirty="0"/>
              <a:t>a qubit?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36B6DF-0B9A-08BF-3A7D-62DDFCD3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92" y="3894550"/>
            <a:ext cx="2794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142FEB-D0C2-8647-A707-F61AE51C6E4E}"/>
              </a:ext>
            </a:extLst>
          </p:cNvPr>
          <p:cNvGrpSpPr/>
          <p:nvPr/>
        </p:nvGrpSpPr>
        <p:grpSpPr>
          <a:xfrm>
            <a:off x="7198421" y="2258908"/>
            <a:ext cx="3597549" cy="3844155"/>
            <a:chOff x="1539380" y="596900"/>
            <a:chExt cx="4931269" cy="5269299"/>
          </a:xfrm>
        </p:grpSpPr>
        <p:pic>
          <p:nvPicPr>
            <p:cNvPr id="4" name="Picture 2" descr="SEM image of the fabricated interdigital capacitor. The spacing of the capacitor fingers is 2 µm.">
              <a:extLst>
                <a:ext uri="{FF2B5EF4-FFF2-40B4-BE49-F238E27FC236}">
                  <a16:creationId xmlns:a16="http://schemas.microsoft.com/office/drawing/2014/main" id="{27253366-3600-9570-5989-033E0EF94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380" y="596900"/>
              <a:ext cx="4931269" cy="51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211A55-B511-BEF9-2BE6-3900ACE17841}"/>
                </a:ext>
              </a:extLst>
            </p:cNvPr>
            <p:cNvSpPr txBox="1"/>
            <p:nvPr/>
          </p:nvSpPr>
          <p:spPr>
            <a:xfrm>
              <a:off x="2851150" y="5589200"/>
              <a:ext cx="32448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rPr>
                <a:t>Kenney J, Yoon Y et al (2023)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59558CE-8C41-6E04-01D4-7D6E7A747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409" y="1409172"/>
            <a:ext cx="2367344" cy="2435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E4E077-9461-813A-0A5D-2812FC393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462" y="4678412"/>
            <a:ext cx="1442205" cy="4730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A1529D-5FCD-FD57-F43B-0A9D286F8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229" y="3741422"/>
            <a:ext cx="2146300" cy="224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DC870F-379A-F560-ACD3-E01A8DB30C2B}"/>
              </a:ext>
            </a:extLst>
          </p:cNvPr>
          <p:cNvSpPr txBox="1"/>
          <p:nvPr/>
        </p:nvSpPr>
        <p:spPr>
          <a:xfrm>
            <a:off x="5990456" y="2273550"/>
            <a:ext cx="194221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Equidistant energy levels make it difficult to be used as a qubit</a:t>
            </a:r>
          </a:p>
        </p:txBody>
      </p:sp>
    </p:spTree>
    <p:extLst>
      <p:ext uri="{BB962C8B-B14F-4D97-AF65-F5344CB8AC3E}">
        <p14:creationId xmlns:p14="http://schemas.microsoft.com/office/powerpoint/2010/main" val="147884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261609"/>
            <a:ext cx="11658602" cy="9321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How to create an “anharmonic resonator”? </a:t>
            </a:r>
            <a:endParaRPr lang="en-FI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0A7CE0-54A5-FAA8-EDAB-082FD822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1" y="1676701"/>
            <a:ext cx="4495581" cy="263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3276A-4602-DE23-801E-472D9770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49" y="4853378"/>
            <a:ext cx="2920865" cy="910223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166E862-7AFE-9EF2-A97D-AC03D996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37" y="1731556"/>
            <a:ext cx="1752600" cy="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D0DD4-3934-5BA2-00A6-85A2F6D25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55" y="4524835"/>
            <a:ext cx="2298700" cy="1282700"/>
          </a:xfrm>
          <a:prstGeom prst="rect">
            <a:avLst/>
          </a:prstGeom>
        </p:spPr>
      </p:pic>
      <p:pic>
        <p:nvPicPr>
          <p:cNvPr id="10244" name="Picture 4" descr="Superconducting qubits fabricated with CMOS-compatible technologies | imec">
            <a:extLst>
              <a:ext uri="{FF2B5EF4-FFF2-40B4-BE49-F238E27FC236}">
                <a16:creationId xmlns:a16="http://schemas.microsoft.com/office/drawing/2014/main" id="{3195F17A-D843-EBEF-0050-0C86F448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95" y="1490358"/>
            <a:ext cx="4433681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EAAF1-ECC0-346A-64B3-AAFF68A07279}"/>
              </a:ext>
            </a:extLst>
          </p:cNvPr>
          <p:cNvSpPr txBox="1"/>
          <p:nvPr/>
        </p:nvSpPr>
        <p:spPr>
          <a:xfrm>
            <a:off x="8449795" y="5048974"/>
            <a:ext cx="3244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Josephson junction (IMEC)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E92AD-EEDF-AD9D-EF0E-740ED34C4EE7}"/>
              </a:ext>
            </a:extLst>
          </p:cNvPr>
          <p:cNvSpPr txBox="1"/>
          <p:nvPr/>
        </p:nvSpPr>
        <p:spPr>
          <a:xfrm>
            <a:off x="1476890" y="5893747"/>
            <a:ext cx="4495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31" marR="0" lvl="1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5FDD97">
                    <a:lumMod val="7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Non-linear inductive element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6A2D7C-3F07-9871-FAC7-F43C15A0859F}"/>
              </a:ext>
            </a:extLst>
          </p:cNvPr>
          <p:cNvSpPr txBox="1"/>
          <p:nvPr/>
        </p:nvSpPr>
        <p:spPr>
          <a:xfrm>
            <a:off x="1860869" y="939122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Introduce the </a:t>
            </a:r>
            <a:r>
              <a:rPr lang="en-FI" sz="2800" dirty="0"/>
              <a:t>Josephson junction</a:t>
            </a:r>
            <a:r>
              <a:rPr lang="en-US" sz="2800" dirty="0"/>
              <a:t> into the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7BE5C0-59AA-5209-0CF9-BF1C8FE6CB43}"/>
                  </a:ext>
                </a:extLst>
              </p:cNvPr>
              <p:cNvSpPr txBox="1"/>
              <p:nvPr/>
            </p:nvSpPr>
            <p:spPr>
              <a:xfrm>
                <a:off x="5746708" y="5664305"/>
                <a:ext cx="2953694" cy="388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 is the Josephson energy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7BE5C0-59AA-5209-0CF9-BF1C8FE6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08" y="5664305"/>
                <a:ext cx="2953694" cy="388761"/>
              </a:xfrm>
              <a:prstGeom prst="rect">
                <a:avLst/>
              </a:prstGeom>
              <a:blipFill>
                <a:blip r:embed="rId8"/>
                <a:stretch>
                  <a:fillRect t="-7813" r="-103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44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9B151-766B-3FDE-5B72-172B4657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491042-9D12-FDDD-38C8-5D73B83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0" y="276974"/>
            <a:ext cx="11603441" cy="955926"/>
          </a:xfrm>
        </p:spPr>
        <p:txBody>
          <a:bodyPr/>
          <a:lstStyle/>
          <a:p>
            <a:pPr algn="ctr"/>
            <a:r>
              <a:rPr lang="en-US"/>
              <a:t>Josephson junction</a:t>
            </a:r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F827C9-6F5C-0B76-9F0A-2D3905E3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98" y="4175750"/>
            <a:ext cx="4517280" cy="186046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79294EB3-4C48-9F37-8514-9A9CA41C0751}"/>
              </a:ext>
            </a:extLst>
          </p:cNvPr>
          <p:cNvSpPr txBox="1">
            <a:spLocks/>
          </p:cNvSpPr>
          <p:nvPr/>
        </p:nvSpPr>
        <p:spPr>
          <a:xfrm>
            <a:off x="270620" y="3589664"/>
            <a:ext cx="4824478" cy="828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Recommendation: </a:t>
            </a:r>
            <a:r>
              <a:rPr kumimoji="0" lang="en-GB" sz="1800" b="0" i="0" u="none" strike="noStrike" kern="1200" cap="none" spc="-15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doi:10.1038 / nature07128</a:t>
            </a:r>
            <a:endParaRPr kumimoji="0" lang="en-GB" sz="900" b="0" i="0" u="none" strike="noStrike" kern="1200" cap="none" spc="-15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76518-9873-C5CF-428D-7D0F4852B473}"/>
              </a:ext>
            </a:extLst>
          </p:cNvPr>
          <p:cNvSpPr txBox="1"/>
          <p:nvPr/>
        </p:nvSpPr>
        <p:spPr>
          <a:xfrm>
            <a:off x="0" y="1519881"/>
            <a:ext cx="4277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31" marR="0" lvl="1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5FDD97">
                    <a:lumMod val="7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Phase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 and 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5FDD97">
                    <a:lumMod val="7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Charge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 </a:t>
            </a:r>
            <a:r>
              <a:rPr kumimoji="0" lang="en-FI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commutate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 </a:t>
            </a:r>
            <a:b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</a:b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(like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position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 and momentum)</a:t>
            </a:r>
            <a:endParaRPr kumimoji="0" lang="en-FI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0B42C2-8513-5932-C717-4A6C9DA3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157534"/>
            <a:ext cx="1181100" cy="30480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61A4D470-7F5B-50A7-97BC-3356259F87D7}"/>
              </a:ext>
            </a:extLst>
          </p:cNvPr>
          <p:cNvSpPr txBox="1">
            <a:spLocks/>
          </p:cNvSpPr>
          <p:nvPr/>
        </p:nvSpPr>
        <p:spPr>
          <a:xfrm>
            <a:off x="270621" y="2315289"/>
            <a:ext cx="7091460" cy="18604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85750" marR="0" lvl="0" indent="-28575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If E</a:t>
            </a:r>
            <a:r>
              <a:rPr kumimoji="0" lang="en-GB" sz="2400" b="0" i="0" u="none" strike="noStrike" kern="1200" cap="none" spc="-15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J</a:t>
            </a: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&gt;&gt;E</a:t>
            </a:r>
            <a:r>
              <a:rPr kumimoji="0" lang="en-GB" sz="2400" b="0" i="0" u="none" strike="noStrike" kern="1200" cap="none" spc="-15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C</a:t>
            </a: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then: 𝜹 - well defined, Q – fluctuates</a:t>
            </a:r>
          </a:p>
          <a:p>
            <a:pPr marL="285750" marR="0" lvl="0" indent="-285750" algn="l" defTabSz="91441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If E</a:t>
            </a:r>
            <a:r>
              <a:rPr kumimoji="0" lang="en-GB" sz="2400" b="0" i="0" u="none" strike="noStrike" kern="1200" cap="none" spc="-15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J</a:t>
            </a: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&lt;&lt;E</a:t>
            </a:r>
            <a:r>
              <a:rPr kumimoji="0" lang="en-GB" sz="2400" b="0" i="0" u="none" strike="noStrike" kern="1200" cap="none" spc="-15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C</a:t>
            </a:r>
            <a:r>
              <a:rPr kumimoji="0" lang="en-GB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then: 𝜹 - fluctuates, Q – defined well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9A1AAF-F1BA-D984-F6F6-637F1D97E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172" y="1577501"/>
            <a:ext cx="3937422" cy="42771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A72C7F-ACB8-67B8-13EB-ACA7FB9BEB5F}"/>
              </a:ext>
            </a:extLst>
          </p:cNvPr>
          <p:cNvSpPr txBox="1"/>
          <p:nvPr/>
        </p:nvSpPr>
        <p:spPr>
          <a:xfrm>
            <a:off x="0" y="636137"/>
            <a:ext cx="3263900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2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Where to encode the states?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B1D13-41F0-3004-706F-009C11448938}"/>
                  </a:ext>
                </a:extLst>
              </p:cNvPr>
              <p:cNvSpPr txBox="1"/>
              <p:nvPr/>
            </p:nvSpPr>
            <p:spPr>
              <a:xfrm>
                <a:off x="515489" y="4596063"/>
                <a:ext cx="2953694" cy="388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 is the Josephson energy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B1D13-41F0-3004-706F-009C11448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9" y="4596063"/>
                <a:ext cx="2953694" cy="388761"/>
              </a:xfrm>
              <a:prstGeom prst="rect">
                <a:avLst/>
              </a:prstGeom>
              <a:blipFill>
                <a:blip r:embed="rId6"/>
                <a:stretch>
                  <a:fillRect t="-9375" r="-103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F92897-1E04-F3B4-7DBD-9632D93A1205}"/>
                  </a:ext>
                </a:extLst>
              </p:cNvPr>
              <p:cNvSpPr txBox="1"/>
              <p:nvPr/>
            </p:nvSpPr>
            <p:spPr>
              <a:xfrm>
                <a:off x="515489" y="4949358"/>
                <a:ext cx="451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related to energy stored in capacitors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F92897-1E04-F3B4-7DBD-9632D93A1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9" y="4949358"/>
                <a:ext cx="4510915" cy="369332"/>
              </a:xfrm>
              <a:prstGeom prst="rect">
                <a:avLst/>
              </a:prstGeom>
              <a:blipFill>
                <a:blip r:embed="rId7"/>
                <a:stretch>
                  <a:fillRect t="-8333" r="-541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33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90561-B935-1EB8-4EFF-AB406EFD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C5B-A9A0-441F-51D5-021AEE469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Popular </a:t>
            </a:r>
            <a:r>
              <a:rPr lang="de-DE" dirty="0" err="1"/>
              <a:t>superconducting</a:t>
            </a:r>
            <a:r>
              <a:rPr lang="de-DE" dirty="0"/>
              <a:t> </a:t>
            </a:r>
            <a:r>
              <a:rPr lang="de-DE" dirty="0" err="1"/>
              <a:t>qubit</a:t>
            </a:r>
            <a:r>
              <a:rPr lang="de-DE" dirty="0"/>
              <a:t> </a:t>
            </a:r>
            <a:r>
              <a:rPr lang="de-DE" dirty="0" err="1"/>
              <a:t>designs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1582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3F5C0-31AF-CFE0-7E90-327B3B8E1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34AFC9-7804-6588-BDE3-A8117FC18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many ways to arrange Josephson Junctions and Capacitors in a circuit</a:t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/>
              <a:t>Let’s explore how a few different arrangements lead to different qubit properties!</a:t>
            </a:r>
            <a:endParaRPr lang="en-FI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7CB04-50CD-B94D-CF05-067043C9CB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3BEB-D66C-6E4A-87AA-60417C33F2A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18A0EAC5-D3FA-6A62-36C6-0092D478415D}"/>
              </a:ext>
            </a:extLst>
          </p:cNvPr>
          <p:cNvSpPr txBox="1">
            <a:spLocks/>
          </p:cNvSpPr>
          <p:nvPr/>
        </p:nvSpPr>
        <p:spPr>
          <a:xfrm>
            <a:off x="294279" y="3250546"/>
            <a:ext cx="11603441" cy="955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254653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IQM">
      <a:dk1>
        <a:srgbClr val="000000"/>
      </a:dk1>
      <a:lt1>
        <a:srgbClr val="FFFFFF"/>
      </a:lt1>
      <a:dk2>
        <a:srgbClr val="F7F7F7"/>
      </a:dk2>
      <a:lt2>
        <a:srgbClr val="E1DEDB"/>
      </a:lt2>
      <a:accent1>
        <a:srgbClr val="699CE5"/>
      </a:accent1>
      <a:accent2>
        <a:srgbClr val="02D99F"/>
      </a:accent2>
      <a:accent3>
        <a:srgbClr val="F7915F"/>
      </a:accent3>
      <a:accent4>
        <a:srgbClr val="FCCD6F"/>
      </a:accent4>
      <a:accent5>
        <a:srgbClr val="00B1E3"/>
      </a:accent5>
      <a:accent6>
        <a:srgbClr val="02D99F"/>
      </a:accent6>
      <a:hlink>
        <a:srgbClr val="699CE5"/>
      </a:hlink>
      <a:folHlink>
        <a:srgbClr val="02D99F"/>
      </a:folHlink>
    </a:clrScheme>
    <a:fontScheme name="IQM Sans Serif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BD817FB-3A4B-4A15-B3EB-61191D34E9A9}" vid="{B37B6771-1EF7-4619-8645-A395300CE8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17421</TotalTime>
  <Words>1798</Words>
  <Application>Microsoft Macintosh PowerPoint</Application>
  <PresentationFormat>Widescreen</PresentationFormat>
  <Paragraphs>217</Paragraphs>
  <Slides>34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Cambria Math</vt:lpstr>
      <vt:lpstr>Helvetica</vt:lpstr>
      <vt:lpstr>Microsoft Sans Serif</vt:lpstr>
      <vt:lpstr>Monument Grotesk</vt:lpstr>
      <vt:lpstr>Symbol</vt:lpstr>
      <vt:lpstr>Tahoma</vt:lpstr>
      <vt:lpstr>Tahoma Bold</vt:lpstr>
      <vt:lpstr>Tahoma Regular</vt:lpstr>
      <vt:lpstr>2_Office Theme</vt:lpstr>
      <vt:lpstr>PowerPoint Presentation</vt:lpstr>
      <vt:lpstr>A quantum bit</vt:lpstr>
      <vt:lpstr>Quantum harmonic oscillator</vt:lpstr>
      <vt:lpstr>How to make an LC-oscillator on a chip?</vt:lpstr>
      <vt:lpstr>How can it be used as a qubit?</vt:lpstr>
      <vt:lpstr>How to create an “anharmonic resonator”? </vt:lpstr>
      <vt:lpstr>Josephson junction</vt:lpstr>
      <vt:lpstr>Popular superconducting qubit designs</vt:lpstr>
      <vt:lpstr>There are many ways to arrange Josephson Junctions and Capacitors in a circuit   Let’s explore how a few different arrangements lead to different qubit properties!</vt:lpstr>
      <vt:lpstr>Flux qubit</vt:lpstr>
      <vt:lpstr>Charge qubit (Cooper-pair box)</vt:lpstr>
      <vt:lpstr>Charge qubit (Cooper-pair box)</vt:lpstr>
      <vt:lpstr>Transmon</vt:lpstr>
      <vt:lpstr>Flux sensitivity</vt:lpstr>
      <vt:lpstr>Qubit Zoo</vt:lpstr>
      <vt:lpstr>Rabi model, light-matter interaction</vt:lpstr>
      <vt:lpstr>Rabi model, light-matter interaction</vt:lpstr>
      <vt:lpstr>Transmon coupled to resonators for drive, flux bias, and readout</vt:lpstr>
      <vt:lpstr>Generalized light-matter interaction: The quantum Rabi model</vt:lpstr>
      <vt:lpstr>Generalized light-matter interaction: The quantum Rabi model</vt:lpstr>
      <vt:lpstr>General note: Circuit QED</vt:lpstr>
      <vt:lpstr>General note: Jaynes-Cummings model</vt:lpstr>
      <vt:lpstr>Rotating Wave approximation: Jaynes-Cummings model</vt:lpstr>
      <vt:lpstr>Rotating Wave approximation: Jaynes-Cummings model</vt:lpstr>
      <vt:lpstr>Rotating Wave approximation: Jaynes-Cummings model</vt:lpstr>
      <vt:lpstr>Rotating Wave approximation: Jaynes-Cummings model</vt:lpstr>
      <vt:lpstr>Rotating Wave approximation: Jaynes-Cummings model</vt:lpstr>
      <vt:lpstr>Rotating Wave approximation: Jaynes-Cummings model</vt:lpstr>
      <vt:lpstr>General note: Jaynes-Cummings model</vt:lpstr>
      <vt:lpstr>Single-qubit gates with superconducting qubits</vt:lpstr>
      <vt:lpstr>Single-qubit gates with superconducting qubits</vt:lpstr>
      <vt:lpstr>Conclusion</vt:lpstr>
      <vt:lpstr>T1 measurement</vt:lpstr>
      <vt:lpstr>T2 measurement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Kristine Rezai</dc:creator>
  <cp:lastModifiedBy>Stefan Seegerer</cp:lastModifiedBy>
  <cp:revision>27</cp:revision>
  <dcterms:created xsi:type="dcterms:W3CDTF">2025-07-15T01:28:55Z</dcterms:created>
  <dcterms:modified xsi:type="dcterms:W3CDTF">2025-10-06T20:05:15Z</dcterms:modified>
</cp:coreProperties>
</file>