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69" r:id="rId2"/>
    <p:sldMasterId id="2147483704" r:id="rId3"/>
  </p:sldMasterIdLst>
  <p:notesMasterIdLst>
    <p:notesMasterId r:id="rId91"/>
  </p:notesMasterIdLst>
  <p:sldIdLst>
    <p:sldId id="2147476322" r:id="rId4"/>
    <p:sldId id="2147476331" r:id="rId5"/>
    <p:sldId id="2147476329" r:id="rId6"/>
    <p:sldId id="2147476328" r:id="rId7"/>
    <p:sldId id="2147476325" r:id="rId8"/>
    <p:sldId id="2147476326" r:id="rId9"/>
    <p:sldId id="2147476327" r:id="rId10"/>
    <p:sldId id="294" r:id="rId11"/>
    <p:sldId id="2147476377" r:id="rId12"/>
    <p:sldId id="2147476335" r:id="rId13"/>
    <p:sldId id="2147476336" r:id="rId14"/>
    <p:sldId id="2147476337" r:id="rId15"/>
    <p:sldId id="2147476338" r:id="rId16"/>
    <p:sldId id="2147476339" r:id="rId17"/>
    <p:sldId id="2147476340" r:id="rId18"/>
    <p:sldId id="2147476341" r:id="rId19"/>
    <p:sldId id="2147476342" r:id="rId20"/>
    <p:sldId id="2147476343" r:id="rId21"/>
    <p:sldId id="2147476344" r:id="rId22"/>
    <p:sldId id="2147476345" r:id="rId23"/>
    <p:sldId id="2147476346" r:id="rId24"/>
    <p:sldId id="2147476347" r:id="rId25"/>
    <p:sldId id="2147476348" r:id="rId26"/>
    <p:sldId id="2147476349" r:id="rId27"/>
    <p:sldId id="2147476350" r:id="rId28"/>
    <p:sldId id="2147476351" r:id="rId29"/>
    <p:sldId id="2147476352" r:id="rId30"/>
    <p:sldId id="2147476353" r:id="rId31"/>
    <p:sldId id="2147476378" r:id="rId32"/>
    <p:sldId id="2147476379" r:id="rId33"/>
    <p:sldId id="2147476380" r:id="rId34"/>
    <p:sldId id="2147476381" r:id="rId35"/>
    <p:sldId id="2147476382" r:id="rId36"/>
    <p:sldId id="2147476383" r:id="rId37"/>
    <p:sldId id="2147476366" r:id="rId38"/>
    <p:sldId id="293" r:id="rId39"/>
    <p:sldId id="2147476384" r:id="rId40"/>
    <p:sldId id="2147476385" r:id="rId41"/>
    <p:sldId id="2147476324" r:id="rId42"/>
    <p:sldId id="2147476358" r:id="rId43"/>
    <p:sldId id="2147476395" r:id="rId44"/>
    <p:sldId id="2147476397" r:id="rId45"/>
    <p:sldId id="265" r:id="rId46"/>
    <p:sldId id="2147476396" r:id="rId47"/>
    <p:sldId id="2147476359" r:id="rId48"/>
    <p:sldId id="2147476361" r:id="rId49"/>
    <p:sldId id="2147476362" r:id="rId50"/>
    <p:sldId id="2147476363" r:id="rId51"/>
    <p:sldId id="2147476364" r:id="rId52"/>
    <p:sldId id="2147476365" r:id="rId53"/>
    <p:sldId id="2147476360" r:id="rId54"/>
    <p:sldId id="2147476398" r:id="rId55"/>
    <p:sldId id="2147476323" r:id="rId56"/>
    <p:sldId id="2147476367" r:id="rId57"/>
    <p:sldId id="2147476369" r:id="rId58"/>
    <p:sldId id="2147476368" r:id="rId59"/>
    <p:sldId id="2147476370" r:id="rId60"/>
    <p:sldId id="2147476371" r:id="rId61"/>
    <p:sldId id="2147476372" r:id="rId62"/>
    <p:sldId id="2147476374" r:id="rId63"/>
    <p:sldId id="2147476375" r:id="rId64"/>
    <p:sldId id="273" r:id="rId65"/>
    <p:sldId id="275" r:id="rId66"/>
    <p:sldId id="276" r:id="rId67"/>
    <p:sldId id="277" r:id="rId68"/>
    <p:sldId id="278" r:id="rId69"/>
    <p:sldId id="280" r:id="rId70"/>
    <p:sldId id="281" r:id="rId71"/>
    <p:sldId id="282" r:id="rId72"/>
    <p:sldId id="283" r:id="rId73"/>
    <p:sldId id="284" r:id="rId74"/>
    <p:sldId id="285" r:id="rId75"/>
    <p:sldId id="286" r:id="rId76"/>
    <p:sldId id="287" r:id="rId77"/>
    <p:sldId id="288" r:id="rId78"/>
    <p:sldId id="2147476376" r:id="rId79"/>
    <p:sldId id="2147476386" r:id="rId80"/>
    <p:sldId id="2147476387" r:id="rId81"/>
    <p:sldId id="2147476388" r:id="rId82"/>
    <p:sldId id="2147476389" r:id="rId83"/>
    <p:sldId id="2147476390" r:id="rId84"/>
    <p:sldId id="2147476391" r:id="rId85"/>
    <p:sldId id="2147476392" r:id="rId86"/>
    <p:sldId id="2147476393" r:id="rId87"/>
    <p:sldId id="2147476394" r:id="rId88"/>
    <p:sldId id="2147476315" r:id="rId89"/>
    <p:sldId id="2147476357" r:id="rId90"/>
  </p:sldIdLst>
  <p:sldSz cx="12192000" cy="6858000"/>
  <p:notesSz cx="12192000" cy="6858000"/>
  <p:embeddedFontLst>
    <p:embeddedFont>
      <p:font typeface="Cambria Math" panose="02040503050406030204" pitchFamily="18" charset="0"/>
      <p:regular r:id="rId92"/>
    </p:embeddedFont>
    <p:embeddedFont>
      <p:font typeface="Consolas" panose="020B0609020204030204" pitchFamily="49" charset="0"/>
      <p:regular r:id="rId93"/>
      <p:bold r:id="rId94"/>
      <p:italic r:id="rId95"/>
      <p:boldItalic r:id="rId96"/>
    </p:embeddedFont>
    <p:embeddedFont>
      <p:font typeface="Geist" pitchFamily="2" charset="77"/>
      <p:regular r:id="rId97"/>
      <p:bold r:id="rId98"/>
      <p:italic r:id="rId99"/>
      <p:boldItalic r:id="rId100"/>
    </p:embeddedFont>
    <p:embeddedFont>
      <p:font typeface="Microsoft Sans Serif" panose="020B0604020202020204" pitchFamily="34" charset="0"/>
      <p:regular r:id="rId101"/>
    </p:embeddedFont>
    <p:embeddedFont>
      <p:font typeface="Monument Grotesk" panose="02010504030000020004" pitchFamily="2" charset="0"/>
      <p:regular r:id="rId102"/>
      <p:bold r:id="rId103"/>
      <p:italic r:id="rId104"/>
      <p:boldItalic r:id="rId105"/>
    </p:embeddedFont>
    <p:embeddedFont>
      <p:font typeface="Tahoma" panose="020B0604030504040204" pitchFamily="34" charset="0"/>
      <p:regular r:id="rId106"/>
      <p:bold r:id="rId107"/>
    </p:embeddedFont>
    <p:embeddedFont>
      <p:font typeface="Tahoma Bold" panose="020B0804030504040204" pitchFamily="34" charset="0"/>
      <p:bold r:id="rId108"/>
    </p:embeddedFont>
  </p:embeddedFontLst>
  <p:defaultTextStyle>
    <a:defPPr>
      <a:defRPr/>
    </a:defPPr>
    <a:lvl1pPr marL="0" algn="l" defTabSz="914262">
      <a:defRPr sz="1800">
        <a:solidFill>
          <a:schemeClr val="tx1"/>
        </a:solidFill>
        <a:latin typeface="+mn-lt"/>
        <a:ea typeface="+mn-ea"/>
        <a:cs typeface="+mn-cs"/>
      </a:defRPr>
    </a:lvl1pPr>
    <a:lvl2pPr marL="457131" algn="l" defTabSz="914262">
      <a:defRPr sz="1800">
        <a:solidFill>
          <a:schemeClr val="tx1"/>
        </a:solidFill>
        <a:latin typeface="+mn-lt"/>
        <a:ea typeface="+mn-ea"/>
        <a:cs typeface="+mn-cs"/>
      </a:defRPr>
    </a:lvl2pPr>
    <a:lvl3pPr marL="914262" algn="l" defTabSz="914262">
      <a:defRPr sz="1800">
        <a:solidFill>
          <a:schemeClr val="tx1"/>
        </a:solidFill>
        <a:latin typeface="+mn-lt"/>
        <a:ea typeface="+mn-ea"/>
        <a:cs typeface="+mn-cs"/>
      </a:defRPr>
    </a:lvl3pPr>
    <a:lvl4pPr marL="1371394" algn="l" defTabSz="914262">
      <a:defRPr sz="1800">
        <a:solidFill>
          <a:schemeClr val="tx1"/>
        </a:solidFill>
        <a:latin typeface="+mn-lt"/>
        <a:ea typeface="+mn-ea"/>
        <a:cs typeface="+mn-cs"/>
      </a:defRPr>
    </a:lvl4pPr>
    <a:lvl5pPr marL="1828524" algn="l" defTabSz="914262">
      <a:defRPr sz="1800">
        <a:solidFill>
          <a:schemeClr val="tx1"/>
        </a:solidFill>
        <a:latin typeface="+mn-lt"/>
        <a:ea typeface="+mn-ea"/>
        <a:cs typeface="+mn-cs"/>
      </a:defRPr>
    </a:lvl5pPr>
    <a:lvl6pPr marL="2285656" algn="l" defTabSz="914262">
      <a:defRPr sz="1800">
        <a:solidFill>
          <a:schemeClr val="tx1"/>
        </a:solidFill>
        <a:latin typeface="+mn-lt"/>
        <a:ea typeface="+mn-ea"/>
        <a:cs typeface="+mn-cs"/>
      </a:defRPr>
    </a:lvl6pPr>
    <a:lvl7pPr marL="2742787" algn="l" defTabSz="914262">
      <a:defRPr sz="1800">
        <a:solidFill>
          <a:schemeClr val="tx1"/>
        </a:solidFill>
        <a:latin typeface="+mn-lt"/>
        <a:ea typeface="+mn-ea"/>
        <a:cs typeface="+mn-cs"/>
      </a:defRPr>
    </a:lvl7pPr>
    <a:lvl8pPr marL="3199918" algn="l" defTabSz="914262">
      <a:defRPr sz="1800">
        <a:solidFill>
          <a:schemeClr val="tx1"/>
        </a:solidFill>
        <a:latin typeface="+mn-lt"/>
        <a:ea typeface="+mn-ea"/>
        <a:cs typeface="+mn-cs"/>
      </a:defRPr>
    </a:lvl8pPr>
    <a:lvl9pPr marL="3657048" algn="l" defTabSz="914262">
      <a:defRPr sz="18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676D04-0C75-D14A-AA04-160B6B3FE3B4}">
          <p14:sldIdLst>
            <p14:sldId id="2147476322"/>
            <p14:sldId id="2147476331"/>
            <p14:sldId id="2147476329"/>
            <p14:sldId id="2147476328"/>
            <p14:sldId id="2147476325"/>
            <p14:sldId id="2147476326"/>
          </p14:sldIdLst>
        </p14:section>
        <p14:section name="Noise models" id="{E8DDB93D-ED54-4C4A-97EA-5E2454A37868}">
          <p14:sldIdLst>
            <p14:sldId id="2147476327"/>
            <p14:sldId id="294"/>
            <p14:sldId id="2147476377"/>
            <p14:sldId id="2147476335"/>
            <p14:sldId id="2147476336"/>
            <p14:sldId id="2147476337"/>
            <p14:sldId id="2147476338"/>
            <p14:sldId id="2147476339"/>
            <p14:sldId id="2147476340"/>
            <p14:sldId id="2147476341"/>
            <p14:sldId id="2147476342"/>
            <p14:sldId id="2147476343"/>
            <p14:sldId id="2147476344"/>
            <p14:sldId id="2147476345"/>
            <p14:sldId id="2147476346"/>
            <p14:sldId id="2147476347"/>
            <p14:sldId id="2147476348"/>
            <p14:sldId id="2147476349"/>
            <p14:sldId id="2147476350"/>
            <p14:sldId id="2147476351"/>
            <p14:sldId id="2147476352"/>
            <p14:sldId id="2147476353"/>
            <p14:sldId id="2147476378"/>
            <p14:sldId id="2147476379"/>
            <p14:sldId id="2147476380"/>
            <p14:sldId id="2147476381"/>
            <p14:sldId id="2147476382"/>
            <p14:sldId id="2147476383"/>
            <p14:sldId id="2147476366"/>
            <p14:sldId id="293"/>
            <p14:sldId id="2147476384"/>
            <p14:sldId id="2147476385"/>
          </p14:sldIdLst>
        </p14:section>
        <p14:section name="Error supression" id="{1812E16F-6FA1-1640-B84C-EB530C064031}">
          <p14:sldIdLst>
            <p14:sldId id="2147476324"/>
            <p14:sldId id="2147476358"/>
            <p14:sldId id="2147476395"/>
            <p14:sldId id="2147476397"/>
            <p14:sldId id="265"/>
            <p14:sldId id="2147476396"/>
            <p14:sldId id="2147476359"/>
            <p14:sldId id="2147476361"/>
            <p14:sldId id="2147476362"/>
            <p14:sldId id="2147476363"/>
            <p14:sldId id="2147476364"/>
            <p14:sldId id="2147476365"/>
            <p14:sldId id="2147476360"/>
            <p14:sldId id="2147476398"/>
          </p14:sldIdLst>
        </p14:section>
        <p14:section name="error mitigation" id="{3F96C7F0-C622-244E-A24B-C4863E251A48}">
          <p14:sldIdLst>
            <p14:sldId id="2147476323"/>
            <p14:sldId id="2147476367"/>
            <p14:sldId id="2147476369"/>
            <p14:sldId id="2147476368"/>
            <p14:sldId id="2147476370"/>
            <p14:sldId id="2147476371"/>
            <p14:sldId id="2147476372"/>
            <p14:sldId id="2147476374"/>
            <p14:sldId id="2147476375"/>
            <p14:sldId id="273"/>
            <p14:sldId id="275"/>
            <p14:sldId id="276"/>
            <p14:sldId id="277"/>
            <p14:sldId id="278"/>
            <p14:sldId id="280"/>
            <p14:sldId id="281"/>
            <p14:sldId id="282"/>
            <p14:sldId id="283"/>
            <p14:sldId id="284"/>
            <p14:sldId id="285"/>
            <p14:sldId id="286"/>
            <p14:sldId id="287"/>
            <p14:sldId id="288"/>
            <p14:sldId id="2147476376"/>
            <p14:sldId id="2147476386"/>
            <p14:sldId id="2147476387"/>
            <p14:sldId id="2147476388"/>
            <p14:sldId id="2147476389"/>
            <p14:sldId id="2147476390"/>
            <p14:sldId id="2147476391"/>
            <p14:sldId id="2147476392"/>
            <p14:sldId id="2147476393"/>
            <p14:sldId id="2147476394"/>
            <p14:sldId id="2147476315"/>
            <p14:sldId id="21474763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C04803-0F56-95C4-509E-E77BF0F2704F}" name="Andreas Theer" initials="AT" userId="S::andreas.theer@meetiqm.com::666896c7-70e3-4ce4-97fa-d353040e0a88" providerId="AD"/>
  <p188:author id="{0C3C66E5-7E9A-B77D-639F-007389427356}" name="Stefan Seegerer" initials="SS" userId="S::stefan.seegerer@meetiqm.com::af0441ba-a7d4-4f42-b4f2-97bae39ae6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940675A-B579-460E-94D1-54222C63F5DA}" styleName="No Style, Table Grid">
    <a:wholeTbl>
      <a:tcTxStyle>
        <a:fontRef idx="minor">
          <a:srgbClr val="000000"/>
        </a:fontRef>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p:restoredTop sz="89574"/>
  </p:normalViewPr>
  <p:slideViewPr>
    <p:cSldViewPr>
      <p:cViewPr varScale="1">
        <p:scale>
          <a:sx n="105" d="100"/>
          <a:sy n="105" d="100"/>
        </p:scale>
        <p:origin x="512"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font" Target="fonts/font16.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1.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4.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Expected</c:v>
                </c:pt>
              </c:strCache>
            </c:strRef>
          </c:tx>
          <c:spPr>
            <a:prstGeom prst="rect">
              <a:avLst/>
            </a:prstGeom>
            <a:solidFill>
              <a:schemeClr val="accent1"/>
            </a:solidFill>
            <a:ln>
              <a:noFill/>
            </a:ln>
            <a:effectLst/>
          </c:spPr>
          <c:invertIfNegative val="0"/>
          <c:cat>
            <c:strRef>
              <c:f>Sheet1!$A$2:$A$5</c:f>
              <c:strCache>
                <c:ptCount val="4"/>
                <c:pt idx="0">
                  <c:v>"00"</c:v>
                </c:pt>
                <c:pt idx="1">
                  <c:v>"01"</c:v>
                </c:pt>
                <c:pt idx="2">
                  <c:v>"10"</c:v>
                </c:pt>
                <c:pt idx="3">
                  <c:v>"11"</c:v>
                </c:pt>
              </c:strCache>
            </c:strRef>
          </c:cat>
          <c:val>
            <c:numRef>
              <c:f>Sheet1!$B$2:$B$5</c:f>
              <c:numCache>
                <c:formatCode>General</c:formatCode>
                <c:ptCount val="4"/>
                <c:pt idx="0">
                  <c:v>0.502</c:v>
                </c:pt>
                <c:pt idx="1">
                  <c:v>0</c:v>
                </c:pt>
                <c:pt idx="2">
                  <c:v>0</c:v>
                </c:pt>
                <c:pt idx="3">
                  <c:v>0.498</c:v>
                </c:pt>
              </c:numCache>
            </c:numRef>
          </c:val>
          <c:extLst>
            <c:ext xmlns:c16="http://schemas.microsoft.com/office/drawing/2014/chart" uri="{C3380CC4-5D6E-409C-BE32-E72D297353CC}">
              <c16:uniqueId val="{00000000-B094-2944-9C17-3FFA5CFC38D6}"/>
            </c:ext>
          </c:extLst>
        </c:ser>
        <c:ser>
          <c:idx val="1"/>
          <c:order val="1"/>
          <c:tx>
            <c:strRef>
              <c:f>Sheet1!$C$1</c:f>
              <c:strCache>
                <c:ptCount val="1"/>
                <c:pt idx="0">
                  <c:v>Actual</c:v>
                </c:pt>
              </c:strCache>
            </c:strRef>
          </c:tx>
          <c:spPr>
            <a:prstGeom prst="rect">
              <a:avLst/>
            </a:prstGeom>
            <a:solidFill>
              <a:schemeClr val="accent2"/>
            </a:solidFill>
            <a:ln>
              <a:noFill/>
            </a:ln>
            <a:effectLst/>
          </c:spPr>
          <c:invertIfNegative val="0"/>
          <c:cat>
            <c:strRef>
              <c:f>Sheet1!$A$2:$A$5</c:f>
              <c:strCache>
                <c:ptCount val="4"/>
                <c:pt idx="0">
                  <c:v>"00"</c:v>
                </c:pt>
                <c:pt idx="1">
                  <c:v>"01"</c:v>
                </c:pt>
                <c:pt idx="2">
                  <c:v>"10"</c:v>
                </c:pt>
                <c:pt idx="3">
                  <c:v>"11"</c:v>
                </c:pt>
              </c:strCache>
            </c:strRef>
          </c:cat>
          <c:val>
            <c:numRef>
              <c:f>Sheet1!$C$2:$C$5</c:f>
              <c:numCache>
                <c:formatCode>General</c:formatCode>
                <c:ptCount val="4"/>
                <c:pt idx="0">
                  <c:v>0.52800000000000002</c:v>
                </c:pt>
                <c:pt idx="1">
                  <c:v>4.2999999999999997E-2</c:v>
                </c:pt>
                <c:pt idx="2">
                  <c:v>6.7000000000000004E-2</c:v>
                </c:pt>
                <c:pt idx="3">
                  <c:v>0.36099999999999999</c:v>
                </c:pt>
              </c:numCache>
            </c:numRef>
          </c:val>
          <c:extLst>
            <c:ext xmlns:c16="http://schemas.microsoft.com/office/drawing/2014/chart" uri="{C3380CC4-5D6E-409C-BE32-E72D297353CC}">
              <c16:uniqueId val="{00000001-B094-2944-9C17-3FFA5CFC38D6}"/>
            </c:ext>
          </c:extLst>
        </c:ser>
        <c:dLbls>
          <c:showLegendKey val="0"/>
          <c:showVal val="0"/>
          <c:showCatName val="0"/>
          <c:showSerName val="0"/>
          <c:showPercent val="0"/>
          <c:showBubbleSize val="0"/>
        </c:dLbls>
        <c:gapWidth val="219"/>
        <c:overlap val="-27"/>
        <c:axId val="1313651376"/>
        <c:axId val="425898496"/>
      </c:barChart>
      <c:catAx>
        <c:axId val="1313651376"/>
        <c:scaling>
          <c:orientation val="minMax"/>
        </c:scaling>
        <c:delete val="0"/>
        <c:axPos val="b"/>
        <c:numFmt formatCode="General" sourceLinked="1"/>
        <c:majorTickMark val="none"/>
        <c:minorTickMark val="none"/>
        <c:tickLblPos val="nextTo"/>
        <c:spPr bwMode="auto">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baseline="0">
                <a:solidFill>
                  <a:schemeClr val="tx1">
                    <a:lumMod val="65000"/>
                    <a:lumOff val="35000"/>
                  </a:schemeClr>
                </a:solidFill>
                <a:latin typeface="Monument Grotesk"/>
                <a:ea typeface="Arial"/>
                <a:cs typeface="Arial"/>
              </a:defRPr>
            </a:pPr>
            <a:endParaRPr lang="en-DE"/>
          </a:p>
        </c:txPr>
        <c:crossAx val="425898496"/>
        <c:crosses val="autoZero"/>
        <c:auto val="1"/>
        <c:lblAlgn val="ctr"/>
        <c:lblOffset val="100"/>
        <c:noMultiLvlLbl val="0"/>
      </c:catAx>
      <c:valAx>
        <c:axId val="425898496"/>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numFmt formatCode="General" sourceLinked="1"/>
        <c:majorTickMark val="none"/>
        <c:minorTickMark val="none"/>
        <c:tickLblPos val="nextTo"/>
        <c:spPr>
          <a:prstGeom prst="rect">
            <a:avLst/>
          </a:prstGeom>
          <a:noFill/>
          <a:ln>
            <a:noFill/>
          </a:ln>
          <a:effectLst/>
        </c:spPr>
        <c:txPr>
          <a:bodyPr rot="-60000000" spcFirstLastPara="1" vertOverflow="ellipsis" vert="horz" wrap="square" anchor="ctr" anchorCtr="1"/>
          <a:lstStyle/>
          <a:p>
            <a:pPr>
              <a:defRPr sz="1200" b="0" i="0" u="none" strike="noStrike" baseline="0">
                <a:solidFill>
                  <a:schemeClr val="tx1">
                    <a:lumMod val="65000"/>
                    <a:lumOff val="35000"/>
                  </a:schemeClr>
                </a:solidFill>
                <a:latin typeface="Monument Grotesk"/>
                <a:ea typeface="Arial"/>
                <a:cs typeface="Arial"/>
              </a:defRPr>
            </a:pPr>
            <a:endParaRPr lang="en-DE"/>
          </a:p>
        </c:txPr>
        <c:crossAx val="1313651376"/>
        <c:crosses val="autoZero"/>
        <c:crossBetween val="between"/>
      </c:valAx>
      <c:spPr>
        <a:prstGeom prst="rect">
          <a:avLst/>
        </a:prstGeom>
        <a:noFill/>
        <a:ln>
          <a:noFill/>
        </a:ln>
        <a:effectLst/>
      </c:spPr>
    </c:plotArea>
    <c:legend>
      <c:legendPos val="b"/>
      <c:overlay val="0"/>
      <c:spPr>
        <a:prstGeom prst="rect">
          <a:avLst/>
        </a:prstGeom>
        <a:noFill/>
        <a:ln>
          <a:noFill/>
        </a:ln>
        <a:effectLst/>
      </c:spPr>
      <c:txPr>
        <a:bodyPr rot="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endParaRPr lang="en-DE"/>
        </a:p>
      </c:txPr>
    </c:legend>
    <c:plotVisOnly val="1"/>
    <c:dispBlanksAs val="gap"/>
    <c:showDLblsOverMax val="0"/>
  </c:chart>
  <c:spPr bwMode="auto">
    <a:xfrm>
      <a:off x="5346710" y="1651002"/>
      <a:ext cx="5538588" cy="2514581"/>
    </a:xfrm>
    <a:prstGeom prst="rect">
      <a:avLst/>
    </a:prstGeom>
    <a:noFill/>
    <a:ln w="9525" cap="flat" cmpd="sng" algn="ctr">
      <a:noFill/>
      <a:round/>
    </a:ln>
    <a:effectLst/>
  </c:spPr>
  <c:txPr>
    <a:bodyPr/>
    <a:lstStyle/>
    <a:p>
      <a:pPr>
        <a:defRPr/>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35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dk1"/>
    </cs:fontRef>
    <cs:spPr bwMode="auto">
      <a:prstGeom prst="rect">
        <a:avLst/>
      </a:prstGeom>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75000"/>
            <a:lumOff val="25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dk1"/>
    </cs:fontRef>
    <cs:spPr bwMode="auto">
      <a:prstGeom prst="rect">
        <a:avLst/>
      </a:prstGeom>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a:p>
        </p:txBody>
      </p:sp>
      <p:sp>
        <p:nvSpPr>
          <p:cNvPr id="3" name="Date Placeholder 2"/>
          <p:cNvSpPr>
            <a:spLocks noGrp="1"/>
          </p:cNvSpPr>
          <p:nvPr>
            <p:ph type="dt" idx="1"/>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54B8DBB2-AF06-0245-96F4-7D979DE8355B}" type="datetimeFigureOut">
              <a:rPr lang="en-DE"/>
              <a:t>16.07.25</a:t>
            </a:fld>
            <a:endParaRPr/>
          </a:p>
        </p:txBody>
      </p:sp>
      <p:sp>
        <p:nvSpPr>
          <p:cNvPr id="4" name="Slide Image Placeholder 3"/>
          <p:cNvSpPr>
            <a:spLocks noGrp="1" noRot="1" noChangeAspect="1"/>
          </p:cNvSpPr>
          <p:nvPr>
            <p:ph type="sldImg" idx="2"/>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a:p>
        </p:txBody>
      </p:sp>
      <p:sp>
        <p:nvSpPr>
          <p:cNvPr id="5" name="Notes Placeholder 4"/>
          <p:cNvSpPr>
            <a:spLocks noGrp="1"/>
          </p:cNvSpPr>
          <p:nvPr>
            <p:ph type="body" sz="quarter" idx="3"/>
          </p:nvPr>
        </p:nvSpPr>
        <p:spPr bwMode="auto">
          <a:xfrm>
            <a:off x="1219200" y="3300413"/>
            <a:ext cx="9753600" cy="2700336"/>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6" name="Footer Placeholder 5"/>
          <p:cNvSpPr>
            <a:spLocks noGrp="1"/>
          </p:cNvSpPr>
          <p:nvPr>
            <p:ph type="ftr" sz="quarter" idx="4"/>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5"/>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D3439C15-0672-854A-B39F-864A80975D46}" type="slidenum">
              <a:rPr/>
              <a:t>‹#›</a:t>
            </a:fld>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sz="1200" b="0" i="0" u="none" strike="noStrike">
                <a:solidFill>
                  <a:schemeClr val="tx1"/>
                </a:solidFill>
                <a:latin typeface="Calibri"/>
                <a:ea typeface="Arial"/>
                <a:cs typeface="Arial"/>
              </a:rPr>
              <a:t>-The starting point of operation formalism is to generalise the state vector |𝜓</a:t>
            </a:r>
            <a:r>
              <a:rPr lang="el-GR" sz="1200" b="0" i="0" u="none" strike="noStrike">
                <a:solidFill>
                  <a:schemeClr val="tx1"/>
                </a:solidFill>
                <a:latin typeface="Calibri"/>
                <a:ea typeface="Arial"/>
                <a:cs typeface="Arial"/>
              </a:rPr>
              <a:t>&gt;</a:t>
            </a:r>
            <a:r>
              <a:rPr lang="de-DE" sz="1200" b="0" i="0" u="none" strike="noStrike">
                <a:solidFill>
                  <a:schemeClr val="tx1"/>
                </a:solidFill>
                <a:latin typeface="Calibri"/>
                <a:ea typeface="Arial"/>
                <a:cs typeface="Arial"/>
              </a:rPr>
              <a:t>, we have used until now,</a:t>
            </a:r>
            <a:r>
              <a:rPr lang="el-GR" sz="1200" b="0" i="0" u="none" strike="noStrike">
                <a:solidFill>
                  <a:schemeClr val="tx1"/>
                </a:solidFill>
                <a:latin typeface="Calibri"/>
                <a:ea typeface="Arial"/>
                <a:cs typeface="Arial"/>
              </a:rPr>
              <a:t> </a:t>
            </a:r>
            <a:r>
              <a:rPr lang="en-GB" sz="1200" b="0" i="0" u="none" strike="noStrike">
                <a:solidFill>
                  <a:schemeClr val="tx1"/>
                </a:solidFill>
                <a:latin typeface="Calibri"/>
                <a:ea typeface="Arial"/>
                <a:cs typeface="Arial"/>
              </a:rPr>
              <a:t>to a </a:t>
            </a:r>
            <a:r>
              <a:rPr lang="en-GB" sz="1200" b="0" i="1" u="none" strike="noStrike">
                <a:solidFill>
                  <a:schemeClr val="tx1"/>
                </a:solidFill>
                <a:latin typeface="Calibri"/>
                <a:ea typeface="Arial"/>
                <a:cs typeface="Arial"/>
              </a:rPr>
              <a:t>density matrix</a:t>
            </a:r>
            <a:r>
              <a:rPr lang="en-GB" sz="1200" b="0" i="0" u="none" strike="noStrike">
                <a:solidFill>
                  <a:schemeClr val="tx1"/>
                </a:solidFill>
                <a:latin typeface="Calibri"/>
                <a:ea typeface="Arial"/>
                <a:cs typeface="Arial"/>
              </a:rPr>
              <a:t> 𝜌</a:t>
            </a:r>
            <a:r>
              <a:rPr lang="el-GR" sz="1200" b="0" i="0" u="none" strike="noStrike">
                <a:solidFill>
                  <a:schemeClr val="tx1"/>
                </a:solidFill>
                <a:latin typeface="Calibri"/>
                <a:ea typeface="Arial"/>
                <a:cs typeface="Arial"/>
              </a:rPr>
              <a:t>. </a:t>
            </a:r>
            <a:endParaRPr lang="fi-FI" sz="1200" b="0" i="0" u="none" strike="noStrike">
              <a:solidFill>
                <a:schemeClr val="tx1"/>
              </a:solidFill>
              <a:latin typeface="Calibri"/>
              <a:ea typeface="Arial"/>
              <a:cs typeface="Arial"/>
            </a:endParaRPr>
          </a:p>
          <a:p>
            <a:pPr>
              <a:defRPr/>
            </a:pPr>
            <a:endParaRPr lang="fi-FI" sz="1200" b="0" i="0" u="none" strike="noStrike">
              <a:solidFill>
                <a:schemeClr val="tx1"/>
              </a:solidFill>
              <a:latin typeface="Calibri"/>
              <a:ea typeface="Arial"/>
              <a:cs typeface="Arial"/>
            </a:endParaRPr>
          </a:p>
          <a:p>
            <a:pPr>
              <a:defRPr/>
            </a:pPr>
            <a:r>
              <a:rPr lang="fi-FI" sz="1200" b="0" i="0" u="none" strike="noStrike">
                <a:solidFill>
                  <a:schemeClr val="tx1"/>
                </a:solidFill>
                <a:latin typeface="Calibri"/>
                <a:ea typeface="Arial"/>
                <a:cs typeface="Arial"/>
              </a:rPr>
              <a:t>-</a:t>
            </a:r>
            <a:r>
              <a:rPr lang="en-GB" sz="1200" b="0" i="0" u="none" strike="noStrike">
                <a:solidFill>
                  <a:schemeClr val="tx1"/>
                </a:solidFill>
                <a:latin typeface="Calibri"/>
                <a:ea typeface="Arial"/>
                <a:cs typeface="Arial"/>
              </a:rPr>
              <a:t>State vectors describe only closed quantum systems, whereas density matrices can describe </a:t>
            </a:r>
            <a:r>
              <a:rPr lang="en-GB" sz="1200" b="0" i="1" u="none" strike="noStrike">
                <a:solidFill>
                  <a:schemeClr val="tx1"/>
                </a:solidFill>
                <a:latin typeface="Calibri"/>
                <a:ea typeface="Arial"/>
                <a:cs typeface="Arial"/>
              </a:rPr>
              <a:t>open quantum systems</a:t>
            </a:r>
            <a:r>
              <a:rPr lang="en-GB" sz="1200" b="0" i="0" u="none" strike="noStrike">
                <a:solidFill>
                  <a:schemeClr val="tx1"/>
                </a:solidFill>
                <a:latin typeface="Calibri"/>
                <a:ea typeface="Arial"/>
                <a:cs typeface="Arial"/>
              </a:rPr>
              <a:t> i.e. systems interacting with their environment.</a:t>
            </a:r>
            <a:endParaRPr/>
          </a:p>
        </p:txBody>
      </p:sp>
      <p:sp>
        <p:nvSpPr>
          <p:cNvPr id="4" name="Slide Number Placeholder 3"/>
          <p:cNvSpPr>
            <a:spLocks noGrp="1"/>
          </p:cNvSpPr>
          <p:nvPr>
            <p:ph type="sldNum" sz="quarter" idx="5"/>
          </p:nvPr>
        </p:nvSpPr>
        <p:spPr bwMode="auto"/>
        <p:txBody>
          <a:bodyPr/>
          <a:lstStyle/>
          <a:p>
            <a:pPr>
              <a:defRPr/>
            </a:pPr>
            <a:fld id="{C1CCF047-398C-4F48-85E0-05CD43A06C2A}" type="slidenum">
              <a:r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F084AB9-8C60-4B9C-22A5-97ECDDBF6652}" type="slidenum">
              <a:rP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9AEE67-7A1E-62BC-B9A7-9B8C7582F784}" type="slidenum">
              <a:r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A96E56C-A054-BEA8-585E-43E14EC4EC4C}" type="slidenum">
              <a:rP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21E146F-0C25-0636-53FB-2B6CF4E76AF5}" type="slidenum">
              <a:rP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2238FF-C155-0E28-4EF6-D8A7A92F7A7D}" type="slidenum">
              <a:r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47BEB23-C06A-FFD8-5C1C-9279B5901D37}" type="slidenum">
              <a:r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8DB0847-A027-9401-08F4-D4C561A45D33}" type="slidenum">
              <a:rP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3B5BF9F-CDEB-9B32-8EC5-3EAAD42C27FF}" type="slidenum">
              <a:rP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1970AE92-18CE-BD7F-5B53-371DAD2FB52B}" type="slidenum">
              <a:r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Dian kuvan paikkamerkki 1"/>
          <p:cNvSpPr>
            <a:spLocks noGrp="1" noRot="1" noChangeAspect="1"/>
          </p:cNvSpPr>
          <p:nvPr>
            <p:ph type="sldImg"/>
          </p:nvPr>
        </p:nvSpPr>
        <p:spPr bwMode="auto"/>
      </p:sp>
      <p:sp>
        <p:nvSpPr>
          <p:cNvPr id="3" name="Huomautusten paikkamerkki 2"/>
          <p:cNvSpPr>
            <a:spLocks noGrp="1"/>
          </p:cNvSpPr>
          <p:nvPr>
            <p:ph type="body" idx="1"/>
          </p:nvPr>
        </p:nvSpPr>
        <p:spPr bwMode="auto"/>
        <p:txBody>
          <a:bodyPr/>
          <a:lstStyle/>
          <a:p>
            <a:pPr marL="171450" indent="-171450">
              <a:buFontTx/>
              <a:buChar char="-"/>
              <a:defRPr/>
            </a:pPr>
            <a:r>
              <a:rPr lang="fi-FI"/>
              <a:t>So far, our qpu simulator has been ideal. </a:t>
            </a:r>
            <a:endParaRPr/>
          </a:p>
          <a:p>
            <a:pPr marL="171450" indent="-171450">
              <a:buFontTx/>
              <a:buChar char="-"/>
              <a:defRPr/>
            </a:pPr>
            <a:endParaRPr lang="fi-FI"/>
          </a:p>
          <a:p>
            <a:pPr marL="171450" indent="-171450">
              <a:buFontTx/>
              <a:buChar char="-"/>
              <a:defRPr/>
            </a:pPr>
            <a:r>
              <a:rPr lang="fi-FI"/>
              <a:t>Gates work exactly as defined by their unitary matrices and there are no ’noise’ in the circuit execution.</a:t>
            </a:r>
            <a:endParaRPr/>
          </a:p>
          <a:p>
            <a:pPr marL="171450" indent="-171450">
              <a:buFontTx/>
              <a:buChar char="-"/>
              <a:defRPr/>
            </a:pPr>
            <a:endParaRPr lang="fi-FI"/>
          </a:p>
          <a:p>
            <a:pPr marL="171450" indent="-171450">
              <a:buFontTx/>
              <a:buChar char="-"/>
              <a:defRPr/>
            </a:pPr>
            <a:r>
              <a:rPr lang="fi-FI"/>
              <a:t>Running and measuring these gates will give us equal superposition in the simulator: 50/50 probability for the states</a:t>
            </a:r>
          </a:p>
          <a:p>
            <a:pPr marL="171450" indent="-171450">
              <a:buFontTx/>
              <a:buChar char="-"/>
              <a:defRPr/>
            </a:pPr>
            <a:endParaRPr lang="fi-FI"/>
          </a:p>
          <a:p>
            <a:pPr marL="171450" indent="-171450">
              <a:buFontTx/>
              <a:buChar char="-"/>
              <a:defRPr/>
            </a:pPr>
            <a:r>
              <a:rPr lang="fi-FI"/>
              <a:t>If we would run and measure this many times with real qpu, the probabilities wouldn’t be exactly 50/50 and even the the other basis states would be measured at times</a:t>
            </a:r>
          </a:p>
        </p:txBody>
      </p:sp>
      <p:sp>
        <p:nvSpPr>
          <p:cNvPr id="4" name="Dian numeron paikkamerkki 3"/>
          <p:cNvSpPr>
            <a:spLocks noGrp="1"/>
          </p:cNvSpPr>
          <p:nvPr>
            <p:ph type="sldNum" sz="quarter" idx="5"/>
          </p:nvPr>
        </p:nvSpPr>
        <p:spPr bwMode="auto"/>
        <p:txBody>
          <a:bodyPr/>
          <a:lstStyle/>
          <a:p>
            <a:pPr>
              <a:defRPr/>
            </a:pPr>
            <a:fld id="{C1CCF047-398C-4F48-85E0-05CD43A06C2A}" type="slidenum">
              <a:rPr lang="fi-FI"/>
              <a:t>2</a:t>
            </a:fld>
            <a:endParaRPr lang="fi-FI"/>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1CFFA68-F023-EA5F-B99A-6DA3C5C95801}" type="slidenum">
              <a:rP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7543713-4665-1666-01F1-BB7787145C02}" type="slidenum">
              <a:rP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09DBB8D-445B-2886-48FC-5F593FF91493}" type="slidenum">
              <a:rP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B46FE9A-6945-B2C6-FD3D-F4EDF4424759}" type="slidenum">
              <a:rP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F5EF82E-88ED-072A-B8BD-F9A454116D54}" type="slidenum">
              <a:rPr/>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47A2F6C-585D-ACEA-BD98-3A5A4431FB56}" type="slidenum">
              <a:rPr/>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5F9E1A4-FECF-42D0-FDB1-872D8FF80278}" type="slidenum">
              <a:rPr/>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33E5FAB-7B22-0E68-07A8-94756E142554}" type="slidenum">
              <a:rPr/>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33677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02770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0FA0A-D07A-355C-8DFC-4A11FE241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7E713-9BE7-203C-C112-07F7548F9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2520A-D1C2-7D36-575A-456A53F9D144}"/>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692B06DA-BAAF-8805-4A01-DA06663C2505}"/>
              </a:ext>
            </a:extLst>
          </p:cNvPr>
          <p:cNvSpPr>
            <a:spLocks noGrp="1"/>
          </p:cNvSpPr>
          <p:nvPr>
            <p:ph type="sldNum" sz="quarter" idx="5"/>
          </p:nvPr>
        </p:nvSpPr>
        <p:spPr/>
        <p:txBody>
          <a:bodyPr/>
          <a:lstStyle/>
          <a:p>
            <a:pPr>
              <a:defRPr/>
            </a:pPr>
            <a:fld id="{D3439C15-0672-854A-B39F-864A80975D46}" type="slidenum">
              <a:rPr lang="en-DE" smtClean="0"/>
              <a:t>3</a:t>
            </a:fld>
            <a:endParaRPr lang="en-DE"/>
          </a:p>
        </p:txBody>
      </p:sp>
    </p:spTree>
    <p:extLst>
      <p:ext uri="{BB962C8B-B14F-4D97-AF65-F5344CB8AC3E}">
        <p14:creationId xmlns:p14="http://schemas.microsoft.com/office/powerpoint/2010/main" val="89441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906289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046500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820647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086869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2658835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Modelling gates</a:t>
            </a:r>
            <a:r>
              <a:rPr lang="fi-FI"/>
              <a:t>, measurements, initalization with errors</a:t>
            </a:r>
            <a:endParaRPr/>
          </a:p>
        </p:txBody>
      </p:sp>
      <p:sp>
        <p:nvSpPr>
          <p:cNvPr id="4" name="Slide Number Placeholder 3"/>
          <p:cNvSpPr>
            <a:spLocks noGrp="1"/>
          </p:cNvSpPr>
          <p:nvPr>
            <p:ph type="sldNum" sz="quarter" idx="5"/>
          </p:nvPr>
        </p:nvSpPr>
        <p:spPr bwMode="auto"/>
        <p:txBody>
          <a:bodyPr/>
          <a:lstStyle/>
          <a:p>
            <a:pPr>
              <a:defRPr/>
            </a:pPr>
            <a:fld id="{C1CCF047-398C-4F48-85E0-05CD43A06C2A}" type="slidenum">
              <a:rPr/>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756362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34904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8603-5D66-06C4-A469-A0CB2EDBE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B3E00-1118-E221-3069-F9D22A278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EC5CD-6C53-9D4D-FCD1-59B5023FC1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5DF259-1CF0-CE26-50D2-EF4870EB65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F1245-8461-8F4F-81D8-003FAE6B2F6D}"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1965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DA2FD-A9BE-86A3-6137-00B059ABB0DA}"/>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D7F44235-096A-27EA-31E6-21EC109BA4B5}"/>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1517FCD7-B0AA-2585-BC40-751C62AC9410}"/>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4DEEA62D-DAAC-30E4-2AFA-F0FC302DA16D}"/>
              </a:ext>
            </a:extLst>
          </p:cNvPr>
          <p:cNvSpPr>
            <a:spLocks noGrp="1"/>
          </p:cNvSpPr>
          <p:nvPr>
            <p:ph type="sldNum" sz="quarter" idx="5"/>
          </p:nvPr>
        </p:nvSpPr>
        <p:spPr bwMode="auto"/>
        <p:txBody>
          <a:bodyPr/>
          <a:lstStyle/>
          <a:p>
            <a:pPr>
              <a:defRPr/>
            </a:pPr>
            <a:fld id="{D3439C15-0672-854A-B39F-864A80975D46}" type="slidenum">
              <a:rPr/>
              <a:t>41</a:t>
            </a:fld>
            <a:endParaRPr/>
          </a:p>
        </p:txBody>
      </p:sp>
    </p:spTree>
    <p:extLst>
      <p:ext uri="{BB962C8B-B14F-4D97-AF65-F5344CB8AC3E}">
        <p14:creationId xmlns:p14="http://schemas.microsoft.com/office/powerpoint/2010/main" val="2471167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D3439C15-0672-854A-B39F-864A80975D46}" type="slidenum">
              <a:rPr lang="en-DE" smtClean="0"/>
              <a:t>4</a:t>
            </a:fld>
            <a:endParaRPr lang="en-DE"/>
          </a:p>
        </p:txBody>
      </p:sp>
    </p:spTree>
    <p:extLst>
      <p:ext uri="{BB962C8B-B14F-4D97-AF65-F5344CB8AC3E}">
        <p14:creationId xmlns:p14="http://schemas.microsoft.com/office/powerpoint/2010/main" val="4198053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0F3F1-987A-CA8B-D9E9-6BEFEC9F3530}"/>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55F3541D-E3EF-1808-912B-5906C8D35FDD}"/>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458CB72D-5A15-993F-BF22-A593C781E4F4}"/>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DC096DD9-DC92-6917-18B8-9F9678205862}"/>
              </a:ext>
            </a:extLst>
          </p:cNvPr>
          <p:cNvSpPr>
            <a:spLocks noGrp="1"/>
          </p:cNvSpPr>
          <p:nvPr>
            <p:ph type="sldNum" sz="quarter" idx="5"/>
          </p:nvPr>
        </p:nvSpPr>
        <p:spPr bwMode="auto"/>
        <p:txBody>
          <a:bodyPr/>
          <a:lstStyle/>
          <a:p>
            <a:pPr>
              <a:defRPr/>
            </a:pPr>
            <a:fld id="{D3439C15-0672-854A-B39F-864A80975D46}" type="slidenum">
              <a:rPr/>
              <a:t>42</a:t>
            </a:fld>
            <a:endParaRPr/>
          </a:p>
        </p:txBody>
      </p:sp>
    </p:spTree>
    <p:extLst>
      <p:ext uri="{BB962C8B-B14F-4D97-AF65-F5344CB8AC3E}">
        <p14:creationId xmlns:p14="http://schemas.microsoft.com/office/powerpoint/2010/main" val="710758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5"/>
          </p:nvPr>
        </p:nvSpPr>
        <p:spPr bwMode="auto"/>
        <p:txBody>
          <a:bodyPr/>
          <a:lstStyle/>
          <a:p>
            <a:pPr>
              <a:defRPr/>
            </a:pPr>
            <a:fld id="{D3439C15-0672-854A-B39F-864A80975D46}" type="slidenum">
              <a:rPr/>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140F3-CCFF-3321-FF0E-5793560F3EEF}"/>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A52E44D0-4C78-243F-A5B4-C3A02C022AA9}"/>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B3417F30-1BEA-CC30-972C-7D142BECDA0D}"/>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80F46764-9A4E-0DA1-AC2B-7C91CA8958EF}"/>
              </a:ext>
            </a:extLst>
          </p:cNvPr>
          <p:cNvSpPr>
            <a:spLocks noGrp="1"/>
          </p:cNvSpPr>
          <p:nvPr>
            <p:ph type="sldNum" sz="quarter" idx="5"/>
          </p:nvPr>
        </p:nvSpPr>
        <p:spPr bwMode="auto"/>
        <p:txBody>
          <a:bodyPr/>
          <a:lstStyle/>
          <a:p>
            <a:pPr>
              <a:defRPr/>
            </a:pPr>
            <a:fld id="{D3439C15-0672-854A-B39F-864A80975D46}" type="slidenum">
              <a:rPr/>
              <a:t>44</a:t>
            </a:fld>
            <a:endParaRPr/>
          </a:p>
        </p:txBody>
      </p:sp>
    </p:spTree>
    <p:extLst>
      <p:ext uri="{BB962C8B-B14F-4D97-AF65-F5344CB8AC3E}">
        <p14:creationId xmlns:p14="http://schemas.microsoft.com/office/powerpoint/2010/main" val="154953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2A347-6F32-3CCD-66E3-9A4CB432DDF0}"/>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1600FB57-201C-8F92-CD26-C0917DA4522C}"/>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EA66B83B-4EBC-FC49-5321-B5AA03610407}"/>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526FE64E-0824-3A4F-8AC1-5433C7FAC48F}"/>
              </a:ext>
            </a:extLst>
          </p:cNvPr>
          <p:cNvSpPr>
            <a:spLocks noGrp="1"/>
          </p:cNvSpPr>
          <p:nvPr>
            <p:ph type="sldNum" sz="quarter" idx="10"/>
          </p:nvPr>
        </p:nvSpPr>
        <p:spPr bwMode="auto"/>
        <p:txBody>
          <a:bodyPr/>
          <a:lstStyle/>
          <a:p>
            <a:pPr>
              <a:defRPr/>
            </a:pPr>
            <a:fld id="{4D7D7E90-F52E-432B-EF7F-C89D138EF012}" type="slidenum">
              <a:rPr/>
              <a:t>45</a:t>
            </a:fld>
            <a:endParaRPr/>
          </a:p>
        </p:txBody>
      </p:sp>
    </p:spTree>
    <p:extLst>
      <p:ext uri="{BB962C8B-B14F-4D97-AF65-F5344CB8AC3E}">
        <p14:creationId xmlns:p14="http://schemas.microsoft.com/office/powerpoint/2010/main" val="3155758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CF36A-2A04-D5CB-3EED-2A0C2E7280D7}"/>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AF341FD8-4371-754D-23EF-553700035631}"/>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72AE33AE-5A86-C6E9-7C18-641A75593FC1}"/>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3BD0F538-1861-DB53-F3E7-2D4B086F4E3F}"/>
              </a:ext>
            </a:extLst>
          </p:cNvPr>
          <p:cNvSpPr>
            <a:spLocks noGrp="1"/>
          </p:cNvSpPr>
          <p:nvPr>
            <p:ph type="sldNum" sz="quarter" idx="10"/>
          </p:nvPr>
        </p:nvSpPr>
        <p:spPr bwMode="auto"/>
        <p:txBody>
          <a:bodyPr/>
          <a:lstStyle/>
          <a:p>
            <a:pPr>
              <a:defRPr/>
            </a:pPr>
            <a:fld id="{4D7D7E90-F52E-432B-EF7F-C89D138EF012}" type="slidenum">
              <a:rPr/>
              <a:t>46</a:t>
            </a:fld>
            <a:endParaRPr/>
          </a:p>
        </p:txBody>
      </p:sp>
    </p:spTree>
    <p:extLst>
      <p:ext uri="{BB962C8B-B14F-4D97-AF65-F5344CB8AC3E}">
        <p14:creationId xmlns:p14="http://schemas.microsoft.com/office/powerpoint/2010/main" val="3792257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3CEFD-4976-33EB-BE34-DA8EA75DE1FB}"/>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9F6A4428-0D70-5111-A98B-803F2F3B441E}"/>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A9C8BA6D-9E9B-CAAF-8CC7-1004AF539AB9}"/>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ABEB17F3-FDEA-84C2-EBCF-E40E1AAD4633}"/>
              </a:ext>
            </a:extLst>
          </p:cNvPr>
          <p:cNvSpPr>
            <a:spLocks noGrp="1"/>
          </p:cNvSpPr>
          <p:nvPr>
            <p:ph type="sldNum" sz="quarter" idx="10"/>
          </p:nvPr>
        </p:nvSpPr>
        <p:spPr bwMode="auto"/>
        <p:txBody>
          <a:bodyPr/>
          <a:lstStyle/>
          <a:p>
            <a:pPr>
              <a:defRPr/>
            </a:pPr>
            <a:fld id="{4D7D7E90-F52E-432B-EF7F-C89D138EF012}" type="slidenum">
              <a:rPr/>
              <a:t>47</a:t>
            </a:fld>
            <a:endParaRPr/>
          </a:p>
        </p:txBody>
      </p:sp>
    </p:spTree>
    <p:extLst>
      <p:ext uri="{BB962C8B-B14F-4D97-AF65-F5344CB8AC3E}">
        <p14:creationId xmlns:p14="http://schemas.microsoft.com/office/powerpoint/2010/main" val="3673167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D2769-AF73-CF65-FADD-4101C46AD8E9}"/>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80FF7168-41E8-76E7-6750-1047D65E6501}"/>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5DAB115D-4137-D68E-9B66-854F46791AA6}"/>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15092448-E7F0-D909-B068-3A16C363CDDE}"/>
              </a:ext>
            </a:extLst>
          </p:cNvPr>
          <p:cNvSpPr>
            <a:spLocks noGrp="1"/>
          </p:cNvSpPr>
          <p:nvPr>
            <p:ph type="sldNum" sz="quarter" idx="10"/>
          </p:nvPr>
        </p:nvSpPr>
        <p:spPr bwMode="auto"/>
        <p:txBody>
          <a:bodyPr/>
          <a:lstStyle/>
          <a:p>
            <a:pPr>
              <a:defRPr/>
            </a:pPr>
            <a:fld id="{4D7D7E90-F52E-432B-EF7F-C89D138EF012}" type="slidenum">
              <a:rPr/>
              <a:t>48</a:t>
            </a:fld>
            <a:endParaRPr/>
          </a:p>
        </p:txBody>
      </p:sp>
    </p:spTree>
    <p:extLst>
      <p:ext uri="{BB962C8B-B14F-4D97-AF65-F5344CB8AC3E}">
        <p14:creationId xmlns:p14="http://schemas.microsoft.com/office/powerpoint/2010/main" val="4255696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B276A-7467-8D06-F140-B249E64A5877}"/>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A513CC72-B954-16F5-E00C-BEF2565B1088}"/>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F065B131-2C62-7454-BD3C-C6508494EFA3}"/>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A32F70C4-246E-49F1-819D-54F2F2963F21}"/>
              </a:ext>
            </a:extLst>
          </p:cNvPr>
          <p:cNvSpPr>
            <a:spLocks noGrp="1"/>
          </p:cNvSpPr>
          <p:nvPr>
            <p:ph type="sldNum" sz="quarter" idx="10"/>
          </p:nvPr>
        </p:nvSpPr>
        <p:spPr bwMode="auto"/>
        <p:txBody>
          <a:bodyPr/>
          <a:lstStyle/>
          <a:p>
            <a:pPr>
              <a:defRPr/>
            </a:pPr>
            <a:fld id="{4D7D7E90-F52E-432B-EF7F-C89D138EF012}" type="slidenum">
              <a:rPr/>
              <a:t>49</a:t>
            </a:fld>
            <a:endParaRPr/>
          </a:p>
        </p:txBody>
      </p:sp>
    </p:spTree>
    <p:extLst>
      <p:ext uri="{BB962C8B-B14F-4D97-AF65-F5344CB8AC3E}">
        <p14:creationId xmlns:p14="http://schemas.microsoft.com/office/powerpoint/2010/main" val="1652327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C6F13-4E0D-AA5E-7A99-B8D141BD7F22}"/>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463C2B2C-4BD7-2315-02D3-E1858B24F690}"/>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42A53014-934D-4840-486B-03C35A0797A7}"/>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41C519FC-0D38-FDF5-D3CD-613EF7842A26}"/>
              </a:ext>
            </a:extLst>
          </p:cNvPr>
          <p:cNvSpPr>
            <a:spLocks noGrp="1"/>
          </p:cNvSpPr>
          <p:nvPr>
            <p:ph type="sldNum" sz="quarter" idx="10"/>
          </p:nvPr>
        </p:nvSpPr>
        <p:spPr bwMode="auto"/>
        <p:txBody>
          <a:bodyPr/>
          <a:lstStyle/>
          <a:p>
            <a:pPr>
              <a:defRPr/>
            </a:pPr>
            <a:fld id="{4D7D7E90-F52E-432B-EF7F-C89D138EF012}" type="slidenum">
              <a:rPr/>
              <a:t>50</a:t>
            </a:fld>
            <a:endParaRPr/>
          </a:p>
        </p:txBody>
      </p:sp>
    </p:spTree>
    <p:extLst>
      <p:ext uri="{BB962C8B-B14F-4D97-AF65-F5344CB8AC3E}">
        <p14:creationId xmlns:p14="http://schemas.microsoft.com/office/powerpoint/2010/main" val="3662996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B5A14-A82E-D2F0-EB94-23B8213E85D0}"/>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6C198FEE-D8CB-A4E5-EF6E-EBB72A87A9C8}"/>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8801964D-4906-EBA2-B1F8-4B8F8726BA6B}"/>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88D3D5F5-F5D9-7A0F-0C6A-879121488CB0}"/>
              </a:ext>
            </a:extLst>
          </p:cNvPr>
          <p:cNvSpPr>
            <a:spLocks noGrp="1"/>
          </p:cNvSpPr>
          <p:nvPr>
            <p:ph type="sldNum" sz="quarter" idx="10"/>
          </p:nvPr>
        </p:nvSpPr>
        <p:spPr bwMode="auto"/>
        <p:txBody>
          <a:bodyPr/>
          <a:lstStyle/>
          <a:p>
            <a:pPr>
              <a:defRPr/>
            </a:pPr>
            <a:fld id="{4D7D7E90-F52E-432B-EF7F-C89D138EF012}" type="slidenum">
              <a:rPr/>
              <a:t>51</a:t>
            </a:fld>
            <a:endParaRPr/>
          </a:p>
        </p:txBody>
      </p:sp>
    </p:spTree>
    <p:extLst>
      <p:ext uri="{BB962C8B-B14F-4D97-AF65-F5344CB8AC3E}">
        <p14:creationId xmlns:p14="http://schemas.microsoft.com/office/powerpoint/2010/main" val="320218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7C03F-86BF-AA68-54D2-4AD27827394C}"/>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61F41882-CCA0-3AEF-4837-B51A8481CFFD}"/>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25BE7153-0EBA-A124-D484-7936BE29A639}"/>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76FFA9B2-9B27-2880-7649-394EED4F7D36}"/>
              </a:ext>
            </a:extLst>
          </p:cNvPr>
          <p:cNvSpPr>
            <a:spLocks noGrp="1"/>
          </p:cNvSpPr>
          <p:nvPr>
            <p:ph type="sldNum" sz="quarter" idx="10"/>
          </p:nvPr>
        </p:nvSpPr>
        <p:spPr bwMode="auto"/>
        <p:txBody>
          <a:bodyPr/>
          <a:lstStyle/>
          <a:p>
            <a:pPr>
              <a:defRPr/>
            </a:pPr>
            <a:fld id="{4D7D7E90-F52E-432B-EF7F-C89D138EF012}" type="slidenum">
              <a:rPr/>
              <a:t>52</a:t>
            </a:fld>
            <a:endParaRPr/>
          </a:p>
        </p:txBody>
      </p:sp>
    </p:spTree>
    <p:extLst>
      <p:ext uri="{BB962C8B-B14F-4D97-AF65-F5344CB8AC3E}">
        <p14:creationId xmlns:p14="http://schemas.microsoft.com/office/powerpoint/2010/main" val="1088891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C36D3-64AE-0A74-FA31-4AE3818E9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D51CB-A1F7-2DC2-18FF-AAF0BBF9E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9F136-638F-7E64-881E-0E8AAC61A6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25B270-7E13-FB39-9570-615078C5C9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F1245-8461-8F4F-81D8-003FAE6B2F6D}"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2644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1BDE51-6521-5F86-4B88-D4108FA3FD0E}" type="slidenum">
              <a:rPr/>
              <a:t>62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62AF150-FD11-7E81-0D71-91A6B573C662}" type="slidenum">
              <a:rPr/>
              <a:t>63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D07C657-C7A8-DDAD-39A4-8B581E2DE918}" type="slidenum">
              <a:rPr/>
              <a:t>64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2FA7D5B-B0F3-CB9B-BBBE-A81C6BD91515}" type="slidenum">
              <a:rPr/>
              <a:t>65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D1C3FE3-D4B9-0DFA-18C5-FF9180DA2972}" type="slidenum">
              <a:rPr/>
              <a:t>66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9B790C8-F4BE-2381-68E0-040E0C5465A7}" type="slidenum">
              <a:rPr/>
              <a:t>67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2E3B60B-B125-F2DC-9EAE-425878299023}" type="slidenum">
              <a:rPr/>
              <a:t>68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DB48360-BF5B-1D65-50F5-570989B149E8}" type="slidenum">
              <a:rPr/>
              <a:t>69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9B29-0C43-9A08-C774-B0D77E65C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211BA-86FD-B180-A975-815046700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E224D-BCCF-8E48-452E-F802D99D230F}"/>
              </a:ext>
            </a:extLst>
          </p:cNvPr>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dirty="0"/>
              <a:t>Noise models help us predict how errors manifest and how they propagate through quantum circuits.</a:t>
            </a:r>
          </a:p>
          <a:p>
            <a:endParaRPr lang="en-US" dirty="0"/>
          </a:p>
        </p:txBody>
      </p:sp>
      <p:sp>
        <p:nvSpPr>
          <p:cNvPr id="4" name="Slide Number Placeholder 3">
            <a:extLst>
              <a:ext uri="{FF2B5EF4-FFF2-40B4-BE49-F238E27FC236}">
                <a16:creationId xmlns:a16="http://schemas.microsoft.com/office/drawing/2014/main" id="{4E75AA85-BF09-3F99-F0D7-051121C9D2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F1245-8461-8F4F-81D8-003FAE6B2F6D}"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5668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D8C50EB-0FE3-06CF-8F24-AE65A0B9B19A}" type="slidenum">
              <a:rPr/>
              <a:t>70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B4CBE10-291A-AC51-1EAD-36B5BF36DB7C}" type="slidenum">
              <a:rPr/>
              <a:t>71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DDAB8DB-A851-A0EA-2BBC-2879F954993A}" type="slidenum">
              <a:rPr/>
              <a:t>72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A7C34D6-18F8-DEF2-ED02-D1601C81A0EB}" type="slidenum">
              <a:rPr/>
              <a:t>73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3E6BD4C-F23D-C9A7-EDD7-448F95F15362}" type="slidenum">
              <a:rPr/>
              <a:t>74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290DBCF-E109-CAB8-22DE-8F121B9E0896}" type="slidenum">
              <a:rPr/>
              <a:t>75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02E1-3D99-0571-9944-EF4E93056514}"/>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425B6DBD-8433-0A8E-3F87-C2E4320F6BF2}"/>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FB1057C7-6092-C125-1BE2-575F2C162C37}"/>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94A8C858-3728-77CE-328B-CB9A58CF89C9}"/>
              </a:ext>
            </a:extLst>
          </p:cNvPr>
          <p:cNvSpPr>
            <a:spLocks noGrp="1"/>
          </p:cNvSpPr>
          <p:nvPr>
            <p:ph type="sldNum" sz="quarter" idx="10"/>
          </p:nvPr>
        </p:nvSpPr>
        <p:spPr bwMode="auto"/>
        <p:txBody>
          <a:bodyPr/>
          <a:lstStyle/>
          <a:p>
            <a:pPr>
              <a:defRPr/>
            </a:pPr>
            <a:fld id="{F290DBCF-E109-CAB8-22DE-8F121B9E0896}" type="slidenum">
              <a:rPr/>
              <a:t>76</a:t>
            </a:fld>
            <a:endParaRPr/>
          </a:p>
        </p:txBody>
      </p:sp>
    </p:spTree>
    <p:extLst>
      <p:ext uri="{BB962C8B-B14F-4D97-AF65-F5344CB8AC3E}">
        <p14:creationId xmlns:p14="http://schemas.microsoft.com/office/powerpoint/2010/main" val="21058055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32A3C-1225-D579-35A4-6C873D21FEAD}"/>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C2260FC7-15B2-4E4D-3AB2-DD062A493938}"/>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E1E008AB-5938-5FB2-D349-AD32645231F1}"/>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57DBE36D-8E1C-3088-A082-5A299FF421FE}"/>
              </a:ext>
            </a:extLst>
          </p:cNvPr>
          <p:cNvSpPr>
            <a:spLocks noGrp="1"/>
          </p:cNvSpPr>
          <p:nvPr>
            <p:ph type="sldNum" sz="quarter" idx="10"/>
          </p:nvPr>
        </p:nvSpPr>
        <p:spPr bwMode="auto"/>
        <p:txBody>
          <a:bodyPr/>
          <a:lstStyle/>
          <a:p>
            <a:pPr>
              <a:defRPr/>
            </a:pPr>
            <a:fld id="{F290DBCF-E109-CAB8-22DE-8F121B9E0896}" type="slidenum">
              <a:rPr/>
              <a:t>77</a:t>
            </a:fld>
            <a:endParaRPr/>
          </a:p>
        </p:txBody>
      </p:sp>
    </p:spTree>
    <p:extLst>
      <p:ext uri="{BB962C8B-B14F-4D97-AF65-F5344CB8AC3E}">
        <p14:creationId xmlns:p14="http://schemas.microsoft.com/office/powerpoint/2010/main" val="15750997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6B678-5C04-3C3C-F340-BCEDDB11C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65AEB-7A3E-775E-6E38-7C444C241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87194-2BF3-4EB9-D827-3616A99D73C4}"/>
              </a:ext>
            </a:extLst>
          </p:cNvPr>
          <p:cNvSpPr>
            <a:spLocks noGrp="1"/>
          </p:cNvSpPr>
          <p:nvPr>
            <p:ph type="body" idx="1"/>
          </p:nvPr>
        </p:nvSpPr>
        <p:spPr/>
        <p:txBody>
          <a:bodyPr/>
          <a:lstStyle/>
          <a:p>
            <a:r>
              <a:rPr lang="en-US" dirty="0"/>
              <a:t>Let us start by giving a high-level overview on how NRE works.</a:t>
            </a:r>
            <a:br>
              <a:rPr lang="en-US" dirty="0"/>
            </a:br>
            <a:r>
              <a:rPr lang="en-US" dirty="0"/>
              <a:t>- the objective is of course to find the ideal expectation value of the observable of interest.</a:t>
            </a:r>
          </a:p>
          <a:p>
            <a:pPr marL="171450" indent="-171450">
              <a:buFontTx/>
              <a:buChar char="-"/>
            </a:pPr>
            <a:r>
              <a:rPr lang="en-US" dirty="0"/>
              <a:t>If we measure this observable, the outcome is noisy. Similar to ZNE, in this work, we parametrize the circuit error rate, and work with a dimensionless noise scale factor in the following slides.</a:t>
            </a:r>
          </a:p>
          <a:p>
            <a:pPr marL="171450" indent="-171450">
              <a:buFontTx/>
              <a:buChar char="-"/>
            </a:pPr>
            <a:r>
              <a:rPr lang="en-US" dirty="0"/>
              <a:t>NRE introduces an ansatz that is less sensitive to noise that directly measured expectation value.</a:t>
            </a:r>
          </a:p>
          <a:p>
            <a:pPr marL="171450" indent="-171450">
              <a:buFontTx/>
              <a:buChar char="-"/>
            </a:pPr>
            <a:r>
              <a:rPr lang="en-US" dirty="0"/>
              <a:t>Within the NRE framework, we have a first step post processing that gives us a baseline error mitigated value. This baseline estimation still contains bias error due to some model mismatch problems!</a:t>
            </a:r>
          </a:p>
          <a:p>
            <a:pPr marL="171450" indent="-171450">
              <a:buFontTx/>
              <a:buChar char="-"/>
            </a:pPr>
            <a:r>
              <a:rPr lang="en-US" dirty="0"/>
              <a:t>The key invention is that we discovered the bias is correlated with a calculable metric, normalized dispersion D.</a:t>
            </a:r>
            <a:br>
              <a:rPr lang="en-US" dirty="0"/>
            </a:br>
            <a:endParaRPr lang="en-US" dirty="0"/>
          </a:p>
        </p:txBody>
      </p:sp>
      <p:sp>
        <p:nvSpPr>
          <p:cNvPr id="4" name="Slide Number Placeholder 3">
            <a:extLst>
              <a:ext uri="{FF2B5EF4-FFF2-40B4-BE49-F238E27FC236}">
                <a16:creationId xmlns:a16="http://schemas.microsoft.com/office/drawing/2014/main" id="{2645983F-68E3-F2E6-70B2-8DA7907B3F7A}"/>
              </a:ext>
            </a:extLst>
          </p:cNvPr>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8694746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49342-9927-ECBA-3611-3E4D26D96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03B48-33AF-D1B3-DBED-AA70A5FBA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5BE85-C238-0655-6BEF-2BFF69AF2047}"/>
              </a:ext>
            </a:extLst>
          </p:cNvPr>
          <p:cNvSpPr>
            <a:spLocks noGrp="1"/>
          </p:cNvSpPr>
          <p:nvPr>
            <p:ph type="body" idx="1"/>
          </p:nvPr>
        </p:nvSpPr>
        <p:spPr/>
        <p:txBody>
          <a:bodyPr/>
          <a:lstStyle/>
          <a:p>
            <a:endParaRPr lang="en-US" dirty="0"/>
          </a:p>
          <a:p>
            <a:r>
              <a:rPr lang="en-US" dirty="0"/>
              <a:t>-this (correlation) enables us to set up the second post-processing step that systematically reduces the bias! And provides highly accurate </a:t>
            </a:r>
          </a:p>
          <a:p>
            <a:r>
              <a:rPr lang="en-US" dirty="0"/>
              <a:t>outcome!</a:t>
            </a:r>
            <a:br>
              <a:rPr lang="en-US" dirty="0"/>
            </a:br>
            <a:br>
              <a:rPr lang="en-US" dirty="0"/>
            </a:br>
            <a:r>
              <a:rPr lang="en-US" dirty="0"/>
              <a:t>-let us now delve into more detail and introduce the NRE Ansatz</a:t>
            </a:r>
          </a:p>
        </p:txBody>
      </p:sp>
      <p:sp>
        <p:nvSpPr>
          <p:cNvPr id="4" name="Slide Number Placeholder 3">
            <a:extLst>
              <a:ext uri="{FF2B5EF4-FFF2-40B4-BE49-F238E27FC236}">
                <a16:creationId xmlns:a16="http://schemas.microsoft.com/office/drawing/2014/main" id="{4B695F14-6400-9565-461C-A13702B6BD0D}"/>
              </a:ext>
            </a:extLst>
          </p:cNvPr>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85241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849642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EB85E-23FF-402F-843B-F0C164200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135BB-F56B-ED71-C7D8-F291BA309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9A32D-8517-9DBF-091E-7D3FC21403FB}"/>
              </a:ext>
            </a:extLst>
          </p:cNvPr>
          <p:cNvSpPr>
            <a:spLocks noGrp="1"/>
          </p:cNvSpPr>
          <p:nvPr>
            <p:ph type="body" idx="1"/>
          </p:nvPr>
        </p:nvSpPr>
        <p:spPr/>
        <p:txBody>
          <a:bodyPr/>
          <a:lstStyle/>
          <a:p>
            <a:endParaRPr lang="en-US" dirty="0"/>
          </a:p>
          <a:p>
            <a:r>
              <a:rPr lang="en-US" dirty="0"/>
              <a:t>-NRE Ansatz contains two parts.</a:t>
            </a:r>
          </a:p>
          <a:p>
            <a:pPr marL="171450" indent="-171450">
              <a:buFontTx/>
              <a:buChar char="-"/>
            </a:pPr>
            <a:r>
              <a:rPr lang="en-US" dirty="0"/>
              <a:t>In order to calculate these parts, in addition to executing a target circuit, we need to execute a noise-</a:t>
            </a:r>
            <a:r>
              <a:rPr lang="en-US" dirty="0" err="1"/>
              <a:t>canclieng</a:t>
            </a:r>
            <a:r>
              <a:rPr lang="en-US" dirty="0"/>
              <a:t> circuit!</a:t>
            </a:r>
          </a:p>
          <a:p>
            <a:pPr marL="171450" indent="-171450">
              <a:buFontTx/>
              <a:buChar char="-"/>
            </a:pPr>
            <a:r>
              <a:rPr lang="en-US" sz="1200" dirty="0">
                <a:latin typeface="Tahoma" panose="020B0604030504040204" pitchFamily="34" charset="0"/>
                <a:ea typeface="Tahoma" panose="020B0604030504040204" pitchFamily="34" charset="0"/>
                <a:cs typeface="Tahoma" panose="020B0604030504040204" pitchFamily="34" charset="0"/>
              </a:rPr>
              <a:t>This circuit is structurally similar to the target circuit, but with </a:t>
            </a:r>
            <a:r>
              <a:rPr lang="en-US" sz="1200" u="sng" dirty="0">
                <a:latin typeface="Tahoma" panose="020B0604030504040204" pitchFamily="34" charset="0"/>
                <a:ea typeface="Tahoma" panose="020B0604030504040204" pitchFamily="34" charset="0"/>
                <a:cs typeface="Tahoma" panose="020B0604030504040204" pitchFamily="34" charset="0"/>
              </a:rPr>
              <a:t>known noiseless expectation value </a:t>
            </a:r>
          </a:p>
          <a:p>
            <a:pPr marL="171450" indent="-171450">
              <a:buFontTx/>
              <a:buChar char="-"/>
            </a:pPr>
            <a:r>
              <a:rPr lang="en-US" sz="1200" u="none" dirty="0">
                <a:latin typeface="Tahoma" panose="020B0604030504040204" pitchFamily="34" charset="0"/>
                <a:ea typeface="Tahoma" panose="020B0604030504040204" pitchFamily="34" charset="0"/>
                <a:cs typeface="Tahoma" panose="020B0604030504040204" pitchFamily="34" charset="0"/>
              </a:rPr>
              <a:t>To Justify the form of the </a:t>
            </a:r>
            <a:r>
              <a:rPr lang="en-US" dirty="0"/>
              <a:t>Ansatz, note that both part 1 and part 2 can be approximated by a linear function in \lambda! This enables the control-parameter introduced in the Ansatz to </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minimize noise-sensitivity of the </a:t>
            </a:r>
            <a:r>
              <a:rPr lang="en-US" dirty="0"/>
              <a:t>Ansatz.</a:t>
            </a:r>
            <a:endParaRPr lang="en-US" u="none" dirty="0"/>
          </a:p>
        </p:txBody>
      </p:sp>
      <p:sp>
        <p:nvSpPr>
          <p:cNvPr id="4" name="Slide Number Placeholder 3">
            <a:extLst>
              <a:ext uri="{FF2B5EF4-FFF2-40B4-BE49-F238E27FC236}">
                <a16:creationId xmlns:a16="http://schemas.microsoft.com/office/drawing/2014/main" id="{984630C0-8DFD-CBC5-CD04-29882A431A70}"/>
              </a:ext>
            </a:extLst>
          </p:cNvPr>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5722520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EC89-8709-4685-AC91-016FBA565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00DA8-6F56-82B5-21FE-12234AE23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1EE58-5C2D-0AEF-CF59-5427CF6729C9}"/>
              </a:ext>
            </a:extLst>
          </p:cNvPr>
          <p:cNvSpPr>
            <a:spLocks noGrp="1"/>
          </p:cNvSpPr>
          <p:nvPr>
            <p:ph type="body" idx="1"/>
          </p:nvPr>
        </p:nvSpPr>
        <p:spPr/>
        <p:txBody>
          <a:bodyPr/>
          <a:lstStyle/>
          <a:p>
            <a:pPr marL="171450" indent="-171450">
              <a:buFontTx/>
              <a:buChar char="-"/>
            </a:pPr>
            <a:r>
              <a:rPr lang="en-US" dirty="0"/>
              <a:t>Given that A(\lambda=0) is the ideal value we seek, we can write &lt;O&gt;_t in terms of Taylor expansion of A around lambda_1.</a:t>
            </a:r>
          </a:p>
          <a:p>
            <a:pPr marL="171450" indent="-171450">
              <a:buFontTx/>
              <a:buChar char="-"/>
            </a:pPr>
            <a:r>
              <a:rPr lang="en-US" dirty="0"/>
              <a:t>We then define the “optimal” control value as the one that renders the A(\lambda_1) and approximation of &lt;O&gt;_t = A(\lambda_1) </a:t>
            </a:r>
          </a:p>
          <a:p>
            <a:pPr marL="171450" indent="-171450">
              <a:buFontTx/>
              <a:buChar char="-"/>
            </a:pPr>
            <a:r>
              <a:rPr lang="en-US" dirty="0"/>
              <a:t>This then given the definition of the baseline estimation.</a:t>
            </a:r>
          </a:p>
          <a:p>
            <a:pPr marL="171450" indent="-171450">
              <a:buFontTx/>
              <a:buChar char="-"/>
            </a:pPr>
            <a:r>
              <a:rPr lang="en-US" dirty="0"/>
              <a:t>The accuracy of the baseline estimation is then determined by the unknown bias error!</a:t>
            </a:r>
          </a:p>
          <a:p>
            <a:pPr marL="171450" indent="-171450">
              <a:buFontTx/>
              <a:buChar char="-"/>
            </a:pPr>
            <a:r>
              <a:rPr lang="en-US" dirty="0"/>
              <a:t>We reduce the bias in the second post-processing step! </a:t>
            </a:r>
          </a:p>
          <a:p>
            <a:pPr marL="171450" indent="-171450">
              <a:buFontTx/>
              <a:buChar cha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93BFB59-1282-4676-6F43-D094B1D8386D}"/>
              </a:ext>
            </a:extLst>
          </p:cNvPr>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3649878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7428C-169C-916E-828C-502E92A0B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C0EAC-5C94-716C-7778-BC4746231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98917-EA8B-665B-67E5-438303435BA4}"/>
              </a:ext>
            </a:extLst>
          </p:cNvPr>
          <p:cNvSpPr>
            <a:spLocks noGrp="1"/>
          </p:cNvSpPr>
          <p:nvPr>
            <p:ph type="body" idx="1"/>
          </p:nvPr>
        </p:nvSpPr>
        <p:spPr/>
        <p:txBody>
          <a:bodyPr/>
          <a:lstStyle/>
          <a:p>
            <a:endParaRPr lang="en-US" dirty="0"/>
          </a:p>
          <a:p>
            <a:pPr marL="171450" indent="-171450">
              <a:buFontTx/>
              <a:buChar char="-"/>
            </a:pPr>
            <a:r>
              <a:rPr lang="en-US" dirty="0"/>
              <a:t>The origine of bias are : truncation, discretization and imprecise noise amplification.</a:t>
            </a:r>
          </a:p>
          <a:p>
            <a:pPr marL="171450" indent="-171450">
              <a:buFontTx/>
              <a:buChar char="-"/>
            </a:pPr>
            <a:r>
              <a:rPr lang="en-US" dirty="0"/>
              <a:t>The first two are given by higher order derivatives of A.</a:t>
            </a:r>
          </a:p>
          <a:p>
            <a:r>
              <a:rPr lang="en-US" dirty="0"/>
              <a:t>If A is a smother function of ‘lambda’ (i.e. </a:t>
            </a:r>
            <a:r>
              <a:rPr lang="en-US" sz="1200" dirty="0">
                <a:latin typeface="Tahoma" panose="020B0604030504040204" pitchFamily="34" charset="0"/>
                <a:ea typeface="Tahoma" panose="020B0604030504040204" pitchFamily="34" charset="0"/>
                <a:cs typeface="Tahoma" panose="020B0604030504040204" pitchFamily="34" charset="0"/>
              </a:rPr>
              <a:t>smaller variation across different values for lambda</a:t>
            </a:r>
            <a:r>
              <a:rPr lang="en-US" dirty="0"/>
              <a:t>) the higher order derivatives are expected to be smaller!</a:t>
            </a:r>
          </a:p>
          <a:p>
            <a:pPr marL="171450" indent="-171450">
              <a:buFontTx/>
              <a:buChar char="-"/>
            </a:pPr>
            <a:r>
              <a:rPr lang="en-US" dirty="0"/>
              <a:t>We define D as a metric that quantifies the smoothness of A, and therefore we anticipate that it can act as a proxy for bias.</a:t>
            </a:r>
          </a:p>
          <a:p>
            <a:pPr marL="171450" indent="-171450">
              <a:buFontTx/>
              <a:buChar char="-"/>
            </a:pPr>
            <a:r>
              <a:rPr lang="en-US" dirty="0"/>
              <a:t>Using bootstrapping, we generate a set of data showing the baseline estimation and their D values, and perform a data-regression method to find the value associated with D=0</a:t>
            </a:r>
          </a:p>
          <a:p>
            <a:pPr marL="171450" indent="-171450">
              <a:buFontTx/>
              <a:buChar char="-"/>
            </a:pPr>
            <a:r>
              <a:rPr lang="en-US" dirty="0"/>
              <a:t>The figure schematically shows the expectation values and the </a:t>
            </a:r>
            <a:r>
              <a:rPr lang="en-US" sz="1200" dirty="0">
                <a:latin typeface="Tahoma" panose="020B0604030504040204" pitchFamily="34" charset="0"/>
                <a:ea typeface="Tahoma" panose="020B0604030504040204" pitchFamily="34" charset="0"/>
                <a:cs typeface="Tahoma" panose="020B0604030504040204" pitchFamily="34" charset="0"/>
              </a:rPr>
              <a:t>auxiliary</a:t>
            </a:r>
            <a:r>
              <a:rPr lang="en-US" dirty="0"/>
              <a:t> quantity as a function of \lambda for two bootstrap instances. The right figure in there has smaller value for D, and as such, it is statistically more probable to give a more accurate estimation!</a:t>
            </a:r>
          </a:p>
          <a:p>
            <a:endParaRPr lang="en-US" dirty="0"/>
          </a:p>
        </p:txBody>
      </p:sp>
      <p:sp>
        <p:nvSpPr>
          <p:cNvPr id="4" name="Slide Number Placeholder 3">
            <a:extLst>
              <a:ext uri="{FF2B5EF4-FFF2-40B4-BE49-F238E27FC236}">
                <a16:creationId xmlns:a16="http://schemas.microsoft.com/office/drawing/2014/main" id="{76AA2884-3FA8-82E4-FBCA-2780C0AC1A6D}"/>
              </a:ext>
            </a:extLst>
          </p:cNvPr>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790279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8998-3CA4-E03E-00E0-9242755C3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2CA22-10C6-D1B3-8464-090F9F9EB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728C2-26DD-756E-CE32-EC144134F2D7}"/>
              </a:ext>
            </a:extLst>
          </p:cNvPr>
          <p:cNvSpPr>
            <a:spLocks noGrp="1"/>
          </p:cNvSpPr>
          <p:nvPr>
            <p:ph type="body" idx="1"/>
          </p:nvPr>
        </p:nvSpPr>
        <p:spPr/>
        <p:txBody>
          <a:bodyPr/>
          <a:lstStyle/>
          <a:p>
            <a:r>
              <a:rPr lang="en-US" dirty="0"/>
              <a:t>The figure shows 8 million baseline estimations obtained by bootstrapping, and it makes it clear that B and D are correlated. The values associated with smaller D are having less bias (i.e. are more accurate). The red data point shows the final estimation using a </a:t>
            </a:r>
            <a:r>
              <a:rPr lang="en-US"/>
              <a:t>linear regression. </a:t>
            </a:r>
            <a:endParaRPr lang="en-US" dirty="0"/>
          </a:p>
        </p:txBody>
      </p:sp>
      <p:sp>
        <p:nvSpPr>
          <p:cNvPr id="4" name="Slide Number Placeholder 3">
            <a:extLst>
              <a:ext uri="{FF2B5EF4-FFF2-40B4-BE49-F238E27FC236}">
                <a16:creationId xmlns:a16="http://schemas.microsoft.com/office/drawing/2014/main" id="{1888BB13-DAD3-D451-C09F-0EA230BE795E}"/>
              </a:ext>
            </a:extLst>
          </p:cNvPr>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38627057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0074-10AD-55E2-49BB-ECA772E4C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307DC-AE71-4E4C-506E-27C1BD822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3D7B9-10CF-5B2C-2C30-7DAD153D9108}"/>
              </a:ext>
            </a:extLst>
          </p:cNvPr>
          <p:cNvSpPr>
            <a:spLocks noGrp="1"/>
          </p:cNvSpPr>
          <p:nvPr>
            <p:ph type="body" idx="1"/>
          </p:nvPr>
        </p:nvSpPr>
        <p:spPr/>
        <p:txBody>
          <a:bodyPr/>
          <a:lstStyle/>
          <a:p>
            <a:endParaRPr lang="en-US" dirty="0"/>
          </a:p>
          <a:p>
            <a:r>
              <a:rPr lang="en-US" dirty="0"/>
              <a:t>Example one: TFIM.</a:t>
            </a:r>
            <a:br>
              <a:rPr lang="en-US" dirty="0"/>
            </a:br>
            <a:r>
              <a:rPr lang="en-US" sz="1200" dirty="0">
                <a:latin typeface="Tahoma" panose="020B0604030504040204" pitchFamily="34" charset="0"/>
                <a:ea typeface="Tahoma" panose="020B0604030504040204" pitchFamily="34" charset="0"/>
                <a:cs typeface="Tahoma" panose="020B0604030504040204" pitchFamily="34" charset="0"/>
              </a:rPr>
              <a:t>Qubit count: </a:t>
            </a:r>
            <a:r>
              <a:rPr lang="en-US" sz="1200" b="1" dirty="0">
                <a:latin typeface="Tahoma" panose="020B0604030504040204" pitchFamily="34" charset="0"/>
                <a:ea typeface="Tahoma" panose="020B0604030504040204" pitchFamily="34" charset="0"/>
                <a:cs typeface="Tahoma" panose="020B0604030504040204" pitchFamily="34" charset="0"/>
              </a:rPr>
              <a:t>20, </a:t>
            </a:r>
            <a:r>
              <a:rPr lang="en-US" sz="1200" dirty="0">
                <a:latin typeface="Tahoma" panose="020B0604030504040204" pitchFamily="34" charset="0"/>
                <a:ea typeface="Tahoma" panose="020B0604030504040204" pitchFamily="34" charset="0"/>
                <a:cs typeface="Tahoma" panose="020B0604030504040204" pitchFamily="34" charset="0"/>
              </a:rPr>
              <a:t>CZ count: </a:t>
            </a:r>
            <a:r>
              <a:rPr lang="en-US" sz="1200" b="1" dirty="0">
                <a:latin typeface="Tahoma" panose="020B0604030504040204" pitchFamily="34" charset="0"/>
                <a:ea typeface="Tahoma" panose="020B0604030504040204" pitchFamily="34" charset="0"/>
                <a:cs typeface="Tahoma" panose="020B0604030504040204" pitchFamily="34" charset="0"/>
              </a:rPr>
              <a:t>240, </a:t>
            </a:r>
            <a:r>
              <a:rPr lang="en-US" sz="1200" dirty="0">
                <a:latin typeface="Tahoma" panose="020B0604030504040204" pitchFamily="34" charset="0"/>
                <a:ea typeface="Tahoma" panose="020B0604030504040204" pitchFamily="34" charset="0"/>
                <a:cs typeface="Tahoma" panose="020B0604030504040204" pitchFamily="34" charset="0"/>
              </a:rPr>
              <a:t>Depth: </a:t>
            </a:r>
            <a:r>
              <a:rPr lang="en-US" sz="1200" b="1" dirty="0">
                <a:latin typeface="Tahoma" panose="020B0604030504040204" pitchFamily="34" charset="0"/>
                <a:ea typeface="Tahoma" panose="020B0604030504040204" pitchFamily="34" charset="0"/>
                <a:cs typeface="Tahoma" panose="020B0604030504040204" pitchFamily="34" charset="0"/>
              </a:rPr>
              <a:t>77, </a:t>
            </a:r>
            <a:r>
              <a:rPr lang="en-US" sz="1200" dirty="0">
                <a:latin typeface="Tahoma" panose="020B0604030504040204" pitchFamily="34" charset="0"/>
                <a:ea typeface="Tahoma" panose="020B0604030504040204" pitchFamily="34" charset="0"/>
                <a:cs typeface="Tahoma" panose="020B0604030504040204" pitchFamily="34" charset="0"/>
              </a:rPr>
              <a:t>Observables of weight </a:t>
            </a:r>
            <a:r>
              <a:rPr lang="en-US" sz="1200" b="1" dirty="0">
                <a:latin typeface="Tahoma" panose="020B0604030504040204" pitchFamily="34" charset="0"/>
                <a:ea typeface="Tahoma" panose="020B0604030504040204" pitchFamily="34" charset="0"/>
                <a:cs typeface="Tahoma" panose="020B0604030504040204" pitchFamily="34" charset="0"/>
              </a:rPr>
              <a:t>1 </a:t>
            </a:r>
            <a:r>
              <a:rPr lang="en-US" sz="1200" dirty="0">
                <a:latin typeface="Tahoma" panose="020B0604030504040204" pitchFamily="34" charset="0"/>
                <a:ea typeface="Tahoma" panose="020B0604030504040204" pitchFamily="34" charset="0"/>
                <a:cs typeface="Tahoma" panose="020B0604030504040204" pitchFamily="34" charset="0"/>
              </a:rPr>
              <a:t>and</a:t>
            </a:r>
            <a:r>
              <a:rPr lang="en-US" sz="1200" b="1" dirty="0">
                <a:latin typeface="Tahoma" panose="020B0604030504040204" pitchFamily="34" charset="0"/>
                <a:ea typeface="Tahoma" panose="020B0604030504040204" pitchFamily="34" charset="0"/>
                <a:cs typeface="Tahoma" panose="020B0604030504040204" pitchFamily="34" charset="0"/>
              </a:rPr>
              <a:t> 2</a:t>
            </a:r>
          </a:p>
          <a:p>
            <a:r>
              <a:rPr lang="en-US" sz="1200" b="0" dirty="0">
                <a:latin typeface="Tahoma" panose="020B0604030504040204" pitchFamily="34" charset="0"/>
                <a:ea typeface="Tahoma" panose="020B0604030504040204" pitchFamily="34" charset="0"/>
                <a:cs typeface="Tahoma" panose="020B0604030504040204" pitchFamily="34" charset="0"/>
              </a:rPr>
              <a:t>At the lowest value for lambda, the &lt;o&gt; is reduces from the noise-less value by around 40%</a:t>
            </a:r>
          </a:p>
          <a:p>
            <a:endParaRPr lang="en-US" dirty="0"/>
          </a:p>
        </p:txBody>
      </p:sp>
      <p:sp>
        <p:nvSpPr>
          <p:cNvPr id="4" name="Slide Number Placeholder 3">
            <a:extLst>
              <a:ext uri="{FF2B5EF4-FFF2-40B4-BE49-F238E27FC236}">
                <a16:creationId xmlns:a16="http://schemas.microsoft.com/office/drawing/2014/main" id="{6A1121C1-7798-22F3-A2A8-00606216BF7C}"/>
              </a:ext>
            </a:extLst>
          </p:cNvPr>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2829236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6EEAE-DFCF-5E1F-AE7E-528E22235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A1235-A0C0-BF04-B5C5-79B858F00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D6112-67F6-89CF-C19C-36578C6CBC16}"/>
              </a:ext>
            </a:extLst>
          </p:cNvPr>
          <p:cNvSpPr>
            <a:spLocks noGrp="1"/>
          </p:cNvSpPr>
          <p:nvPr>
            <p:ph type="body" idx="1"/>
          </p:nvPr>
        </p:nvSpPr>
        <p:spPr/>
        <p:txBody>
          <a:bodyPr/>
          <a:lstStyle/>
          <a:p>
            <a:endParaRPr lang="en-US" dirty="0"/>
          </a:p>
          <a:p>
            <a:r>
              <a:rPr lang="en-US" dirty="0"/>
              <a:t>- Upper panels show the correlation between the bias of the baseline estimations and the normalized dispersion. Different panels are obtained by having different settings for the noise scale factor.</a:t>
            </a:r>
          </a:p>
          <a:p>
            <a:r>
              <a:rPr lang="en-US" dirty="0"/>
              <a:t>- NRE successfully recovers the expectation value with high accuracy for all different settings for noise amplification.</a:t>
            </a:r>
          </a:p>
          <a:p>
            <a:r>
              <a:rPr lang="en-US" dirty="0"/>
              <a:t>- NRE outperforms other methods in reducing the error (lower panels) by </a:t>
            </a:r>
            <a:r>
              <a:rPr lang="en-US" b="1" dirty="0"/>
              <a:t>UP to two-orders of magnitude (in panel </a:t>
            </a:r>
            <a:r>
              <a:rPr lang="en-US" b="1" dirty="0" err="1"/>
              <a:t>i</a:t>
            </a:r>
            <a:r>
              <a:rPr lang="en-US" b="1" dirty="0"/>
              <a:t>)</a:t>
            </a:r>
          </a:p>
        </p:txBody>
      </p:sp>
      <p:sp>
        <p:nvSpPr>
          <p:cNvPr id="4" name="Slide Number Placeholder 3">
            <a:extLst>
              <a:ext uri="{FF2B5EF4-FFF2-40B4-BE49-F238E27FC236}">
                <a16:creationId xmlns:a16="http://schemas.microsoft.com/office/drawing/2014/main" id="{009965DA-3A15-96C1-5BF0-AC64F1C5B689}"/>
              </a:ext>
            </a:extLst>
          </p:cNvPr>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3022838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C36D3-64AE-0A74-FA31-4AE3818E9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D51CB-A1F7-2DC2-18FF-AAF0BBF9E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9F136-638F-7E64-881E-0E8AAC61A6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25B270-7E13-FB39-9570-615078C5C9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F1245-8461-8F4F-81D8-003FAE6B2F6D}"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264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14550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sz="1200" b="0" i="0" u="none" strike="noStrike">
                <a:solidFill>
                  <a:schemeClr val="tx1"/>
                </a:solidFill>
                <a:latin typeface="Calibri"/>
                <a:ea typeface="Arial"/>
                <a:cs typeface="Arial"/>
              </a:rPr>
              <a:t>The starting point of operation formalism is to generalise the state vector |𝜓</a:t>
            </a:r>
            <a:r>
              <a:rPr lang="el-GR" sz="1200" b="0" i="0" u="none" strike="noStrike">
                <a:solidFill>
                  <a:schemeClr val="tx1"/>
                </a:solidFill>
                <a:latin typeface="Calibri"/>
                <a:ea typeface="Arial"/>
                <a:cs typeface="Arial"/>
              </a:rPr>
              <a:t>&gt;</a:t>
            </a:r>
            <a:r>
              <a:rPr lang="de-DE" sz="1200" b="0" i="0" u="none" strike="noStrike">
                <a:solidFill>
                  <a:schemeClr val="tx1"/>
                </a:solidFill>
                <a:latin typeface="Calibri"/>
                <a:ea typeface="Arial"/>
                <a:cs typeface="Arial"/>
              </a:rPr>
              <a:t>, we have used until now,</a:t>
            </a:r>
            <a:r>
              <a:rPr lang="el-GR" sz="1200" b="0" i="0" u="none" strike="noStrike">
                <a:solidFill>
                  <a:schemeClr val="tx1"/>
                </a:solidFill>
                <a:latin typeface="Calibri"/>
                <a:ea typeface="Arial"/>
                <a:cs typeface="Arial"/>
              </a:rPr>
              <a:t> </a:t>
            </a:r>
            <a:r>
              <a:rPr lang="en-GB" sz="1200" b="0" i="0" u="none" strike="noStrike">
                <a:solidFill>
                  <a:schemeClr val="tx1"/>
                </a:solidFill>
                <a:latin typeface="Calibri"/>
                <a:ea typeface="Arial"/>
                <a:cs typeface="Arial"/>
              </a:rPr>
              <a:t>to a </a:t>
            </a:r>
            <a:r>
              <a:rPr lang="en-GB" sz="1200" b="0" i="1" u="none" strike="noStrike">
                <a:solidFill>
                  <a:schemeClr val="tx1"/>
                </a:solidFill>
                <a:latin typeface="Calibri"/>
                <a:ea typeface="Arial"/>
                <a:cs typeface="Arial"/>
              </a:rPr>
              <a:t>density matrix</a:t>
            </a:r>
            <a:r>
              <a:rPr lang="en-GB" sz="1200" b="0" i="0" u="none" strike="noStrike">
                <a:solidFill>
                  <a:schemeClr val="tx1"/>
                </a:solidFill>
                <a:latin typeface="Calibri"/>
                <a:ea typeface="Arial"/>
                <a:cs typeface="Arial"/>
              </a:rPr>
              <a:t> 𝜌</a:t>
            </a:r>
            <a:r>
              <a:rPr lang="el-GR" sz="1200" b="0" i="0" u="none" strike="noStrike">
                <a:solidFill>
                  <a:schemeClr val="tx1"/>
                </a:solidFill>
                <a:latin typeface="Calibri"/>
                <a:ea typeface="Arial"/>
                <a:cs typeface="Arial"/>
              </a:rPr>
              <a:t>. </a:t>
            </a:r>
            <a:r>
              <a:rPr lang="en-GB" sz="1200" b="0" i="0" u="none" strike="noStrike">
                <a:solidFill>
                  <a:schemeClr val="tx1"/>
                </a:solidFill>
                <a:latin typeface="Calibri"/>
                <a:ea typeface="Arial"/>
                <a:cs typeface="Arial"/>
              </a:rPr>
              <a:t>State vectors describe only closed quantum systems, whereas density matrices can describe </a:t>
            </a:r>
            <a:r>
              <a:rPr lang="en-GB" sz="1200" b="0" i="1" u="none" strike="noStrike">
                <a:solidFill>
                  <a:schemeClr val="tx1"/>
                </a:solidFill>
                <a:latin typeface="Calibri"/>
                <a:ea typeface="Arial"/>
                <a:cs typeface="Arial"/>
              </a:rPr>
              <a:t>open quantum systems</a:t>
            </a:r>
            <a:r>
              <a:rPr lang="en-GB" sz="1200" b="0" i="0" u="none" strike="noStrike">
                <a:solidFill>
                  <a:schemeClr val="tx1"/>
                </a:solidFill>
                <a:latin typeface="Calibri"/>
                <a:ea typeface="Arial"/>
                <a:cs typeface="Arial"/>
              </a:rPr>
              <a:t> i.e. systems interacting with their environment.</a:t>
            </a:r>
            <a:endParaRPr/>
          </a:p>
        </p:txBody>
      </p:sp>
      <p:sp>
        <p:nvSpPr>
          <p:cNvPr id="4" name="Slide Number Placeholder 3"/>
          <p:cNvSpPr>
            <a:spLocks noGrp="1"/>
          </p:cNvSpPr>
          <p:nvPr>
            <p:ph type="sldNum" sz="quarter" idx="5"/>
          </p:nvPr>
        </p:nvSpPr>
        <p:spPr bwMode="auto"/>
        <p:txBody>
          <a:bodyPr/>
          <a:lstStyle/>
          <a:p>
            <a:pPr>
              <a:defRPr/>
            </a:pPr>
            <a:fld id="{C1CCF047-398C-4F48-85E0-05CD43A06C2A}" type="slidenum">
              <a:rP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le Slide 1">
    <p:spTree>
      <p:nvGrpSpPr>
        <p:cNvPr id="1" name=""/>
        <p:cNvGrpSpPr/>
        <p:nvPr/>
      </p:nvGrpSpPr>
      <p:grpSpPr bwMode="auto">
        <a:xfrm>
          <a:off x="0" y="0"/>
          <a:ext cx="0" cy="0"/>
          <a:chOff x="0" y="0"/>
          <a:chExt cx="0" cy="0"/>
        </a:xfrm>
      </p:grpSpPr>
      <p:sp>
        <p:nvSpPr>
          <p:cNvPr id="6" name="Slide Number Placeholder 5"/>
          <p:cNvSpPr>
            <a:spLocks noGrp="1"/>
          </p:cNvSpPr>
          <p:nvPr>
            <p:ph type="sldNum" sz="quarter" idx="12"/>
          </p:nvPr>
        </p:nvSpPr>
        <p:spPr bwMode="auto">
          <a:xfrm>
            <a:off x="9130862" y="6356351"/>
            <a:ext cx="2743200" cy="365125"/>
          </a:xfrm>
          <a:prstGeom prst="rect">
            <a:avLst/>
          </a:prstGeom>
        </p:spPr>
        <p:txBody>
          <a:bodyPr/>
          <a:lstStyle>
            <a:lvl1pPr>
              <a:defRPr>
                <a:latin typeface="+mn-lt"/>
              </a:defRPr>
            </a:lvl1pPr>
          </a:lstStyle>
          <a:p>
            <a:pPr>
              <a:defRPr/>
            </a:pPr>
            <a:fld id="{F9543BEB-D66C-6E4A-87AA-60417C33F2A3}" type="slidenum">
              <a:rPr lang="en-GB"/>
              <a:t>‹#›</a:t>
            </a:fld>
            <a:endParaRPr lang="en-GB"/>
          </a:p>
        </p:txBody>
      </p:sp>
      <p:sp>
        <p:nvSpPr>
          <p:cNvPr id="17" name="object 6"/>
          <p:cNvSpPr/>
          <p:nvPr userDrawn="1"/>
        </p:nvSpPr>
        <p:spPr bwMode="auto">
          <a:xfrm>
            <a:off x="5886450" y="242256"/>
            <a:ext cx="5987610" cy="5768091"/>
          </a:xfrm>
          <a:prstGeom prst="rect">
            <a:avLst/>
          </a:prstGeom>
          <a:blipFill>
            <a:blip r:embed="rId2"/>
            <a:stretch/>
          </a:blipFill>
        </p:spPr>
        <p:txBody>
          <a:bodyPr wrap="square" lIns="0" tIns="0" rIns="0" bIns="0" rtlCol="0"/>
          <a:lstStyle/>
          <a:p>
            <a:pPr>
              <a:defRPr/>
            </a:pPr>
            <a:r>
              <a:rPr lang="fi-FI">
                <a:latin typeface="Microsoft Sans Serif"/>
              </a:rPr>
              <a:t>v</a:t>
            </a:r>
            <a:endParaRPr>
              <a:latin typeface="Microsoft Sans Serif"/>
            </a:endParaRPr>
          </a:p>
        </p:txBody>
      </p:sp>
      <p:sp>
        <p:nvSpPr>
          <p:cNvPr id="18" name="object 3"/>
          <p:cNvSpPr/>
          <p:nvPr userDrawn="1"/>
        </p:nvSpPr>
        <p:spPr bwMode="auto">
          <a:xfrm flipV="1">
            <a:off x="334963" y="115883"/>
            <a:ext cx="11539098" cy="115666"/>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9" name="object 7"/>
          <p:cNvSpPr/>
          <p:nvPr userDrawn="1"/>
        </p:nvSpPr>
        <p:spPr bwMode="auto">
          <a:xfrm>
            <a:off x="376952" y="10493136"/>
            <a:ext cx="19350355" cy="0"/>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21" name="object 3"/>
          <p:cNvSpPr/>
          <p:nvPr userDrawn="1"/>
        </p:nvSpPr>
        <p:spPr bwMode="auto">
          <a:xfrm flipV="1">
            <a:off x="334963" y="6123281"/>
            <a:ext cx="11539096" cy="115658"/>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22" name="Title Placeholder 1"/>
          <p:cNvSpPr>
            <a:spLocks noGrp="1"/>
          </p:cNvSpPr>
          <p:nvPr>
            <p:ph type="title"/>
          </p:nvPr>
        </p:nvSpPr>
        <p:spPr bwMode="auto">
          <a:xfrm>
            <a:off x="270621" y="2711948"/>
            <a:ext cx="5237162" cy="2501216"/>
          </a:xfrm>
          <a:prstGeom prst="rect">
            <a:avLst/>
          </a:prstGeom>
        </p:spPr>
        <p:txBody>
          <a:bodyPr vert="horz" lIns="91440" tIns="45720" rIns="91440" bIns="45720" rtlCol="0" anchor="t">
            <a:noAutofit/>
          </a:bodyPr>
          <a:lstStyle>
            <a:lvl1pPr>
              <a:defRPr sz="5400" spc="-150">
                <a:latin typeface="+mn-lt"/>
              </a:defRPr>
            </a:lvl1pPr>
          </a:lstStyle>
          <a:p>
            <a:pPr>
              <a:defRPr/>
            </a:pPr>
            <a:r>
              <a:rPr lang="en-US"/>
              <a:t>Click to edit Master title style</a:t>
            </a:r>
            <a:endParaRPr lang="en-GB"/>
          </a:p>
        </p:txBody>
      </p:sp>
      <p:sp>
        <p:nvSpPr>
          <p:cNvPr id="8" name="Text Placeholder 7"/>
          <p:cNvSpPr>
            <a:spLocks noGrp="1"/>
          </p:cNvSpPr>
          <p:nvPr>
            <p:ph type="body" sz="quarter" idx="13"/>
          </p:nvPr>
        </p:nvSpPr>
        <p:spPr bwMode="auto">
          <a:xfrm>
            <a:off x="376952" y="619061"/>
            <a:ext cx="2844800" cy="1008063"/>
          </a:xfrm>
          <a:prstGeom prst="rect">
            <a:avLst/>
          </a:prstGeom>
          <a:blipFill>
            <a:blip r:embed="rId3"/>
            <a:stretch/>
          </a:blipFill>
        </p:spPr>
        <p:txBody>
          <a:bodyPr>
            <a:normAutofit/>
          </a:bodyPr>
          <a:lstStyle>
            <a:lvl1pPr marL="0" indent="0">
              <a:buNone/>
              <a:defRPr sz="1000">
                <a:noFill/>
              </a:defRPr>
            </a:lvl1pPr>
          </a:lstStyle>
          <a:p>
            <a:pPr lvl="0">
              <a:defRPr/>
            </a:pPr>
            <a:r>
              <a:rPr lang="en-US"/>
              <a:t>Click to edit Master text styles</a:t>
            </a:r>
            <a:endParaRPr/>
          </a:p>
        </p:txBody>
      </p:sp>
      <p:sp>
        <p:nvSpPr>
          <p:cNvPr id="5" name="Text Placeholder 4"/>
          <p:cNvSpPr>
            <a:spLocks noGrp="1"/>
          </p:cNvSpPr>
          <p:nvPr>
            <p:ph type="body" sz="quarter" idx="16" hasCustomPrompt="1"/>
          </p:nvPr>
        </p:nvSpPr>
        <p:spPr bwMode="auto">
          <a:xfrm>
            <a:off x="270621" y="5806554"/>
            <a:ext cx="3303852" cy="232906"/>
          </a:xfrm>
        </p:spPr>
        <p:txBody>
          <a:bodyPr>
            <a:noAutofit/>
          </a:bodyPr>
          <a:lstStyle>
            <a:lvl1pPr marL="0" indent="0">
              <a:buNone/>
              <a:defRPr sz="1200"/>
            </a:lvl1pPr>
            <a:lvl2pPr marL="457207" indent="0">
              <a:buNone/>
              <a:defRPr sz="1050"/>
            </a:lvl2pPr>
            <a:lvl3pPr>
              <a:defRPr sz="1000"/>
            </a:lvl3pPr>
            <a:lvl4pPr>
              <a:defRPr sz="900"/>
            </a:lvl4pPr>
            <a:lvl5pPr>
              <a:defRPr sz="900"/>
            </a:lvl5pPr>
          </a:lstStyle>
          <a:p>
            <a:pPr lvl="0">
              <a:defRPr/>
            </a:pPr>
            <a:r>
              <a:rPr lang="en-US"/>
              <a:t>Title</a:t>
            </a:r>
            <a:endParaRPr/>
          </a:p>
        </p:txBody>
      </p:sp>
      <p:sp>
        <p:nvSpPr>
          <p:cNvPr id="16" name="Text Placeholder 4"/>
          <p:cNvSpPr>
            <a:spLocks noGrp="1"/>
          </p:cNvSpPr>
          <p:nvPr>
            <p:ph type="body" sz="quarter" idx="18" hasCustomPrompt="1"/>
          </p:nvPr>
        </p:nvSpPr>
        <p:spPr bwMode="auto">
          <a:xfrm>
            <a:off x="4113328" y="5806554"/>
            <a:ext cx="1508755" cy="232906"/>
          </a:xfrm>
        </p:spPr>
        <p:txBody>
          <a:bodyPr>
            <a:noAutofit/>
          </a:bodyPr>
          <a:lstStyle>
            <a:lvl1pPr marL="0" indent="0" algn="r">
              <a:buNone/>
              <a:defRPr sz="1200" u="sng"/>
            </a:lvl1pPr>
            <a:lvl2pPr marL="457207" indent="0">
              <a:buNone/>
              <a:defRPr sz="1050"/>
            </a:lvl2pPr>
            <a:lvl3pPr>
              <a:defRPr sz="1000"/>
            </a:lvl3pPr>
            <a:lvl4pPr>
              <a:defRPr sz="900"/>
            </a:lvl4pPr>
            <a:lvl5pPr>
              <a:defRPr sz="900"/>
            </a:lvl5pPr>
          </a:lstStyle>
          <a:p>
            <a:pPr lvl="0">
              <a:defRPr/>
            </a:pPr>
            <a:r>
              <a:rPr lang="en-US"/>
              <a:t>www.meetiqm.com</a:t>
            </a:r>
            <a:endParaRPr/>
          </a:p>
        </p:txBody>
      </p:sp>
      <p:sp>
        <p:nvSpPr>
          <p:cNvPr id="23" name="Text Placeholder 3"/>
          <p:cNvSpPr>
            <a:spLocks noGrp="1"/>
          </p:cNvSpPr>
          <p:nvPr>
            <p:ph type="body" sz="quarter" idx="19" hasCustomPrompt="1"/>
          </p:nvPr>
        </p:nvSpPr>
        <p:spPr bwMode="auto">
          <a:xfrm>
            <a:off x="269875" y="5537488"/>
            <a:ext cx="3305175" cy="286232"/>
          </a:xfrm>
        </p:spPr>
        <p:txBody>
          <a:bodyPr>
            <a:spAutoFit/>
          </a:bodyPr>
          <a:lstStyle>
            <a:lvl1pPr marL="0" indent="0">
              <a:buNone/>
              <a:defRPr sz="1400">
                <a:solidFill>
                  <a:schemeClr val="accent2"/>
                </a:solidFill>
              </a:defRPr>
            </a:lvl1pPr>
          </a:lstStyle>
          <a:p>
            <a:pPr lvl="0">
              <a:defRPr/>
            </a:pPr>
            <a:r>
              <a:rPr lang="en-GB"/>
              <a:t>Name</a:t>
            </a:r>
            <a:endParaRPr/>
          </a:p>
        </p:txBody>
      </p:sp>
      <p:sp>
        <p:nvSpPr>
          <p:cNvPr id="24" name="Text Placeholder 6"/>
          <p:cNvSpPr>
            <a:spLocks noGrp="1"/>
          </p:cNvSpPr>
          <p:nvPr>
            <p:ph type="body" sz="quarter" idx="20" hasCustomPrompt="1"/>
          </p:nvPr>
        </p:nvSpPr>
        <p:spPr bwMode="auto">
          <a:xfrm>
            <a:off x="158751" y="1714500"/>
            <a:ext cx="3279774" cy="404813"/>
          </a:xfrm>
        </p:spPr>
        <p:txBody>
          <a:bodyPr>
            <a:noAutofit/>
          </a:bodyPr>
          <a:lstStyle>
            <a:lvl1pPr marL="0" indent="0" algn="ctr">
              <a:buNone/>
              <a:defRPr sz="1400" spc="-20"/>
            </a:lvl1pPr>
          </a:lstStyle>
          <a:p>
            <a:pPr lvl="0">
              <a:defRPr/>
            </a:pPr>
            <a:r>
              <a:rPr lang="en-GB"/>
              <a:t>WE BUILD QUANTUM COMPUTERS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12" name="Content Placeholder 2"/>
          <p:cNvSpPr>
            <a:spLocks noGrp="1"/>
          </p:cNvSpPr>
          <p:nvPr>
            <p:ph idx="1"/>
          </p:nvPr>
        </p:nvSpPr>
        <p:spPr bwMode="auto">
          <a:xfrm>
            <a:off x="317940" y="1514477"/>
            <a:ext cx="11556123" cy="4662486"/>
          </a:xfrm>
        </p:spPr>
        <p:txBody>
          <a:bodyPr>
            <a:normAutofit/>
          </a:bodyPr>
          <a:lstStyle>
            <a:lvl1pPr>
              <a:defRPr sz="2400">
                <a:latin typeface="+mn-lt"/>
              </a:defRPr>
            </a:lvl1pPr>
            <a:lvl2pPr>
              <a:defRPr sz="2000"/>
            </a:lvl2pPr>
            <a:lvl3pPr>
              <a:defRPr sz="1800"/>
            </a:lvl3pPr>
            <a:lvl4pPr>
              <a:defRPr sz="1600"/>
            </a:lvl4pPr>
            <a:lvl5pPr>
              <a:defRPr sz="1600"/>
            </a:lvl5pPr>
          </a:lstStyle>
          <a:p>
            <a:pPr lvl="0">
              <a:defRPr/>
            </a:pPr>
            <a:r>
              <a:rPr lang="en-US"/>
              <a:t>Click to edit Master text styles</a:t>
            </a:r>
            <a:endParaRPr/>
          </a:p>
        </p:txBody>
      </p:sp>
      <p:sp>
        <p:nvSpPr>
          <p:cNvPr id="13"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7"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8" name="Title 1"/>
          <p:cNvSpPr>
            <a:spLocks noGrp="1"/>
          </p:cNvSpPr>
          <p:nvPr>
            <p:ph type="title"/>
          </p:nvPr>
        </p:nvSpPr>
        <p:spPr bwMode="auto">
          <a:xfrm>
            <a:off x="317939" y="365127"/>
            <a:ext cx="11556123" cy="1091608"/>
          </a:xfrm>
        </p:spPr>
        <p:txBody>
          <a:bodyPr>
            <a:normAutofit/>
          </a:bodyPr>
          <a:lstStyle>
            <a:lvl1pPr>
              <a:defRPr sz="4400">
                <a:solidFill>
                  <a:schemeClr val="tx1"/>
                </a:solidFill>
                <a:latin typeface="+mn-lt"/>
              </a:defRPr>
            </a:lvl1pPr>
          </a:lstStyle>
          <a:p>
            <a:pPr>
              <a:defRPr/>
            </a:pPr>
            <a:r>
              <a:rPr lang="en-US"/>
              <a:t>Click to edit Master title style</a:t>
            </a:r>
            <a:endParaRPr lang="en-GB"/>
          </a:p>
        </p:txBody>
      </p:sp>
      <p:sp>
        <p:nvSpPr>
          <p:cNvPr id="7"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bwMode="auto">
        <a:xfrm>
          <a:off x="0" y="0"/>
          <a:ext cx="0" cy="0"/>
          <a:chOff x="0" y="0"/>
          <a:chExt cx="0" cy="0"/>
        </a:xfrm>
      </p:grpSpPr>
      <p:sp>
        <p:nvSpPr>
          <p:cNvPr id="13"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7"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8" name="Title 1"/>
          <p:cNvSpPr>
            <a:spLocks noGrp="1"/>
          </p:cNvSpPr>
          <p:nvPr>
            <p:ph type="title"/>
          </p:nvPr>
        </p:nvSpPr>
        <p:spPr bwMode="auto">
          <a:xfrm>
            <a:off x="317939" y="365127"/>
            <a:ext cx="11556123" cy="1091608"/>
          </a:xfrm>
        </p:spPr>
        <p:txBody>
          <a:bodyPr>
            <a:normAutofit/>
          </a:bodyPr>
          <a:lstStyle>
            <a:lvl1pPr>
              <a:defRPr sz="4400">
                <a:solidFill>
                  <a:schemeClr val="tx1"/>
                </a:solidFill>
                <a:latin typeface="+mn-lt"/>
              </a:defRPr>
            </a:lvl1pPr>
          </a:lstStyle>
          <a:p>
            <a:pPr>
              <a:defRPr/>
            </a:pPr>
            <a:r>
              <a:rPr lang="en-US"/>
              <a:t>Click to edit Master title style</a:t>
            </a:r>
            <a:endParaRPr lang="en-GB"/>
          </a:p>
        </p:txBody>
      </p:sp>
      <p:sp>
        <p:nvSpPr>
          <p:cNvPr id="7"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 Content 4">
    <p:spTree>
      <p:nvGrpSpPr>
        <p:cNvPr id="1" name=""/>
        <p:cNvGrpSpPr/>
        <p:nvPr/>
      </p:nvGrpSpPr>
      <p:grpSpPr bwMode="auto">
        <a:xfrm>
          <a:off x="0" y="0"/>
          <a:ext cx="0" cy="0"/>
          <a:chOff x="0" y="0"/>
          <a:chExt cx="0" cy="0"/>
        </a:xfrm>
      </p:grpSpPr>
      <p:sp>
        <p:nvSpPr>
          <p:cNvPr id="16" name="Text Placeholder 12"/>
          <p:cNvSpPr>
            <a:spLocks noGrp="1"/>
          </p:cNvSpPr>
          <p:nvPr>
            <p:ph type="body" sz="quarter" idx="12"/>
          </p:nvPr>
        </p:nvSpPr>
        <p:spPr bwMode="auto">
          <a:xfrm>
            <a:off x="334963" y="615451"/>
            <a:ext cx="1390075" cy="1389600"/>
          </a:xfrm>
          <a:prstGeom prst="rect">
            <a:avLst/>
          </a:prstGeom>
          <a:solidFill>
            <a:schemeClr val="tx2"/>
          </a:solidFill>
        </p:spPr>
        <p:txBody>
          <a:bodyPr>
            <a:normAutofit/>
          </a:bodyPr>
          <a:lstStyle>
            <a:lvl1pPr marL="0" indent="0">
              <a:buNone/>
              <a:defRPr sz="1000">
                <a:noFill/>
              </a:defRPr>
            </a:lvl1pPr>
          </a:lstStyle>
          <a:p>
            <a:pPr lvl="0">
              <a:defRPr/>
            </a:pPr>
            <a:r>
              <a:rPr lang="en-US"/>
              <a:t>Click to edit Master text styles</a:t>
            </a:r>
            <a:endParaRPr/>
          </a:p>
        </p:txBody>
      </p:sp>
      <p:sp>
        <p:nvSpPr>
          <p:cNvPr id="17"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7"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4" name="Text Placeholder 12"/>
          <p:cNvSpPr>
            <a:spLocks noGrp="1"/>
          </p:cNvSpPr>
          <p:nvPr>
            <p:ph type="body" sz="quarter" idx="11"/>
          </p:nvPr>
        </p:nvSpPr>
        <p:spPr bwMode="auto">
          <a:xfrm>
            <a:off x="8105774" y="0"/>
            <a:ext cx="4086225" cy="6857999"/>
          </a:xfrm>
          <a:prstGeom prst="rect">
            <a:avLst/>
          </a:prstGeom>
          <a:solidFill>
            <a:schemeClr val="tx2"/>
          </a:solidFill>
        </p:spPr>
        <p:txBody>
          <a:bodyPr>
            <a:normAutofit/>
          </a:bodyPr>
          <a:lstStyle>
            <a:lvl1pPr marL="0" indent="0">
              <a:buNone/>
              <a:defRPr sz="1000">
                <a:noFill/>
              </a:defRPr>
            </a:lvl1pPr>
          </a:lstStyle>
          <a:p>
            <a:pPr lvl="0">
              <a:defRPr/>
            </a:pPr>
            <a:r>
              <a:rPr lang="en-US"/>
              <a:t>Click to edit Master text styles</a:t>
            </a:r>
            <a:endParaRPr/>
          </a:p>
        </p:txBody>
      </p:sp>
      <p:sp>
        <p:nvSpPr>
          <p:cNvPr id="12" name="Content Placeholder 2"/>
          <p:cNvSpPr>
            <a:spLocks noGrp="1"/>
          </p:cNvSpPr>
          <p:nvPr>
            <p:ph idx="1"/>
          </p:nvPr>
        </p:nvSpPr>
        <p:spPr bwMode="auto">
          <a:xfrm>
            <a:off x="664724" y="2139175"/>
            <a:ext cx="6479026" cy="3899545"/>
          </a:xfrm>
        </p:spPr>
        <p:txBody>
          <a:bodyPr>
            <a:normAutofit/>
          </a:bodyPr>
          <a:lstStyle>
            <a:lvl1pPr>
              <a:defRPr sz="2400">
                <a:latin typeface="+mn-lt"/>
              </a:defRPr>
            </a:lvl1pPr>
            <a:lvl2pPr>
              <a:defRPr sz="2000"/>
            </a:lvl2pPr>
            <a:lvl3pPr>
              <a:defRPr sz="1800"/>
            </a:lvl3pPr>
            <a:lvl4pPr>
              <a:defRPr sz="1600"/>
            </a:lvl4pPr>
            <a:lvl5pPr>
              <a:defRPr sz="1600"/>
            </a:lvl5pPr>
          </a:lstStyle>
          <a:p>
            <a:pPr lvl="0">
              <a:defRPr/>
            </a:pPr>
            <a:r>
              <a:rPr lang="en-US"/>
              <a:t>Click to edit Master text styles</a:t>
            </a:r>
            <a:endParaRPr/>
          </a:p>
        </p:txBody>
      </p:sp>
      <p:sp>
        <p:nvSpPr>
          <p:cNvPr id="13"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8" name="Title 1"/>
          <p:cNvSpPr>
            <a:spLocks noGrp="1"/>
          </p:cNvSpPr>
          <p:nvPr>
            <p:ph type="title" hasCustomPrompt="1"/>
          </p:nvPr>
        </p:nvSpPr>
        <p:spPr bwMode="auto">
          <a:xfrm>
            <a:off x="664724" y="913443"/>
            <a:ext cx="6479026" cy="1091608"/>
          </a:xfrm>
        </p:spPr>
        <p:txBody>
          <a:bodyPr>
            <a:normAutofit/>
          </a:bodyPr>
          <a:lstStyle>
            <a:lvl1pPr>
              <a:defRPr sz="4400">
                <a:solidFill>
                  <a:schemeClr val="tx1"/>
                </a:solidFill>
                <a:latin typeface="+mn-lt"/>
              </a:defRPr>
            </a:lvl1pPr>
          </a:lstStyle>
          <a:p>
            <a:pPr>
              <a:defRPr/>
            </a:pPr>
            <a:r>
              <a:rPr lang="en-US"/>
              <a:t>Slide title</a:t>
            </a:r>
            <a:endParaRPr lang="en-GB"/>
          </a:p>
        </p:txBody>
      </p:sp>
      <p:sp>
        <p:nvSpPr>
          <p:cNvPr id="3" name="Picture Placeholder 2"/>
          <p:cNvSpPr>
            <a:spLocks noGrp="1"/>
          </p:cNvSpPr>
          <p:nvPr>
            <p:ph type="pic" sz="quarter" idx="10" hasCustomPrompt="1"/>
          </p:nvPr>
        </p:nvSpPr>
        <p:spPr bwMode="auto">
          <a:xfrm>
            <a:off x="7367147" y="612523"/>
            <a:ext cx="4506912" cy="5426327"/>
          </a:xfrm>
          <a:prstGeom prst="rect">
            <a:avLst/>
          </a:prstGeom>
          <a:solidFill>
            <a:schemeClr val="bg2"/>
          </a:solidFill>
          <a:ln>
            <a:solidFill>
              <a:schemeClr val="bg1"/>
            </a:solidFill>
          </a:ln>
          <a:effectLst>
            <a:outerShdw blurRad="127000" sx="101000" sy="101000" algn="ctr" rotWithShape="0">
              <a:prstClr val="black">
                <a:alpha val="10000"/>
              </a:prstClr>
            </a:outerShdw>
          </a:effectLst>
        </p:spPr>
        <p:txBody>
          <a:bodyPr anchor="ctr"/>
          <a:lstStyle>
            <a:lvl1pPr marL="0" indent="0" algn="ctr">
              <a:buNone/>
              <a:defRPr/>
            </a:lvl1pPr>
          </a:lstStyle>
          <a:p>
            <a:pPr>
              <a:defRPr/>
            </a:pPr>
            <a:r>
              <a:rPr lang="en-US"/>
              <a:t>Click icon to add photo</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 Content 5">
    <p:spTree>
      <p:nvGrpSpPr>
        <p:cNvPr id="1" name=""/>
        <p:cNvGrpSpPr/>
        <p:nvPr/>
      </p:nvGrpSpPr>
      <p:grpSpPr bwMode="auto">
        <a:xfrm>
          <a:off x="0" y="0"/>
          <a:ext cx="0" cy="0"/>
          <a:chOff x="0" y="0"/>
          <a:chExt cx="0" cy="0"/>
        </a:xfrm>
      </p:grpSpPr>
      <p:sp>
        <p:nvSpPr>
          <p:cNvPr id="10" name="Text Placeholder 12"/>
          <p:cNvSpPr>
            <a:spLocks noGrp="1"/>
          </p:cNvSpPr>
          <p:nvPr>
            <p:ph type="body" sz="quarter" idx="12"/>
          </p:nvPr>
        </p:nvSpPr>
        <p:spPr bwMode="auto">
          <a:xfrm>
            <a:off x="5048250" y="613015"/>
            <a:ext cx="1390075" cy="1389600"/>
          </a:xfrm>
          <a:prstGeom prst="rect">
            <a:avLst/>
          </a:prstGeom>
          <a:solidFill>
            <a:schemeClr val="tx2"/>
          </a:solidFill>
        </p:spPr>
        <p:txBody>
          <a:bodyPr>
            <a:normAutofit/>
          </a:bodyPr>
          <a:lstStyle>
            <a:lvl1pPr marL="0" indent="0">
              <a:buNone/>
              <a:defRPr sz="1000">
                <a:noFill/>
              </a:defRPr>
            </a:lvl1pPr>
          </a:lstStyle>
          <a:p>
            <a:pPr lvl="0">
              <a:defRPr/>
            </a:pPr>
            <a:r>
              <a:rPr lang="en-US"/>
              <a:t>Click to edit Master text styles</a:t>
            </a:r>
            <a:endParaRPr/>
          </a:p>
        </p:txBody>
      </p:sp>
      <p:sp>
        <p:nvSpPr>
          <p:cNvPr id="17"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7"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4" name="Text Placeholder 12"/>
          <p:cNvSpPr>
            <a:spLocks noGrp="1"/>
          </p:cNvSpPr>
          <p:nvPr>
            <p:ph type="body" sz="quarter" idx="11"/>
          </p:nvPr>
        </p:nvSpPr>
        <p:spPr bwMode="auto">
          <a:xfrm>
            <a:off x="0" y="0"/>
            <a:ext cx="4086225" cy="6857999"/>
          </a:xfrm>
          <a:prstGeom prst="rect">
            <a:avLst/>
          </a:prstGeom>
          <a:solidFill>
            <a:schemeClr val="tx2"/>
          </a:solidFill>
        </p:spPr>
        <p:txBody>
          <a:bodyPr>
            <a:normAutofit/>
          </a:bodyPr>
          <a:lstStyle>
            <a:lvl1pPr marL="0" indent="0">
              <a:buNone/>
              <a:defRPr sz="1000">
                <a:noFill/>
              </a:defRPr>
            </a:lvl1pPr>
          </a:lstStyle>
          <a:p>
            <a:pPr lvl="0">
              <a:defRPr/>
            </a:pPr>
            <a:r>
              <a:rPr lang="en-US"/>
              <a:t>Click to edit Master text styles</a:t>
            </a:r>
            <a:endParaRPr/>
          </a:p>
        </p:txBody>
      </p:sp>
      <p:sp>
        <p:nvSpPr>
          <p:cNvPr id="12" name="Content Placeholder 2"/>
          <p:cNvSpPr>
            <a:spLocks noGrp="1"/>
          </p:cNvSpPr>
          <p:nvPr>
            <p:ph idx="1"/>
          </p:nvPr>
        </p:nvSpPr>
        <p:spPr bwMode="auto">
          <a:xfrm>
            <a:off x="5378011" y="2139175"/>
            <a:ext cx="6479026" cy="3899545"/>
          </a:xfrm>
        </p:spPr>
        <p:txBody>
          <a:bodyPr>
            <a:normAutofit/>
          </a:bodyPr>
          <a:lstStyle>
            <a:lvl1pPr>
              <a:defRPr sz="2400">
                <a:latin typeface="+mn-lt"/>
              </a:defRPr>
            </a:lvl1pPr>
            <a:lvl2pPr>
              <a:defRPr sz="2000"/>
            </a:lvl2pPr>
            <a:lvl3pPr>
              <a:defRPr sz="1800"/>
            </a:lvl3pPr>
            <a:lvl4pPr>
              <a:defRPr sz="1600"/>
            </a:lvl4pPr>
            <a:lvl5pPr>
              <a:defRPr sz="1600"/>
            </a:lvl5pPr>
          </a:lstStyle>
          <a:p>
            <a:pPr lvl="0">
              <a:defRPr/>
            </a:pPr>
            <a:r>
              <a:rPr lang="en-US"/>
              <a:t>Click to edit Master text styles</a:t>
            </a:r>
            <a:endParaRPr/>
          </a:p>
        </p:txBody>
      </p:sp>
      <p:sp>
        <p:nvSpPr>
          <p:cNvPr id="13"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8" name="Title 1"/>
          <p:cNvSpPr>
            <a:spLocks noGrp="1"/>
          </p:cNvSpPr>
          <p:nvPr>
            <p:ph type="title" hasCustomPrompt="1"/>
          </p:nvPr>
        </p:nvSpPr>
        <p:spPr bwMode="auto">
          <a:xfrm>
            <a:off x="5378011" y="913443"/>
            <a:ext cx="6479026" cy="1091608"/>
          </a:xfrm>
        </p:spPr>
        <p:txBody>
          <a:bodyPr>
            <a:normAutofit/>
          </a:bodyPr>
          <a:lstStyle>
            <a:lvl1pPr>
              <a:defRPr sz="4400">
                <a:solidFill>
                  <a:schemeClr val="tx1"/>
                </a:solidFill>
                <a:latin typeface="+mn-lt"/>
              </a:defRPr>
            </a:lvl1pPr>
          </a:lstStyle>
          <a:p>
            <a:pPr>
              <a:defRPr/>
            </a:pPr>
            <a:r>
              <a:rPr lang="en-US"/>
              <a:t>Slide title</a:t>
            </a:r>
            <a:endParaRPr lang="en-GB"/>
          </a:p>
        </p:txBody>
      </p:sp>
      <p:sp>
        <p:nvSpPr>
          <p:cNvPr id="3" name="Picture Placeholder 2"/>
          <p:cNvSpPr>
            <a:spLocks noGrp="1"/>
          </p:cNvSpPr>
          <p:nvPr>
            <p:ph type="pic" sz="quarter" idx="10" hasCustomPrompt="1"/>
          </p:nvPr>
        </p:nvSpPr>
        <p:spPr bwMode="auto">
          <a:xfrm>
            <a:off x="334963" y="612523"/>
            <a:ext cx="4506912" cy="5426327"/>
          </a:xfrm>
          <a:prstGeom prst="rect">
            <a:avLst/>
          </a:prstGeom>
          <a:solidFill>
            <a:schemeClr val="bg2"/>
          </a:solidFill>
          <a:ln>
            <a:solidFill>
              <a:schemeClr val="bg1"/>
            </a:solidFill>
          </a:ln>
          <a:effectLst>
            <a:outerShdw blurRad="127000" sx="101000" sy="101000" algn="ctr" rotWithShape="0">
              <a:prstClr val="black">
                <a:alpha val="10000"/>
              </a:prstClr>
            </a:outerShdw>
          </a:effectLst>
        </p:spPr>
        <p:txBody>
          <a:bodyPr anchor="ctr"/>
          <a:lstStyle>
            <a:lvl1pPr marL="0" indent="0" algn="ctr">
              <a:buNone/>
              <a:defRPr/>
            </a:lvl1pPr>
          </a:lstStyle>
          <a:p>
            <a:pPr>
              <a:defRPr/>
            </a:pPr>
            <a:r>
              <a:rPr lang="en-US"/>
              <a:t>Click icon to add photo</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 Content 6">
    <p:spTree>
      <p:nvGrpSpPr>
        <p:cNvPr id="1" name=""/>
        <p:cNvGrpSpPr/>
        <p:nvPr/>
      </p:nvGrpSpPr>
      <p:grpSpPr bwMode="auto">
        <a:xfrm>
          <a:off x="0" y="0"/>
          <a:ext cx="0" cy="0"/>
          <a:chOff x="0" y="0"/>
          <a:chExt cx="0" cy="0"/>
        </a:xfrm>
      </p:grpSpPr>
      <p:sp>
        <p:nvSpPr>
          <p:cNvPr id="11" name="Rectangle 10"/>
          <p:cNvSpPr/>
          <p:nvPr userDrawn="1"/>
        </p:nvSpPr>
        <p:spPr bwMode="auto">
          <a:xfrm>
            <a:off x="0" y="2288285"/>
            <a:ext cx="12191999" cy="375043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9" name="Text Placeholder 12"/>
          <p:cNvSpPr>
            <a:spLocks noGrp="1"/>
          </p:cNvSpPr>
          <p:nvPr>
            <p:ph type="body" sz="quarter" idx="13"/>
          </p:nvPr>
        </p:nvSpPr>
        <p:spPr bwMode="auto">
          <a:xfrm>
            <a:off x="7385839" y="714583"/>
            <a:ext cx="422635" cy="5859827"/>
          </a:xfrm>
          <a:prstGeom prst="rect">
            <a:avLst/>
          </a:prstGeom>
          <a:gradFill>
            <a:gsLst>
              <a:gs pos="0">
                <a:srgbClr val="00B2E3"/>
              </a:gs>
              <a:gs pos="100000">
                <a:srgbClr val="01D89D"/>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sz="1800" b="0" i="0" u="none" strike="noStrike" cap="none" spc="0">
                <a:ln>
                  <a:noFill/>
                </a:ln>
                <a:noFill/>
                <a:latin typeface="Microsoft Sans Serif"/>
              </a:defRPr>
            </a:lvl1pPr>
          </a:lstStyle>
          <a:p>
            <a:pPr marL="0" marR="0" lvl="0" indent="0" algn="ctr" defTabSz="914262">
              <a:lnSpc>
                <a:spcPct val="100000"/>
              </a:lnSpc>
              <a:spcBef>
                <a:spcPts val="0"/>
              </a:spcBef>
              <a:spcAft>
                <a:spcPts val="0"/>
              </a:spcAft>
              <a:buClrTx/>
              <a:buSzTx/>
              <a:buFontTx/>
              <a:buNone/>
              <a:defRPr/>
            </a:pPr>
            <a:r>
              <a:rPr lang="en-US"/>
              <a:t>Click to edit Master text styles</a:t>
            </a:r>
            <a:endParaRPr/>
          </a:p>
        </p:txBody>
      </p:sp>
      <p:sp>
        <p:nvSpPr>
          <p:cNvPr id="16" name="Text Placeholder 12"/>
          <p:cNvSpPr>
            <a:spLocks noGrp="1"/>
          </p:cNvSpPr>
          <p:nvPr>
            <p:ph type="body" sz="quarter" idx="12"/>
          </p:nvPr>
        </p:nvSpPr>
        <p:spPr bwMode="auto">
          <a:xfrm>
            <a:off x="334963" y="613015"/>
            <a:ext cx="1390075" cy="1389600"/>
          </a:xfrm>
          <a:prstGeom prst="rect">
            <a:avLst/>
          </a:prstGeom>
          <a:solidFill>
            <a:schemeClr val="tx2"/>
          </a:solidFill>
        </p:spPr>
        <p:txBody>
          <a:bodyPr>
            <a:normAutofit/>
          </a:bodyPr>
          <a:lstStyle>
            <a:lvl1pPr marL="0" indent="0">
              <a:buNone/>
              <a:defRPr sz="1000">
                <a:noFill/>
              </a:defRPr>
            </a:lvl1pPr>
          </a:lstStyle>
          <a:p>
            <a:pPr lvl="0">
              <a:defRPr/>
            </a:pPr>
            <a:r>
              <a:rPr lang="en-US"/>
              <a:t>Click to edit Master text styles</a:t>
            </a:r>
            <a:endParaRPr/>
          </a:p>
        </p:txBody>
      </p:sp>
      <p:sp>
        <p:nvSpPr>
          <p:cNvPr id="17"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7"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2" name="Content Placeholder 2"/>
          <p:cNvSpPr>
            <a:spLocks noGrp="1"/>
          </p:cNvSpPr>
          <p:nvPr>
            <p:ph idx="1"/>
          </p:nvPr>
        </p:nvSpPr>
        <p:spPr bwMode="auto">
          <a:xfrm>
            <a:off x="664724" y="2550731"/>
            <a:ext cx="6479026" cy="3250798"/>
          </a:xfrm>
        </p:spPr>
        <p:txBody>
          <a:bodyPr>
            <a:normAutofit/>
          </a:bodyPr>
          <a:lstStyle>
            <a:lvl1pPr>
              <a:defRPr sz="2400">
                <a:latin typeface="+mn-lt"/>
              </a:defRPr>
            </a:lvl1pPr>
            <a:lvl2pPr>
              <a:defRPr sz="2000"/>
            </a:lvl2pPr>
            <a:lvl3pPr>
              <a:defRPr sz="1800"/>
            </a:lvl3pPr>
            <a:lvl4pPr>
              <a:defRPr sz="1600"/>
            </a:lvl4pPr>
            <a:lvl5pPr>
              <a:defRPr sz="1600"/>
            </a:lvl5pPr>
          </a:lstStyle>
          <a:p>
            <a:pPr lvl="0">
              <a:defRPr/>
            </a:pPr>
            <a:r>
              <a:rPr lang="en-US"/>
              <a:t>Click to edit Master text styles</a:t>
            </a:r>
            <a:endParaRPr/>
          </a:p>
        </p:txBody>
      </p:sp>
      <p:sp>
        <p:nvSpPr>
          <p:cNvPr id="13"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8" name="Title 1"/>
          <p:cNvSpPr>
            <a:spLocks noGrp="1"/>
          </p:cNvSpPr>
          <p:nvPr>
            <p:ph type="title" hasCustomPrompt="1"/>
          </p:nvPr>
        </p:nvSpPr>
        <p:spPr bwMode="auto">
          <a:xfrm>
            <a:off x="664724" y="913443"/>
            <a:ext cx="6479026" cy="1091608"/>
          </a:xfrm>
        </p:spPr>
        <p:txBody>
          <a:bodyPr>
            <a:normAutofit/>
          </a:bodyPr>
          <a:lstStyle>
            <a:lvl1pPr>
              <a:defRPr sz="5400">
                <a:solidFill>
                  <a:schemeClr val="tx1"/>
                </a:solidFill>
                <a:latin typeface="+mn-lt"/>
              </a:defRPr>
            </a:lvl1pPr>
          </a:lstStyle>
          <a:p>
            <a:pPr>
              <a:defRPr/>
            </a:pPr>
            <a:r>
              <a:rPr lang="en-US"/>
              <a:t>Slide title</a:t>
            </a:r>
            <a:endParaRPr lang="en-GB"/>
          </a:p>
        </p:txBody>
      </p:sp>
      <p:sp>
        <p:nvSpPr>
          <p:cNvPr id="3" name="Picture Placeholder 2"/>
          <p:cNvSpPr>
            <a:spLocks noGrp="1"/>
          </p:cNvSpPr>
          <p:nvPr>
            <p:ph type="pic" sz="quarter" idx="10" hasCustomPrompt="1"/>
          </p:nvPr>
        </p:nvSpPr>
        <p:spPr bwMode="auto">
          <a:xfrm>
            <a:off x="7572374" y="0"/>
            <a:ext cx="4619625" cy="6858000"/>
          </a:xfrm>
          <a:prstGeom prst="rect">
            <a:avLst/>
          </a:prstGeom>
          <a:solidFill>
            <a:schemeClr val="bg2"/>
          </a:solidFill>
          <a:ln>
            <a:solidFill>
              <a:schemeClr val="bg1"/>
            </a:solidFill>
          </a:ln>
          <a:effectLst>
            <a:outerShdw blurRad="127000" sx="101000" sy="101000" algn="ctr" rotWithShape="0">
              <a:prstClr val="black">
                <a:alpha val="10000"/>
              </a:prstClr>
            </a:outerShdw>
          </a:effectLst>
        </p:spPr>
        <p:txBody>
          <a:bodyPr anchor="ctr"/>
          <a:lstStyle>
            <a:lvl1pPr marL="0" indent="0" algn="ctr">
              <a:buNone/>
              <a:defRPr/>
            </a:lvl1pPr>
          </a:lstStyle>
          <a:p>
            <a:pPr>
              <a:defRPr/>
            </a:pPr>
            <a:r>
              <a:rPr lang="en-US"/>
              <a:t>Click icon to add photo</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Full size image">
    <p:spTree>
      <p:nvGrpSpPr>
        <p:cNvPr id="1" name=""/>
        <p:cNvGrpSpPr/>
        <p:nvPr/>
      </p:nvGrpSpPr>
      <p:grpSpPr bwMode="auto">
        <a:xfrm>
          <a:off x="0" y="0"/>
          <a:ext cx="0" cy="0"/>
          <a:chOff x="0" y="0"/>
          <a:chExt cx="0" cy="0"/>
        </a:xfrm>
      </p:grpSpPr>
      <p:sp>
        <p:nvSpPr>
          <p:cNvPr id="4" name="Picture Placeholder 2"/>
          <p:cNvSpPr>
            <a:spLocks noGrp="1"/>
          </p:cNvSpPr>
          <p:nvPr>
            <p:ph type="pic" sz="quarter" idx="13" hasCustomPrompt="1"/>
          </p:nvPr>
        </p:nvSpPr>
        <p:spPr bwMode="auto">
          <a:xfrm>
            <a:off x="0" y="0"/>
            <a:ext cx="12192000" cy="6858000"/>
          </a:xfrm>
        </p:spPr>
        <p:txBody>
          <a:bodyPr anchor="ctr">
            <a:normAutofit/>
          </a:bodyPr>
          <a:lstStyle>
            <a:lvl1pPr marL="0" indent="0" algn="ctr">
              <a:buNone/>
              <a:defRPr sz="2000"/>
            </a:lvl1pPr>
          </a:lstStyle>
          <a:p>
            <a:pPr>
              <a:defRPr/>
            </a:pPr>
            <a:r>
              <a:rPr lang="en-US"/>
              <a:t>Click icon to add photo</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Blank">
    <p:spTree>
      <p:nvGrpSpPr>
        <p:cNvPr id="1" name=""/>
        <p:cNvGrpSpPr/>
        <p:nvPr/>
      </p:nvGrpSpPr>
      <p:grpSpPr bwMode="auto">
        <a:xfrm>
          <a:off x="0" y="0"/>
          <a:ext cx="0" cy="0"/>
          <a:chOff x="0" y="0"/>
          <a:chExt cx="0" cy="0"/>
        </a:xfrm>
      </p:grpSpPr>
      <p:sp>
        <p:nvSpPr>
          <p:cNvPr id="11"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2"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5"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Empty">
    <p:spTree>
      <p:nvGrpSpPr>
        <p:cNvPr id="1" name=""/>
        <p:cNvGrpSpPr/>
        <p:nvPr/>
      </p:nvGrpSpPr>
      <p:grpSpPr bwMode="auto">
        <a:xfrm>
          <a:off x="0" y="0"/>
          <a:ext cx="0" cy="0"/>
          <a:chOff x="0" y="0"/>
          <a:chExt cx="0" cy="0"/>
        </a:xfrm>
      </p:grpSpPr>
      <p:sp>
        <p:nvSpPr>
          <p:cNvPr id="2" name="Rectangle 1"/>
          <p:cNvSpPr/>
          <p:nvPr userDrawn="1"/>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hank You">
    <p:spTree>
      <p:nvGrpSpPr>
        <p:cNvPr id="1" name=""/>
        <p:cNvGrpSpPr/>
        <p:nvPr/>
      </p:nvGrpSpPr>
      <p:grpSpPr bwMode="auto">
        <a:xfrm>
          <a:off x="0" y="0"/>
          <a:ext cx="0" cy="0"/>
          <a:chOff x="0" y="0"/>
          <a:chExt cx="0" cy="0"/>
        </a:xfrm>
      </p:grpSpPr>
      <p:sp>
        <p:nvSpPr>
          <p:cNvPr id="2" name="Rectangle 1"/>
          <p:cNvSpPr/>
          <p:nvPr userDrawn="1"/>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latin typeface="Microsoft Sans Serif"/>
            </a:endParaRPr>
          </a:p>
        </p:txBody>
      </p:sp>
      <p:sp>
        <p:nvSpPr>
          <p:cNvPr id="3" name="Text Placeholder 6"/>
          <p:cNvSpPr>
            <a:spLocks noGrp="1"/>
          </p:cNvSpPr>
          <p:nvPr>
            <p:ph type="body" sz="quarter" idx="10" hasCustomPrompt="1"/>
          </p:nvPr>
        </p:nvSpPr>
        <p:spPr bwMode="auto">
          <a:xfrm>
            <a:off x="4129088" y="2678985"/>
            <a:ext cx="3933824" cy="341632"/>
          </a:xfrm>
          <a:prstGeom prst="rect">
            <a:avLst/>
          </a:prstGeom>
        </p:spPr>
        <p:txBody>
          <a:bodyPr>
            <a:spAutoFit/>
          </a:bodyPr>
          <a:lstStyle>
            <a:lvl1pPr algn="ctr">
              <a:buNone/>
              <a:defRPr sz="1800">
                <a:solidFill>
                  <a:schemeClr val="accent2"/>
                </a:solidFill>
                <a:latin typeface="+mj-lt"/>
                <a:cs typeface="Microsoft Sans Serif"/>
              </a:defRPr>
            </a:lvl1pPr>
            <a:lvl2pPr>
              <a:buNone/>
              <a:defRPr/>
            </a:lvl2pPr>
            <a:lvl3pPr>
              <a:buNone/>
              <a:defRPr/>
            </a:lvl3pPr>
            <a:lvl4pPr>
              <a:buNone/>
              <a:defRPr/>
            </a:lvl4pPr>
            <a:lvl5pPr>
              <a:buNone/>
              <a:defRPr/>
            </a:lvl5pPr>
          </a:lstStyle>
          <a:p>
            <a:pPr lvl="0">
              <a:defRPr/>
            </a:pPr>
            <a:r>
              <a:rPr lang="en-GB"/>
              <a:t>Dr. Firstname Surname</a:t>
            </a:r>
            <a:endParaRPr/>
          </a:p>
        </p:txBody>
      </p:sp>
      <p:sp>
        <p:nvSpPr>
          <p:cNvPr id="4" name="Text Placeholder 6"/>
          <p:cNvSpPr>
            <a:spLocks noGrp="1"/>
          </p:cNvSpPr>
          <p:nvPr>
            <p:ph type="body" sz="quarter" idx="11" hasCustomPrompt="1"/>
          </p:nvPr>
        </p:nvSpPr>
        <p:spPr bwMode="auto">
          <a:xfrm>
            <a:off x="4129088" y="3009108"/>
            <a:ext cx="3933824" cy="289970"/>
          </a:xfrm>
          <a:prstGeom prst="rect">
            <a:avLst/>
          </a:prstGeom>
        </p:spPr>
        <p:txBody>
          <a:bodyPr>
            <a:spAutoFit/>
          </a:bodyPr>
          <a:lstStyle>
            <a:lvl1pPr algn="ctr">
              <a:buNone/>
              <a:defRPr sz="1400">
                <a:latin typeface="+mj-lt"/>
                <a:cs typeface="Microsoft Sans Serif"/>
              </a:defRPr>
            </a:lvl1pPr>
            <a:lvl2pPr>
              <a:buNone/>
              <a:defRPr/>
            </a:lvl2pPr>
            <a:lvl3pPr>
              <a:buNone/>
              <a:defRPr/>
            </a:lvl3pPr>
            <a:lvl4pPr>
              <a:buNone/>
              <a:defRPr/>
            </a:lvl4pPr>
            <a:lvl5pPr>
              <a:buNone/>
              <a:defRPr/>
            </a:lvl5pPr>
          </a:lstStyle>
          <a:p>
            <a:pPr lvl="0">
              <a:defRPr/>
            </a:pPr>
            <a:r>
              <a:rPr lang="en-GB"/>
              <a:t>Title here</a:t>
            </a:r>
            <a:endParaRPr/>
          </a:p>
        </p:txBody>
      </p:sp>
      <p:sp>
        <p:nvSpPr>
          <p:cNvPr id="5" name="Text Placeholder 6"/>
          <p:cNvSpPr>
            <a:spLocks noGrp="1"/>
          </p:cNvSpPr>
          <p:nvPr>
            <p:ph type="body" sz="quarter" idx="12" hasCustomPrompt="1"/>
          </p:nvPr>
        </p:nvSpPr>
        <p:spPr bwMode="auto">
          <a:xfrm>
            <a:off x="4129088" y="3361039"/>
            <a:ext cx="3933824" cy="286232"/>
          </a:xfrm>
          <a:prstGeom prst="rect">
            <a:avLst/>
          </a:prstGeom>
        </p:spPr>
        <p:txBody>
          <a:bodyPr>
            <a:spAutoFit/>
          </a:bodyPr>
          <a:lstStyle>
            <a:lvl1pPr algn="ctr">
              <a:buNone/>
              <a:defRPr sz="1400">
                <a:solidFill>
                  <a:schemeClr val="accent2"/>
                </a:solidFill>
                <a:latin typeface="+mj-lt"/>
                <a:cs typeface="Microsoft Sans Serif"/>
              </a:defRPr>
            </a:lvl1pPr>
            <a:lvl2pPr>
              <a:buNone/>
              <a:defRPr/>
            </a:lvl2pPr>
            <a:lvl3pPr>
              <a:buNone/>
              <a:defRPr/>
            </a:lvl3pPr>
            <a:lvl4pPr>
              <a:buNone/>
              <a:defRPr/>
            </a:lvl4pPr>
            <a:lvl5pPr>
              <a:buNone/>
              <a:defRPr/>
            </a:lvl5pPr>
          </a:lstStyle>
          <a:p>
            <a:pPr lvl="0">
              <a:defRPr/>
            </a:pPr>
            <a:r>
              <a:rPr lang="en-GB"/>
              <a:t>name@meetiqm.com</a:t>
            </a:r>
            <a:endParaRPr/>
          </a:p>
        </p:txBody>
      </p:sp>
      <p:pic>
        <p:nvPicPr>
          <p:cNvPr id="6" name="Picture 5"/>
          <p:cNvPicPr>
            <a:picLocks noChangeAspect="1"/>
          </p:cNvPicPr>
          <p:nvPr userDrawn="1"/>
        </p:nvPicPr>
        <p:blipFill>
          <a:blip r:embed="rId2"/>
          <a:stretch/>
        </p:blipFill>
        <p:spPr bwMode="auto">
          <a:xfrm>
            <a:off x="4907653" y="4661797"/>
            <a:ext cx="2376694" cy="842423"/>
          </a:xfrm>
          <a:prstGeom prst="rect">
            <a:avLst/>
          </a:prstGeom>
        </p:spPr>
      </p:pic>
      <p:sp>
        <p:nvSpPr>
          <p:cNvPr id="7" name="Google Shape;55;p13"/>
          <p:cNvSpPr txBox="1"/>
          <p:nvPr userDrawn="1"/>
        </p:nvSpPr>
        <p:spPr bwMode="auto">
          <a:xfrm>
            <a:off x="3028839" y="5537757"/>
            <a:ext cx="6134322" cy="452045"/>
          </a:xfrm>
          <a:prstGeom prst="rect">
            <a:avLst/>
          </a:prstGeom>
          <a:noFill/>
          <a:ln>
            <a:noFill/>
          </a:ln>
        </p:spPr>
        <p:txBody>
          <a:bodyPr spcFirstLastPara="1" wrap="square" lIns="162533" tIns="162533" rIns="162533" bIns="162533" anchor="ctr" anchorCtr="0">
            <a:noAutofit/>
          </a:bodyPr>
          <a:lstStyle>
            <a:defPPr marR="0" lvl="0" algn="l">
              <a:lnSpc>
                <a:spcPct val="100000"/>
              </a:lnSpc>
              <a:spcBef>
                <a:spcPts val="0"/>
              </a:spcBef>
              <a:spcAft>
                <a:spcPts val="0"/>
              </a:spcAft>
            </a:defPPr>
            <a:lvl1pPr marL="457200" marR="0" lvl="0" indent="-3429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a:ea typeface="Open Sans"/>
                <a:cs typeface="Open Sans"/>
              </a:defRPr>
            </a:lvl1pPr>
            <a:lvl2pPr marL="914400" marR="0" lvl="1"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2pPr>
            <a:lvl3pPr marL="1371600" marR="0" lvl="2"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3pPr>
            <a:lvl4pPr marL="1828800" marR="0" lvl="3"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4pPr>
            <a:lvl5pPr marL="2286000" marR="0" lvl="4"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5pPr>
            <a:lvl6pPr marL="2743200" marR="0" lvl="5"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6pPr>
            <a:lvl7pPr marL="3200400" marR="0" lvl="6"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7pPr>
            <a:lvl8pPr marL="3657600" marR="0" lvl="7"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8pPr>
            <a:lvl9pPr marL="4114800" marR="0" lvl="8"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9pPr>
          </a:lstStyle>
          <a:p>
            <a:pPr defTabSz="1625519">
              <a:lnSpc>
                <a:spcPts val="2916"/>
              </a:lnSpc>
              <a:buClr>
                <a:srgbClr val="595959"/>
              </a:buClr>
              <a:buSzPts val="1800"/>
              <a:defRPr/>
            </a:pPr>
            <a:r>
              <a:rPr lang="en-GB" sz="1800" b="1" spc="0">
                <a:solidFill>
                  <a:schemeClr val="accent2"/>
                </a:solidFill>
                <a:latin typeface="Microsoft Sans Serif"/>
                <a:cs typeface="Microsoft Sans Serif"/>
              </a:rPr>
              <a:t>www.meetiqm.com</a:t>
            </a:r>
            <a:endParaRPr/>
          </a:p>
        </p:txBody>
      </p:sp>
      <p:sp>
        <p:nvSpPr>
          <p:cNvPr id="8" name="Google Shape;55;p13"/>
          <p:cNvSpPr txBox="1"/>
          <p:nvPr userDrawn="1"/>
        </p:nvSpPr>
        <p:spPr bwMode="auto">
          <a:xfrm>
            <a:off x="3028839" y="1348562"/>
            <a:ext cx="6134322" cy="700137"/>
          </a:xfrm>
          <a:prstGeom prst="rect">
            <a:avLst/>
          </a:prstGeom>
          <a:noFill/>
          <a:ln>
            <a:noFill/>
          </a:ln>
        </p:spPr>
        <p:txBody>
          <a:bodyPr spcFirstLastPara="1" wrap="square" lIns="162533" tIns="162533" rIns="162533" bIns="162533" anchor="ctr" anchorCtr="0">
            <a:spAutoFit/>
          </a:bodyPr>
          <a:lstStyle>
            <a:defPPr marR="0" lvl="0" algn="l">
              <a:lnSpc>
                <a:spcPct val="100000"/>
              </a:lnSpc>
              <a:spcBef>
                <a:spcPts val="0"/>
              </a:spcBef>
              <a:spcAft>
                <a:spcPts val="0"/>
              </a:spcAft>
            </a:defPPr>
            <a:lvl1pPr marL="457200" marR="0" lvl="0" indent="-3429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a:ea typeface="Open Sans"/>
                <a:cs typeface="Open Sans"/>
              </a:defRPr>
            </a:lvl1pPr>
            <a:lvl2pPr marL="914400" marR="0" lvl="1"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2pPr>
            <a:lvl3pPr marL="1371600" marR="0" lvl="2"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3pPr>
            <a:lvl4pPr marL="1828800" marR="0" lvl="3"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4pPr>
            <a:lvl5pPr marL="2286000" marR="0" lvl="4"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5pPr>
            <a:lvl6pPr marL="2743200" marR="0" lvl="5"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6pPr>
            <a:lvl7pPr marL="3200400" marR="0" lvl="6"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7pPr>
            <a:lvl8pPr marL="3657600" marR="0" lvl="7"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8pPr>
            <a:lvl9pPr marL="4114800" marR="0" lvl="8" indent="-31750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defRPr>
            </a:lvl9pPr>
          </a:lstStyle>
          <a:p>
            <a:pPr defTabSz="1625519">
              <a:lnSpc>
                <a:spcPts val="2916"/>
              </a:lnSpc>
              <a:buClr>
                <a:srgbClr val="595959"/>
              </a:buClr>
              <a:buSzPts val="1800"/>
              <a:defRPr/>
            </a:pPr>
            <a:r>
              <a:rPr lang="en-GB" sz="7800" b="1" spc="0">
                <a:solidFill>
                  <a:schemeClr val="accent2"/>
                </a:solidFill>
                <a:latin typeface="Microsoft Sans Serif"/>
                <a:cs typeface="Microsoft Sans Serif"/>
              </a:rPr>
              <a:t>Thanks!</a:t>
            </a:r>
            <a:endParaRPr/>
          </a:p>
        </p:txBody>
      </p:sp>
      <p:sp>
        <p:nvSpPr>
          <p:cNvPr id="10" name="object 3"/>
          <p:cNvSpPr/>
          <p:nvPr userDrawn="1"/>
        </p:nvSpPr>
        <p:spPr bwMode="auto">
          <a:xfrm flipV="1">
            <a:off x="334963" y="6123281"/>
            <a:ext cx="11539096" cy="115658"/>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1"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picTx"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65149" y="1203800"/>
            <a:ext cx="4114800" cy="1077218"/>
          </a:xfrm>
        </p:spPr>
        <p:txBody>
          <a:bodyPr anchor="b">
            <a:normAutofit/>
          </a:bodyPr>
          <a:lstStyle>
            <a:lvl1pPr>
              <a:defRPr sz="3200"/>
            </a:lvl1pPr>
          </a:lstStyle>
          <a:p>
            <a:pPr>
              <a:defRPr/>
            </a:pPr>
            <a:r>
              <a:rPr lang="en-US"/>
              <a:t>Click to edit Master title style</a:t>
            </a:r>
            <a:endParaRPr/>
          </a:p>
        </p:txBody>
      </p:sp>
      <p:sp>
        <p:nvSpPr>
          <p:cNvPr id="3" name="Picture Placeholder 2"/>
          <p:cNvSpPr>
            <a:spLocks noGrp="1"/>
          </p:cNvSpPr>
          <p:nvPr>
            <p:ph type="pic" idx="1"/>
          </p:nvPr>
        </p:nvSpPr>
        <p:spPr bwMode="auto">
          <a:xfrm>
            <a:off x="5631151" y="1096772"/>
            <a:ext cx="6096270" cy="5761228"/>
          </a:xfrm>
          <a:prstGeom prst="rect">
            <a:avLst/>
          </a:prstGeo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4" name="Text Placeholder 3"/>
          <p:cNvSpPr>
            <a:spLocks noGrp="1"/>
          </p:cNvSpPr>
          <p:nvPr>
            <p:ph type="body" sz="half" idx="2"/>
          </p:nvPr>
        </p:nvSpPr>
        <p:spPr bwMode="auto">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73C3BD54-29B9-3D42-B178-776ED395AA85}" type="datetimeFigureOut">
              <a:rPr lang="en-US"/>
              <a:t>7/17/25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86BB3423-611C-6944-BA94-F2572F362413}" type="slidenum">
              <a:rPr lang="en-US"/>
              <a:t>‹#›</a:t>
            </a:fld>
            <a:endParaRPr lang="en-US"/>
          </a:p>
        </p:txBody>
      </p:sp>
      <p:sp>
        <p:nvSpPr>
          <p:cNvPr id="54" name="Rectangle 53"/>
          <p:cNvSpPr/>
          <p:nvPr/>
        </p:nvSpPr>
        <p:spPr bwMode="auto">
          <a:xfrm>
            <a:off x="9881559" y="976630"/>
            <a:ext cx="1336774" cy="120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6" name="Rectangle 55"/>
          <p:cNvSpPr/>
          <p:nvPr/>
        </p:nvSpPr>
        <p:spPr bwMode="auto">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 name="Cross 10"/>
          <p:cNvSpPr/>
          <p:nvPr/>
        </p:nvSpPr>
        <p:spPr bwMode="auto">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extLst>
      <p:ext uri="{BB962C8B-B14F-4D97-AF65-F5344CB8AC3E}">
        <p14:creationId xmlns:p14="http://schemas.microsoft.com/office/powerpoint/2010/main" val="424209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Slide 2">
    <p:spTree>
      <p:nvGrpSpPr>
        <p:cNvPr id="1" name=""/>
        <p:cNvGrpSpPr/>
        <p:nvPr/>
      </p:nvGrpSpPr>
      <p:grpSpPr bwMode="auto">
        <a:xfrm>
          <a:off x="0" y="0"/>
          <a:ext cx="0" cy="0"/>
          <a:chOff x="0" y="0"/>
          <a:chExt cx="0" cy="0"/>
        </a:xfrm>
      </p:grpSpPr>
      <p:sp>
        <p:nvSpPr>
          <p:cNvPr id="3" name="Picture Placeholder 2"/>
          <p:cNvSpPr>
            <a:spLocks noGrp="1"/>
          </p:cNvSpPr>
          <p:nvPr>
            <p:ph type="pic" sz="quarter" idx="13"/>
          </p:nvPr>
        </p:nvSpPr>
        <p:spPr bwMode="auto">
          <a:xfrm>
            <a:off x="5886450" y="231775"/>
            <a:ext cx="5988050" cy="5778500"/>
          </a:xfrm>
        </p:spPr>
        <p:txBody>
          <a:bodyPr anchor="ctr">
            <a:normAutofit/>
          </a:bodyPr>
          <a:lstStyle>
            <a:lvl1pPr marL="0" indent="0" algn="ctr">
              <a:buNone/>
              <a:defRPr sz="2000"/>
            </a:lvl1pPr>
          </a:lstStyle>
          <a:p>
            <a:pPr>
              <a:defRPr/>
            </a:pPr>
            <a:r>
              <a:rPr lang="en-US"/>
              <a:t>Click icon to add picture</a:t>
            </a:r>
            <a:endParaRPr/>
          </a:p>
        </p:txBody>
      </p:sp>
      <p:sp>
        <p:nvSpPr>
          <p:cNvPr id="6" name="Slide Number Placeholder 5"/>
          <p:cNvSpPr>
            <a:spLocks noGrp="1"/>
          </p:cNvSpPr>
          <p:nvPr>
            <p:ph type="sldNum" sz="quarter" idx="12"/>
          </p:nvPr>
        </p:nvSpPr>
        <p:spPr bwMode="auto">
          <a:xfrm>
            <a:off x="9130862" y="6356351"/>
            <a:ext cx="2743200" cy="365125"/>
          </a:xfrm>
          <a:prstGeom prst="rect">
            <a:avLst/>
          </a:prstGeom>
        </p:spPr>
        <p:txBody>
          <a:bodyPr/>
          <a:lstStyle>
            <a:lvl1pPr>
              <a:defRPr>
                <a:latin typeface="+mn-lt"/>
              </a:defRPr>
            </a:lvl1pPr>
          </a:lstStyle>
          <a:p>
            <a:pPr>
              <a:defRPr/>
            </a:pPr>
            <a:fld id="{F9543BEB-D66C-6E4A-87AA-60417C33F2A3}" type="slidenum">
              <a:rPr lang="en-GB"/>
              <a:t>‹#›</a:t>
            </a:fld>
            <a:endParaRPr lang="en-GB"/>
          </a:p>
        </p:txBody>
      </p:sp>
      <p:sp>
        <p:nvSpPr>
          <p:cNvPr id="18" name="object 3"/>
          <p:cNvSpPr/>
          <p:nvPr userDrawn="1"/>
        </p:nvSpPr>
        <p:spPr bwMode="auto">
          <a:xfrm flipV="1">
            <a:off x="334963" y="106358"/>
            <a:ext cx="11539098" cy="115666"/>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19" name="object 7"/>
          <p:cNvSpPr/>
          <p:nvPr userDrawn="1"/>
        </p:nvSpPr>
        <p:spPr bwMode="auto">
          <a:xfrm>
            <a:off x="376952" y="10493136"/>
            <a:ext cx="19350355" cy="0"/>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21" name="object 3"/>
          <p:cNvSpPr/>
          <p:nvPr userDrawn="1"/>
        </p:nvSpPr>
        <p:spPr bwMode="auto">
          <a:xfrm flipV="1">
            <a:off x="334963" y="6123281"/>
            <a:ext cx="11539096" cy="115658"/>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9" name="Text Placeholder 7"/>
          <p:cNvSpPr>
            <a:spLocks noGrp="1"/>
          </p:cNvSpPr>
          <p:nvPr>
            <p:ph type="body" sz="quarter" idx="14"/>
          </p:nvPr>
        </p:nvSpPr>
        <p:spPr bwMode="auto">
          <a:xfrm>
            <a:off x="376952" y="619061"/>
            <a:ext cx="2844800" cy="1008063"/>
          </a:xfrm>
          <a:prstGeom prst="rect">
            <a:avLst/>
          </a:prstGeom>
          <a:blipFill>
            <a:blip r:embed="rId2"/>
            <a:stretch/>
          </a:blipFill>
        </p:spPr>
        <p:txBody>
          <a:bodyPr>
            <a:normAutofit/>
          </a:bodyPr>
          <a:lstStyle>
            <a:lvl1pPr marL="0" indent="0">
              <a:buNone/>
              <a:defRPr sz="1000">
                <a:noFill/>
              </a:defRPr>
            </a:lvl1pPr>
          </a:lstStyle>
          <a:p>
            <a:pPr lvl="0">
              <a:defRPr/>
            </a:pPr>
            <a:r>
              <a:rPr lang="en-US"/>
              <a:t>Click to edit Master text styles</a:t>
            </a:r>
            <a:endParaRPr/>
          </a:p>
        </p:txBody>
      </p:sp>
      <p:sp>
        <p:nvSpPr>
          <p:cNvPr id="12" name="Text Placeholder 4"/>
          <p:cNvSpPr>
            <a:spLocks noGrp="1"/>
          </p:cNvSpPr>
          <p:nvPr>
            <p:ph type="body" sz="quarter" idx="17" hasCustomPrompt="1"/>
          </p:nvPr>
        </p:nvSpPr>
        <p:spPr bwMode="auto">
          <a:xfrm>
            <a:off x="270621" y="5806554"/>
            <a:ext cx="3303852" cy="232906"/>
          </a:xfrm>
        </p:spPr>
        <p:txBody>
          <a:bodyPr>
            <a:noAutofit/>
          </a:bodyPr>
          <a:lstStyle>
            <a:lvl1pPr marL="0" indent="0">
              <a:buNone/>
              <a:defRPr sz="1200"/>
            </a:lvl1pPr>
            <a:lvl2pPr marL="457207" indent="0">
              <a:buNone/>
              <a:defRPr sz="1050"/>
            </a:lvl2pPr>
            <a:lvl3pPr>
              <a:defRPr sz="1000"/>
            </a:lvl3pPr>
            <a:lvl4pPr>
              <a:defRPr sz="900"/>
            </a:lvl4pPr>
            <a:lvl5pPr>
              <a:defRPr sz="900"/>
            </a:lvl5pPr>
          </a:lstStyle>
          <a:p>
            <a:pPr lvl="0">
              <a:defRPr/>
            </a:pPr>
            <a:r>
              <a:rPr lang="en-US"/>
              <a:t>Title</a:t>
            </a:r>
            <a:endParaRPr/>
          </a:p>
        </p:txBody>
      </p:sp>
      <p:sp>
        <p:nvSpPr>
          <p:cNvPr id="13" name="Title Placeholder 1"/>
          <p:cNvSpPr>
            <a:spLocks noGrp="1"/>
          </p:cNvSpPr>
          <p:nvPr>
            <p:ph type="title"/>
          </p:nvPr>
        </p:nvSpPr>
        <p:spPr bwMode="auto">
          <a:xfrm>
            <a:off x="270621" y="2711948"/>
            <a:ext cx="5237162" cy="2501216"/>
          </a:xfrm>
          <a:prstGeom prst="rect">
            <a:avLst/>
          </a:prstGeom>
        </p:spPr>
        <p:txBody>
          <a:bodyPr vert="horz" lIns="91440" tIns="45720" rIns="91440" bIns="45720" rtlCol="0" anchor="t">
            <a:noAutofit/>
          </a:bodyPr>
          <a:lstStyle>
            <a:lvl1pPr>
              <a:defRPr sz="5400" spc="-150">
                <a:latin typeface="+mn-lt"/>
              </a:defRPr>
            </a:lvl1pPr>
          </a:lstStyle>
          <a:p>
            <a:pPr>
              <a:defRPr/>
            </a:pPr>
            <a:r>
              <a:rPr lang="en-US"/>
              <a:t>Click to edit Master title style</a:t>
            </a:r>
            <a:endParaRPr lang="en-GB"/>
          </a:p>
        </p:txBody>
      </p:sp>
      <p:sp>
        <p:nvSpPr>
          <p:cNvPr id="14" name="Text Placeholder 4"/>
          <p:cNvSpPr>
            <a:spLocks noGrp="1"/>
          </p:cNvSpPr>
          <p:nvPr>
            <p:ph type="body" sz="quarter" idx="18" hasCustomPrompt="1"/>
          </p:nvPr>
        </p:nvSpPr>
        <p:spPr bwMode="auto">
          <a:xfrm>
            <a:off x="4113328" y="5806554"/>
            <a:ext cx="1508755" cy="232906"/>
          </a:xfrm>
        </p:spPr>
        <p:txBody>
          <a:bodyPr>
            <a:noAutofit/>
          </a:bodyPr>
          <a:lstStyle>
            <a:lvl1pPr marL="0" indent="0" algn="r">
              <a:buNone/>
              <a:defRPr sz="1200" u="sng"/>
            </a:lvl1pPr>
            <a:lvl2pPr marL="457207" indent="0">
              <a:buNone/>
              <a:defRPr sz="1050"/>
            </a:lvl2pPr>
            <a:lvl3pPr>
              <a:defRPr sz="1000"/>
            </a:lvl3pPr>
            <a:lvl4pPr>
              <a:defRPr sz="900"/>
            </a:lvl4pPr>
            <a:lvl5pPr>
              <a:defRPr sz="900"/>
            </a:lvl5pPr>
          </a:lstStyle>
          <a:p>
            <a:pPr lvl="0">
              <a:defRPr/>
            </a:pPr>
            <a:r>
              <a:rPr lang="en-US"/>
              <a:t>www.meetiqm.com</a:t>
            </a:r>
            <a:endParaRPr/>
          </a:p>
        </p:txBody>
      </p:sp>
      <p:sp>
        <p:nvSpPr>
          <p:cNvPr id="4" name="Text Placeholder 3"/>
          <p:cNvSpPr>
            <a:spLocks noGrp="1"/>
          </p:cNvSpPr>
          <p:nvPr>
            <p:ph type="body" sz="quarter" idx="19" hasCustomPrompt="1"/>
          </p:nvPr>
        </p:nvSpPr>
        <p:spPr bwMode="auto">
          <a:xfrm>
            <a:off x="269875" y="5537488"/>
            <a:ext cx="3305175" cy="286232"/>
          </a:xfrm>
        </p:spPr>
        <p:txBody>
          <a:bodyPr>
            <a:spAutoFit/>
          </a:bodyPr>
          <a:lstStyle>
            <a:lvl1pPr marL="0" indent="0">
              <a:buNone/>
              <a:defRPr sz="1400">
                <a:solidFill>
                  <a:schemeClr val="accent2"/>
                </a:solidFill>
              </a:defRPr>
            </a:lvl1pPr>
          </a:lstStyle>
          <a:p>
            <a:pPr lvl="0">
              <a:defRPr/>
            </a:pPr>
            <a:r>
              <a:rPr lang="en-GB"/>
              <a:t>Name</a:t>
            </a:r>
            <a:endParaRPr/>
          </a:p>
        </p:txBody>
      </p:sp>
      <p:sp>
        <p:nvSpPr>
          <p:cNvPr id="7" name="Text Placeholder 6"/>
          <p:cNvSpPr>
            <a:spLocks noGrp="1"/>
          </p:cNvSpPr>
          <p:nvPr>
            <p:ph type="body" sz="quarter" idx="20" hasCustomPrompt="1"/>
          </p:nvPr>
        </p:nvSpPr>
        <p:spPr bwMode="auto">
          <a:xfrm>
            <a:off x="158751" y="1714500"/>
            <a:ext cx="3279774" cy="404813"/>
          </a:xfrm>
        </p:spPr>
        <p:txBody>
          <a:bodyPr>
            <a:noAutofit/>
          </a:bodyPr>
          <a:lstStyle>
            <a:lvl1pPr marL="0" indent="0" algn="ctr">
              <a:buNone/>
              <a:defRPr sz="1400" spc="-20"/>
            </a:lvl1pPr>
          </a:lstStyle>
          <a:p>
            <a:pPr lvl="0">
              <a:defRPr/>
            </a:pPr>
            <a:r>
              <a:rPr lang="en-GB"/>
              <a:t>WE BUILD QUANTUM COMPUTERS</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left bottom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0F61AE3-523A-492E-899A-2786456C22C1}"/>
              </a:ext>
            </a:extLst>
          </p:cNvPr>
          <p:cNvSpPr>
            <a:spLocks noGrp="1"/>
          </p:cNvSpPr>
          <p:nvPr>
            <p:ph type="pic" sz="quarter" idx="13" hasCustomPrompt="1"/>
          </p:nvPr>
        </p:nvSpPr>
        <p:spPr>
          <a:xfrm>
            <a:off x="0" y="-123826"/>
            <a:ext cx="12192000" cy="6981825"/>
          </a:xfrm>
          <a:solidFill>
            <a:srgbClr val="EEEEEE"/>
          </a:solidFill>
        </p:spPr>
        <p:txBody>
          <a:bodyPr anchor="ctr">
            <a:normAutofit/>
          </a:bodyPr>
          <a:lstStyle>
            <a:lvl1pPr marL="0" indent="0" algn="ctr">
              <a:buNone/>
              <a:defRPr sz="2000"/>
            </a:lvl1pPr>
          </a:lstStyle>
          <a:p>
            <a:r>
              <a:rPr lang="en-US"/>
              <a:t>Click icon to change the photo</a:t>
            </a:r>
            <a:endParaRPr lang="en-FI"/>
          </a:p>
        </p:txBody>
      </p:sp>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386720" y="4743450"/>
            <a:ext cx="6799893" cy="1760866"/>
          </a:xfrm>
        </p:spPr>
        <p:txBody>
          <a:bodyPr anchor="ctr">
            <a:noAutofit/>
          </a:bodyPr>
          <a:lstStyle>
            <a:lvl1pPr algn="l">
              <a:lnSpc>
                <a:spcPct val="80000"/>
              </a:lnSpc>
              <a:defRPr sz="60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3606492929"/>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left upper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0F61AE3-523A-492E-899A-2786456C22C1}"/>
              </a:ext>
            </a:extLst>
          </p:cNvPr>
          <p:cNvSpPr>
            <a:spLocks noGrp="1"/>
          </p:cNvSpPr>
          <p:nvPr>
            <p:ph type="pic" sz="quarter" idx="13" hasCustomPrompt="1"/>
          </p:nvPr>
        </p:nvSpPr>
        <p:spPr>
          <a:xfrm>
            <a:off x="0" y="-123826"/>
            <a:ext cx="12192000" cy="6981825"/>
          </a:xfrm>
          <a:solidFill>
            <a:srgbClr val="EEEEEE"/>
          </a:solidFill>
        </p:spPr>
        <p:txBody>
          <a:bodyPr anchor="ctr">
            <a:normAutofit/>
          </a:bodyPr>
          <a:lstStyle>
            <a:lvl1pPr marL="0" indent="0" algn="ctr">
              <a:buNone/>
              <a:defRPr sz="2000"/>
            </a:lvl1pPr>
          </a:lstStyle>
          <a:p>
            <a:r>
              <a:rPr lang="en-US"/>
              <a:t>Click icon to change the photo</a:t>
            </a:r>
            <a:endParaRPr lang="en-FI"/>
          </a:p>
        </p:txBody>
      </p:sp>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322606" y="300609"/>
            <a:ext cx="6078194" cy="1813941"/>
          </a:xfrm>
        </p:spPr>
        <p:txBody>
          <a:bodyPr anchor="ctr">
            <a:noAutofit/>
          </a:bodyPr>
          <a:lstStyle>
            <a:lvl1pPr algn="l">
              <a:lnSpc>
                <a:spcPct val="80000"/>
              </a:lnSpc>
              <a:defRPr sz="6000" spc="-90" baseline="0">
                <a:solidFill>
                  <a:schemeClr val="tx1"/>
                </a:solidFill>
                <a:latin typeface="+mn-lt"/>
              </a:defRPr>
            </a:lvl1pPr>
          </a:lstStyle>
          <a:p>
            <a:r>
              <a:rPr lang="en-GB"/>
              <a:t>Click to edit Master title style</a:t>
            </a:r>
          </a:p>
        </p:txBody>
      </p:sp>
      <p:pic>
        <p:nvPicPr>
          <p:cNvPr id="3" name="Picture 2">
            <a:extLst>
              <a:ext uri="{FF2B5EF4-FFF2-40B4-BE49-F238E27FC236}">
                <a16:creationId xmlns:a16="http://schemas.microsoft.com/office/drawing/2014/main" id="{57822C13-E2A4-8214-1935-77F3330366E4}"/>
              </a:ext>
            </a:extLst>
          </p:cNvPr>
          <p:cNvPicPr>
            <a:picLocks noChangeAspect="1"/>
          </p:cNvPicPr>
          <p:nvPr userDrawn="1"/>
        </p:nvPicPr>
        <p:blipFill>
          <a:blip r:embed="rId2"/>
          <a:stretch>
            <a:fillRect/>
          </a:stretch>
        </p:blipFill>
        <p:spPr>
          <a:xfrm>
            <a:off x="448568" y="6417922"/>
            <a:ext cx="559962" cy="197106"/>
          </a:xfrm>
          <a:prstGeom prst="rect">
            <a:avLst/>
          </a:prstGeom>
        </p:spPr>
      </p:pic>
    </p:spTree>
    <p:extLst>
      <p:ext uri="{BB962C8B-B14F-4D97-AF65-F5344CB8AC3E}">
        <p14:creationId xmlns:p14="http://schemas.microsoft.com/office/powerpoint/2010/main" val="3093063213"/>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centered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3CD2F7-F0FD-2A43-0E80-77F4F9297DA2}"/>
              </a:ext>
            </a:extLst>
          </p:cNvPr>
          <p:cNvSpPr>
            <a:spLocks noGrp="1"/>
          </p:cNvSpPr>
          <p:nvPr>
            <p:ph type="pic" sz="quarter" idx="13" hasCustomPrompt="1"/>
          </p:nvPr>
        </p:nvSpPr>
        <p:spPr>
          <a:xfrm>
            <a:off x="0" y="-123826"/>
            <a:ext cx="12192000" cy="6981825"/>
          </a:xfrm>
          <a:solidFill>
            <a:srgbClr val="EEEEEE"/>
          </a:solidFill>
        </p:spPr>
        <p:txBody>
          <a:bodyPr anchor="ctr">
            <a:normAutofit/>
          </a:bodyPr>
          <a:lstStyle>
            <a:lvl1pPr marL="0" indent="0" algn="ctr">
              <a:buNone/>
              <a:defRPr sz="2000"/>
            </a:lvl1pPr>
          </a:lstStyle>
          <a:p>
            <a:r>
              <a:rPr lang="en-US"/>
              <a:t>Click icon to change the photo</a:t>
            </a:r>
            <a:endParaRPr lang="en-FI"/>
          </a:p>
        </p:txBody>
      </p:sp>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1524000" y="1760087"/>
            <a:ext cx="9144000" cy="2387600"/>
          </a:xfrm>
        </p:spPr>
        <p:txBody>
          <a:bodyPr anchor="ctr">
            <a:normAutofit/>
          </a:bodyPr>
          <a:lstStyle>
            <a:lvl1pPr algn="ctr">
              <a:lnSpc>
                <a:spcPct val="80000"/>
              </a:lnSpc>
              <a:defRPr sz="6000" spc="-90" baseline="0">
                <a:solidFill>
                  <a:schemeClr val="tx1"/>
                </a:solidFill>
                <a:latin typeface="+mn-lt"/>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13A06194-C60A-DD4E-8D97-270DB8C95C77}"/>
              </a:ext>
            </a:extLst>
          </p:cNvPr>
          <p:cNvPicPr>
            <a:picLocks noChangeAspect="1"/>
          </p:cNvPicPr>
          <p:nvPr userDrawn="1"/>
        </p:nvPicPr>
        <p:blipFill>
          <a:blip r:embed="rId2"/>
          <a:stretch>
            <a:fillRect/>
          </a:stretch>
        </p:blipFill>
        <p:spPr>
          <a:xfrm>
            <a:off x="5399587" y="4833036"/>
            <a:ext cx="1392825" cy="490273"/>
          </a:xfrm>
          <a:prstGeom prst="rect">
            <a:avLst/>
          </a:prstGeom>
        </p:spPr>
      </p:pic>
      <p:sp>
        <p:nvSpPr>
          <p:cNvPr id="5" name="Slide Number Placeholder 5">
            <a:extLst>
              <a:ext uri="{FF2B5EF4-FFF2-40B4-BE49-F238E27FC236}">
                <a16:creationId xmlns:a16="http://schemas.microsoft.com/office/drawing/2014/main" id="{10A51CE9-29FE-2EA2-CD44-10479AABBEF2}"/>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1692567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text page gray - bullets">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6B245D0-52EE-934D-A8D6-57700EEF7D40}"/>
              </a:ext>
            </a:extLst>
          </p:cNvPr>
          <p:cNvSpPr>
            <a:spLocks noGrp="1"/>
          </p:cNvSpPr>
          <p:nvPr>
            <p:ph idx="1"/>
          </p:nvPr>
        </p:nvSpPr>
        <p:spPr>
          <a:xfrm>
            <a:off x="317940" y="1656271"/>
            <a:ext cx="11556123" cy="4520691"/>
          </a:xfrm>
        </p:spPr>
        <p:txBody>
          <a:bodyPr>
            <a:normAutofit/>
          </a:bodyPr>
          <a:lstStyle>
            <a:lvl1pPr>
              <a:defRPr sz="2000">
                <a:latin typeface="+mn-lt"/>
              </a:defRPr>
            </a:lvl1pPr>
            <a:lvl2pPr>
              <a:defRPr sz="2000"/>
            </a:lvl2pPr>
            <a:lvl3pPr>
              <a:defRPr sz="1800"/>
            </a:lvl3pPr>
            <a:lvl4pPr>
              <a:defRPr sz="1600"/>
            </a:lvl4pPr>
            <a:lvl5pPr>
              <a:defRPr sz="1600"/>
            </a:lvl5pPr>
          </a:lstStyle>
          <a:p>
            <a:pPr lvl="0"/>
            <a:r>
              <a:rPr lang="en-US"/>
              <a:t>Click to edit Master text styles</a:t>
            </a:r>
          </a:p>
        </p:txBody>
      </p:sp>
      <p:sp>
        <p:nvSpPr>
          <p:cNvPr id="3" name="Title 1">
            <a:extLst>
              <a:ext uri="{FF2B5EF4-FFF2-40B4-BE49-F238E27FC236}">
                <a16:creationId xmlns:a16="http://schemas.microsoft.com/office/drawing/2014/main" id="{1065AFA5-12AB-5870-576A-FC17E635B87C}"/>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4" name="Slide Number Placeholder 5">
            <a:extLst>
              <a:ext uri="{FF2B5EF4-FFF2-40B4-BE49-F238E27FC236}">
                <a16:creationId xmlns:a16="http://schemas.microsoft.com/office/drawing/2014/main" id="{9A4B9DA3-FE19-006E-4BC0-060E97C92BC5}"/>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920501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text page white - bulle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49611B-552A-0EAA-62C9-A8FF6032222B}"/>
              </a:ext>
            </a:extLst>
          </p:cNvPr>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12" name="Content Placeholder 2">
            <a:extLst>
              <a:ext uri="{FF2B5EF4-FFF2-40B4-BE49-F238E27FC236}">
                <a16:creationId xmlns:a16="http://schemas.microsoft.com/office/drawing/2014/main" id="{26B245D0-52EE-934D-A8D6-57700EEF7D40}"/>
              </a:ext>
            </a:extLst>
          </p:cNvPr>
          <p:cNvSpPr>
            <a:spLocks noGrp="1"/>
          </p:cNvSpPr>
          <p:nvPr>
            <p:ph idx="1"/>
          </p:nvPr>
        </p:nvSpPr>
        <p:spPr>
          <a:xfrm>
            <a:off x="317940" y="1656271"/>
            <a:ext cx="11556123" cy="4520691"/>
          </a:xfrm>
        </p:spPr>
        <p:txBody>
          <a:bodyPr>
            <a:normAutofit/>
          </a:bodyPr>
          <a:lstStyle>
            <a:lvl1pPr>
              <a:defRPr sz="2000">
                <a:latin typeface="+mn-lt"/>
              </a:defRPr>
            </a:lvl1pPr>
            <a:lvl2pPr>
              <a:defRPr sz="2000"/>
            </a:lvl2pPr>
            <a:lvl3pPr>
              <a:defRPr sz="1800"/>
            </a:lvl3pPr>
            <a:lvl4pPr>
              <a:defRPr sz="1600"/>
            </a:lvl4pPr>
            <a:lvl5pPr>
              <a:defRPr sz="1600"/>
            </a:lvl5pPr>
          </a:lstStyle>
          <a:p>
            <a:pPr lvl="0"/>
            <a:r>
              <a:rPr lang="en-US"/>
              <a:t>Click to edit Master text styles</a:t>
            </a:r>
          </a:p>
        </p:txBody>
      </p:sp>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3" name="Picture 2">
            <a:extLst>
              <a:ext uri="{FF2B5EF4-FFF2-40B4-BE49-F238E27FC236}">
                <a16:creationId xmlns:a16="http://schemas.microsoft.com/office/drawing/2014/main" id="{36BE4A04-E92D-68C8-C879-3E4177B4AB98}"/>
              </a:ext>
            </a:extLst>
          </p:cNvPr>
          <p:cNvPicPr>
            <a:picLocks noChangeAspect="1"/>
          </p:cNvPicPr>
          <p:nvPr userDrawn="1"/>
        </p:nvPicPr>
        <p:blipFill>
          <a:blip r:embed="rId2"/>
          <a:stretch>
            <a:fillRect/>
          </a:stretch>
        </p:blipFill>
        <p:spPr>
          <a:xfrm>
            <a:off x="448568" y="6411784"/>
            <a:ext cx="559962" cy="197106"/>
          </a:xfrm>
          <a:prstGeom prst="rect">
            <a:avLst/>
          </a:prstGeom>
        </p:spPr>
      </p:pic>
      <p:sp>
        <p:nvSpPr>
          <p:cNvPr id="6" name="Title 1">
            <a:extLst>
              <a:ext uri="{FF2B5EF4-FFF2-40B4-BE49-F238E27FC236}">
                <a16:creationId xmlns:a16="http://schemas.microsoft.com/office/drawing/2014/main" id="{0D10DD8C-A705-7C87-3D2D-AF0BE06F04B7}"/>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1686203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text page gray - paragraph">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B059EE1-CA7D-139E-1531-8B79E70CBE48}"/>
              </a:ext>
            </a:extLst>
          </p:cNvPr>
          <p:cNvSpPr>
            <a:spLocks noGrp="1"/>
          </p:cNvSpPr>
          <p:nvPr>
            <p:ph type="body" sz="quarter" idx="10"/>
          </p:nvPr>
        </p:nvSpPr>
        <p:spPr>
          <a:xfrm>
            <a:off x="334371" y="1633597"/>
            <a:ext cx="11539691" cy="3979935"/>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US"/>
              <a:t>Click to edit Master text styles</a:t>
            </a:r>
          </a:p>
        </p:txBody>
      </p:sp>
      <p:sp>
        <p:nvSpPr>
          <p:cNvPr id="5" name="Title 1">
            <a:extLst>
              <a:ext uri="{FF2B5EF4-FFF2-40B4-BE49-F238E27FC236}">
                <a16:creationId xmlns:a16="http://schemas.microsoft.com/office/drawing/2014/main" id="{5EF088C7-E82D-7428-19A2-FA2495DB5900}"/>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6" name="Slide Number Placeholder 5">
            <a:extLst>
              <a:ext uri="{FF2B5EF4-FFF2-40B4-BE49-F238E27FC236}">
                <a16:creationId xmlns:a16="http://schemas.microsoft.com/office/drawing/2014/main" id="{BDF43DCA-50D0-1EE7-2916-94CCEA6203C0}"/>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791553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asic text page gray - Confidential">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B059EE1-CA7D-139E-1531-8B79E70CBE48}"/>
              </a:ext>
            </a:extLst>
          </p:cNvPr>
          <p:cNvSpPr>
            <a:spLocks noGrp="1"/>
          </p:cNvSpPr>
          <p:nvPr>
            <p:ph type="body" sz="quarter" idx="10"/>
          </p:nvPr>
        </p:nvSpPr>
        <p:spPr>
          <a:xfrm>
            <a:off x="334371" y="1633597"/>
            <a:ext cx="11539691" cy="3979935"/>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US"/>
              <a:t>Click to edit Master text styles</a:t>
            </a:r>
          </a:p>
        </p:txBody>
      </p:sp>
      <p:sp>
        <p:nvSpPr>
          <p:cNvPr id="5" name="Title 1">
            <a:extLst>
              <a:ext uri="{FF2B5EF4-FFF2-40B4-BE49-F238E27FC236}">
                <a16:creationId xmlns:a16="http://schemas.microsoft.com/office/drawing/2014/main" id="{5EF088C7-E82D-7428-19A2-FA2495DB5900}"/>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6" name="Slide Number Placeholder 5">
            <a:extLst>
              <a:ext uri="{FF2B5EF4-FFF2-40B4-BE49-F238E27FC236}">
                <a16:creationId xmlns:a16="http://schemas.microsoft.com/office/drawing/2014/main" id="{BDF43DCA-50D0-1EE7-2916-94CCEA6203C0}"/>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3" name="CustomShape 3">
            <a:extLst>
              <a:ext uri="{FF2B5EF4-FFF2-40B4-BE49-F238E27FC236}">
                <a16:creationId xmlns:a16="http://schemas.microsoft.com/office/drawing/2014/main" id="{908795A8-31B5-B7DE-3151-6D8A97104649}"/>
              </a:ext>
            </a:extLst>
          </p:cNvPr>
          <p:cNvSpPr/>
          <p:nvPr userDrawn="1"/>
        </p:nvSpPr>
        <p:spPr bwMode="auto">
          <a:xfrm>
            <a:off x="1170955" y="6370450"/>
            <a:ext cx="1308733" cy="275545"/>
          </a:xfrm>
          <a:prstGeom prst="rect">
            <a:avLst/>
          </a:prstGeom>
          <a:noFill/>
          <a:ln>
            <a:noFill/>
          </a:ln>
          <a:effectLst/>
        </p:spPr>
        <p:txBody>
          <a:bodyPr wrap="none" lIns="90000" tIns="45000" rIns="90000" bIns="4500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i="0" u="none" strike="noStrike" kern="0" cap="none" spc="-1" normalizeH="0" baseline="0" noProof="0">
                <a:ln>
                  <a:noFill/>
                </a:ln>
                <a:solidFill>
                  <a:srgbClr val="C00000"/>
                </a:solidFill>
                <a:effectLst/>
                <a:uLnTx/>
                <a:uFillTx/>
                <a:latin typeface="Microsoft Sans Serif"/>
                <a:ea typeface="DejaVu Sans"/>
                <a:cs typeface="+mn-cs"/>
              </a:rPr>
              <a:t>CONFIDENTIAL</a:t>
            </a:r>
            <a:endParaRPr kumimoji="0" lang="en-US" sz="1200" i="0" u="none" strike="noStrike" kern="0" cap="none" spc="-1"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3179234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asic text page gray - Confidential, NDA">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B059EE1-CA7D-139E-1531-8B79E70CBE48}"/>
              </a:ext>
            </a:extLst>
          </p:cNvPr>
          <p:cNvSpPr>
            <a:spLocks noGrp="1"/>
          </p:cNvSpPr>
          <p:nvPr>
            <p:ph type="body" sz="quarter" idx="10"/>
          </p:nvPr>
        </p:nvSpPr>
        <p:spPr>
          <a:xfrm>
            <a:off x="334371" y="1633597"/>
            <a:ext cx="11539691" cy="3979935"/>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US"/>
              <a:t>Click to edit Master text styles</a:t>
            </a:r>
          </a:p>
        </p:txBody>
      </p:sp>
      <p:sp>
        <p:nvSpPr>
          <p:cNvPr id="5" name="Title 1">
            <a:extLst>
              <a:ext uri="{FF2B5EF4-FFF2-40B4-BE49-F238E27FC236}">
                <a16:creationId xmlns:a16="http://schemas.microsoft.com/office/drawing/2014/main" id="{5EF088C7-E82D-7428-19A2-FA2495DB5900}"/>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6" name="Slide Number Placeholder 5">
            <a:extLst>
              <a:ext uri="{FF2B5EF4-FFF2-40B4-BE49-F238E27FC236}">
                <a16:creationId xmlns:a16="http://schemas.microsoft.com/office/drawing/2014/main" id="{BDF43DCA-50D0-1EE7-2916-94CCEA6203C0}"/>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3" name="CustomShape 3">
            <a:extLst>
              <a:ext uri="{FF2B5EF4-FFF2-40B4-BE49-F238E27FC236}">
                <a16:creationId xmlns:a16="http://schemas.microsoft.com/office/drawing/2014/main" id="{908795A8-31B5-B7DE-3151-6D8A97104649}"/>
              </a:ext>
            </a:extLst>
          </p:cNvPr>
          <p:cNvSpPr/>
          <p:nvPr userDrawn="1"/>
        </p:nvSpPr>
        <p:spPr bwMode="auto">
          <a:xfrm>
            <a:off x="1170954" y="6370450"/>
            <a:ext cx="4061445" cy="275545"/>
          </a:xfrm>
          <a:prstGeom prst="rect">
            <a:avLst/>
          </a:prstGeom>
          <a:noFill/>
          <a:ln>
            <a:noFill/>
          </a:ln>
          <a:effectLst/>
        </p:spPr>
        <p:txBody>
          <a:bodyPr wrap="square" lIns="90000" tIns="45000" rIns="90000" bIns="4500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i="0" u="none" strike="noStrike" kern="0" cap="none" spc="-1" normalizeH="0" baseline="0" noProof="0">
                <a:ln>
                  <a:noFill/>
                </a:ln>
                <a:solidFill>
                  <a:srgbClr val="C00000"/>
                </a:solidFill>
                <a:effectLst/>
                <a:uLnTx/>
                <a:uFillTx/>
                <a:latin typeface="Microsoft Sans Serif"/>
                <a:ea typeface="DejaVu Sans"/>
                <a:cs typeface="+mn-cs"/>
              </a:rPr>
              <a:t>CONFIDENTIAL – NDA REQUIRED</a:t>
            </a:r>
            <a:endParaRPr kumimoji="0" lang="en-US" sz="1200" i="0" u="none" strike="noStrike" kern="0" cap="none" spc="-1"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470753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asic text page gray - Confidential, internal">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B059EE1-CA7D-139E-1531-8B79E70CBE48}"/>
              </a:ext>
            </a:extLst>
          </p:cNvPr>
          <p:cNvSpPr>
            <a:spLocks noGrp="1"/>
          </p:cNvSpPr>
          <p:nvPr>
            <p:ph type="body" sz="quarter" idx="10"/>
          </p:nvPr>
        </p:nvSpPr>
        <p:spPr>
          <a:xfrm>
            <a:off x="334371" y="1633597"/>
            <a:ext cx="11539691" cy="3979935"/>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US"/>
              <a:t>Click to edit Master text styles</a:t>
            </a:r>
          </a:p>
        </p:txBody>
      </p:sp>
      <p:sp>
        <p:nvSpPr>
          <p:cNvPr id="5" name="Title 1">
            <a:extLst>
              <a:ext uri="{FF2B5EF4-FFF2-40B4-BE49-F238E27FC236}">
                <a16:creationId xmlns:a16="http://schemas.microsoft.com/office/drawing/2014/main" id="{5EF088C7-E82D-7428-19A2-FA2495DB5900}"/>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6" name="Slide Number Placeholder 5">
            <a:extLst>
              <a:ext uri="{FF2B5EF4-FFF2-40B4-BE49-F238E27FC236}">
                <a16:creationId xmlns:a16="http://schemas.microsoft.com/office/drawing/2014/main" id="{BDF43DCA-50D0-1EE7-2916-94CCEA6203C0}"/>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3" name="CustomShape 3">
            <a:extLst>
              <a:ext uri="{FF2B5EF4-FFF2-40B4-BE49-F238E27FC236}">
                <a16:creationId xmlns:a16="http://schemas.microsoft.com/office/drawing/2014/main" id="{908795A8-31B5-B7DE-3151-6D8A97104649}"/>
              </a:ext>
            </a:extLst>
          </p:cNvPr>
          <p:cNvSpPr/>
          <p:nvPr userDrawn="1"/>
        </p:nvSpPr>
        <p:spPr bwMode="auto">
          <a:xfrm>
            <a:off x="1170954" y="6370450"/>
            <a:ext cx="4925046" cy="275545"/>
          </a:xfrm>
          <a:prstGeom prst="rect">
            <a:avLst/>
          </a:prstGeom>
          <a:noFill/>
          <a:ln>
            <a:noFill/>
          </a:ln>
          <a:effectLst/>
        </p:spPr>
        <p:txBody>
          <a:bodyPr wrap="square" lIns="90000" tIns="45000" rIns="90000" bIns="4500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200" i="0" u="none" strike="noStrike" kern="0" cap="none" spc="-1" normalizeH="0" baseline="0" noProof="0">
                <a:ln>
                  <a:noFill/>
                </a:ln>
                <a:solidFill>
                  <a:srgbClr val="C00000"/>
                </a:solidFill>
                <a:effectLst/>
                <a:uLnTx/>
                <a:uFillTx/>
                <a:latin typeface="Microsoft Sans Serif"/>
                <a:ea typeface="DejaVu Sans"/>
                <a:cs typeface="+mn-cs"/>
              </a:rPr>
              <a:t>CONFIDENTIAL – FOR INTERNAL USE ONLY</a:t>
            </a:r>
            <a:endParaRPr kumimoji="0" lang="en-US" sz="1200" i="0" u="none" strike="noStrike" kern="0" cap="none" spc="-1"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2872976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text page white - paragrap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7B976E-F118-C906-75EB-2348825B54E8}"/>
              </a:ext>
            </a:extLst>
          </p:cNvPr>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2" name="Text Placeholder 2">
            <a:extLst>
              <a:ext uri="{FF2B5EF4-FFF2-40B4-BE49-F238E27FC236}">
                <a16:creationId xmlns:a16="http://schemas.microsoft.com/office/drawing/2014/main" id="{AB059EE1-CA7D-139E-1531-8B79E70CBE48}"/>
              </a:ext>
            </a:extLst>
          </p:cNvPr>
          <p:cNvSpPr>
            <a:spLocks noGrp="1"/>
          </p:cNvSpPr>
          <p:nvPr>
            <p:ph type="body" sz="quarter" idx="10"/>
          </p:nvPr>
        </p:nvSpPr>
        <p:spPr>
          <a:xfrm>
            <a:off x="334371" y="1633597"/>
            <a:ext cx="11539691" cy="3979935"/>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US"/>
              <a:t>Click to edit Master text styles</a:t>
            </a:r>
          </a:p>
        </p:txBody>
      </p:sp>
      <p:pic>
        <p:nvPicPr>
          <p:cNvPr id="4" name="Picture 3">
            <a:extLst>
              <a:ext uri="{FF2B5EF4-FFF2-40B4-BE49-F238E27FC236}">
                <a16:creationId xmlns:a16="http://schemas.microsoft.com/office/drawing/2014/main" id="{29F00F18-A03A-768E-313E-6FD664B0357C}"/>
              </a:ext>
            </a:extLst>
          </p:cNvPr>
          <p:cNvPicPr>
            <a:picLocks noChangeAspect="1"/>
          </p:cNvPicPr>
          <p:nvPr userDrawn="1"/>
        </p:nvPicPr>
        <p:blipFill>
          <a:blip r:embed="rId2"/>
          <a:stretch>
            <a:fillRect/>
          </a:stretch>
        </p:blipFill>
        <p:spPr>
          <a:xfrm>
            <a:off x="448568" y="6411784"/>
            <a:ext cx="559962" cy="197106"/>
          </a:xfrm>
          <a:prstGeom prst="rect">
            <a:avLst/>
          </a:prstGeom>
        </p:spPr>
      </p:pic>
      <p:sp>
        <p:nvSpPr>
          <p:cNvPr id="7" name="Title 1">
            <a:extLst>
              <a:ext uri="{FF2B5EF4-FFF2-40B4-BE49-F238E27FC236}">
                <a16:creationId xmlns:a16="http://schemas.microsoft.com/office/drawing/2014/main" id="{4D4B4B02-EE46-B7EA-286A-1BD0DDBDD432}"/>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8105785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le Slide 3">
    <p:spTree>
      <p:nvGrpSpPr>
        <p:cNvPr id="1" name=""/>
        <p:cNvGrpSpPr/>
        <p:nvPr/>
      </p:nvGrpSpPr>
      <p:grpSpPr bwMode="auto">
        <a:xfrm>
          <a:off x="0" y="0"/>
          <a:ext cx="0" cy="0"/>
          <a:chOff x="0" y="0"/>
          <a:chExt cx="0" cy="0"/>
        </a:xfrm>
      </p:grpSpPr>
      <p:sp>
        <p:nvSpPr>
          <p:cNvPr id="4" name="Rectangle 3"/>
          <p:cNvSpPr/>
          <p:nvPr userDrawn="1"/>
        </p:nvSpPr>
        <p:spPr bwMode="auto">
          <a:xfrm>
            <a:off x="0" y="0"/>
            <a:ext cx="12192000"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5" name="Picture Placeholder 3" descr="A picture containing floor, indoor, appliance, old&#10;&#10;Description automatically generated"/>
          <p:cNvPicPr>
            <a:picLocks noChangeAspect="1"/>
          </p:cNvPicPr>
          <p:nvPr userDrawn="1"/>
        </p:nvPicPr>
        <p:blipFill>
          <a:blip r:embed="rId2"/>
          <a:stretch/>
        </p:blipFill>
        <p:spPr bwMode="auto">
          <a:xfrm>
            <a:off x="5499159" y="492368"/>
            <a:ext cx="5565531" cy="5565531"/>
          </a:xfrm>
          <a:prstGeom prst="rect">
            <a:avLst/>
          </a:prstGeom>
        </p:spPr>
      </p:pic>
      <p:pic>
        <p:nvPicPr>
          <p:cNvPr id="8" name="Picture 7"/>
          <p:cNvPicPr>
            <a:picLocks noChangeAspect="1"/>
          </p:cNvPicPr>
          <p:nvPr userDrawn="1"/>
        </p:nvPicPr>
        <p:blipFill>
          <a:blip r:embed="rId3"/>
          <a:stretch/>
        </p:blipFill>
        <p:spPr bwMode="auto">
          <a:xfrm>
            <a:off x="5656972" y="6356351"/>
            <a:ext cx="878056" cy="365125"/>
          </a:xfrm>
          <a:prstGeom prst="rect">
            <a:avLst/>
          </a:prstGeom>
        </p:spPr>
      </p:pic>
      <p:sp>
        <p:nvSpPr>
          <p:cNvPr id="11" name="Picture Placeholder 10"/>
          <p:cNvSpPr>
            <a:spLocks noGrp="1"/>
          </p:cNvSpPr>
          <p:nvPr>
            <p:ph type="pic" sz="quarter" idx="10" hasCustomPrompt="1"/>
          </p:nvPr>
        </p:nvSpPr>
        <p:spPr bwMode="auto">
          <a:xfrm>
            <a:off x="5486400" y="492368"/>
            <a:ext cx="5584583" cy="5565532"/>
          </a:xfrm>
        </p:spPr>
        <p:txBody>
          <a:bodyPr anchor="ctr">
            <a:normAutofit/>
          </a:bodyPr>
          <a:lstStyle>
            <a:lvl1pPr marL="0" indent="0" algn="ctr">
              <a:buNone/>
              <a:defRPr sz="2000"/>
            </a:lvl1pPr>
          </a:lstStyle>
          <a:p>
            <a:pPr>
              <a:defRPr/>
            </a:pPr>
            <a:r>
              <a:rPr lang="en-US"/>
              <a:t>Click icon to change the photo</a:t>
            </a:r>
            <a:endParaRPr/>
          </a:p>
        </p:txBody>
      </p:sp>
      <p:sp>
        <p:nvSpPr>
          <p:cNvPr id="13" name="Text Placeholder 12"/>
          <p:cNvSpPr>
            <a:spLocks noGrp="1"/>
          </p:cNvSpPr>
          <p:nvPr>
            <p:ph type="body" sz="quarter" idx="11"/>
          </p:nvPr>
        </p:nvSpPr>
        <p:spPr bwMode="auto">
          <a:xfrm>
            <a:off x="1266092" y="1095374"/>
            <a:ext cx="4701559" cy="4701559"/>
          </a:xfrm>
          <a:prstGeom prst="rect">
            <a:avLst/>
          </a:prstGeom>
          <a:solidFill>
            <a:schemeClr val="bg1"/>
          </a:solidFill>
        </p:spPr>
        <p:txBody>
          <a:bodyPr>
            <a:normAutofit/>
          </a:bodyPr>
          <a:lstStyle>
            <a:lvl1pPr marL="0" indent="0">
              <a:buNone/>
              <a:defRPr sz="1000">
                <a:noFill/>
              </a:defRPr>
            </a:lvl1pPr>
          </a:lstStyle>
          <a:p>
            <a:pPr lvl="0">
              <a:defRPr/>
            </a:pPr>
            <a:r>
              <a:rPr lang="en-US"/>
              <a:t>Click to edit Master text styles</a:t>
            </a:r>
            <a:endParaRPr/>
          </a:p>
        </p:txBody>
      </p:sp>
      <p:cxnSp>
        <p:nvCxnSpPr>
          <p:cNvPr id="14" name="Straight Connector 13"/>
          <p:cNvCxnSpPr>
            <a:cxnSpLocks/>
          </p:cNvCxnSpPr>
          <p:nvPr userDrawn="1"/>
        </p:nvCxnSpPr>
        <p:spPr bwMode="auto">
          <a:xfrm>
            <a:off x="1598983" y="1405054"/>
            <a:ext cx="40357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p:cNvSpPr>
            <a:spLocks noGrp="1"/>
          </p:cNvSpPr>
          <p:nvPr>
            <p:ph type="title"/>
          </p:nvPr>
        </p:nvSpPr>
        <p:spPr bwMode="auto">
          <a:xfrm>
            <a:off x="1586260" y="3275133"/>
            <a:ext cx="4061221" cy="2166391"/>
          </a:xfrm>
          <a:prstGeom prst="rect">
            <a:avLst/>
          </a:prstGeom>
        </p:spPr>
        <p:txBody>
          <a:bodyPr vert="horz" lIns="91440" tIns="45720" rIns="91440" bIns="45720" rtlCol="0" anchor="ctr">
            <a:noAutofit/>
          </a:bodyPr>
          <a:lstStyle>
            <a:lvl1pPr>
              <a:defRPr sz="6000" spc="-150">
                <a:latin typeface="+mn-lt"/>
              </a:defRPr>
            </a:lvl1pPr>
          </a:lstStyle>
          <a:p>
            <a:pPr>
              <a:defRPr/>
            </a:pPr>
            <a:r>
              <a:rPr lang="en-US"/>
              <a:t>Click to edit Master title style</a:t>
            </a:r>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text slide 2 gray - bullets">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AB34EAC-95CD-0994-01B6-7EA8DE356364}"/>
              </a:ext>
            </a:extLst>
          </p:cNvPr>
          <p:cNvSpPr>
            <a:spLocks noGrp="1"/>
          </p:cNvSpPr>
          <p:nvPr>
            <p:ph idx="1"/>
          </p:nvPr>
        </p:nvSpPr>
        <p:spPr>
          <a:xfrm>
            <a:off x="340183" y="1628774"/>
            <a:ext cx="6089192" cy="4444221"/>
          </a:xfrm>
        </p:spPr>
        <p:txBody>
          <a:bodyPr>
            <a:normAutofit/>
          </a:bodyPr>
          <a:lstStyle>
            <a:lvl1pPr>
              <a:defRPr sz="2000">
                <a:latin typeface="+mn-lt"/>
              </a:defRPr>
            </a:lvl1pPr>
            <a:lvl2pPr>
              <a:defRPr sz="2000"/>
            </a:lvl2pPr>
            <a:lvl3pPr>
              <a:defRPr sz="1800"/>
            </a:lvl3pPr>
            <a:lvl4pPr>
              <a:defRPr sz="1600"/>
            </a:lvl4pPr>
            <a:lvl5pPr>
              <a:defRPr sz="1600"/>
            </a:lvl5pPr>
          </a:lstStyle>
          <a:p>
            <a:pPr lvl="0"/>
            <a:r>
              <a:rPr lang="en-US"/>
              <a:t>Click to edit Master text styles</a:t>
            </a:r>
          </a:p>
        </p:txBody>
      </p:sp>
      <p:sp>
        <p:nvSpPr>
          <p:cNvPr id="6" name="Title 1">
            <a:extLst>
              <a:ext uri="{FF2B5EF4-FFF2-40B4-BE49-F238E27FC236}">
                <a16:creationId xmlns:a16="http://schemas.microsoft.com/office/drawing/2014/main" id="{D726800B-02AA-4EBC-C55E-37ADADFFE229}"/>
              </a:ext>
            </a:extLst>
          </p:cNvPr>
          <p:cNvSpPr>
            <a:spLocks noGrp="1"/>
          </p:cNvSpPr>
          <p:nvPr>
            <p:ph type="title" hasCustomPrompt="1"/>
          </p:nvPr>
        </p:nvSpPr>
        <p:spPr>
          <a:xfrm>
            <a:off x="317940" y="261609"/>
            <a:ext cx="6089192" cy="932191"/>
          </a:xfrm>
        </p:spPr>
        <p:txBody>
          <a:bodyPr>
            <a:normAutofit/>
          </a:bodyPr>
          <a:lstStyle>
            <a:lvl1pPr>
              <a:defRPr sz="4400" spc="-90" baseline="0">
                <a:solidFill>
                  <a:schemeClr val="tx1"/>
                </a:solidFill>
                <a:latin typeface="+mn-lt"/>
              </a:defRPr>
            </a:lvl1pPr>
          </a:lstStyle>
          <a:p>
            <a:r>
              <a:rPr lang="en-GB"/>
              <a:t>Click to edit title style</a:t>
            </a:r>
          </a:p>
        </p:txBody>
      </p:sp>
      <p:sp>
        <p:nvSpPr>
          <p:cNvPr id="7" name="Slide Number Placeholder 5">
            <a:extLst>
              <a:ext uri="{FF2B5EF4-FFF2-40B4-BE49-F238E27FC236}">
                <a16:creationId xmlns:a16="http://schemas.microsoft.com/office/drawing/2014/main" id="{6962858E-6363-EE54-5436-9405B69243F2}"/>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1675111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image gra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8A3D83B-5D07-42F4-A757-BAFDA16C09C3}"/>
              </a:ext>
            </a:extLst>
          </p:cNvPr>
          <p:cNvSpPr>
            <a:spLocks noGrp="1"/>
          </p:cNvSpPr>
          <p:nvPr>
            <p:ph type="pic" sz="quarter" idx="13"/>
          </p:nvPr>
        </p:nvSpPr>
        <p:spPr>
          <a:xfrm>
            <a:off x="6720057" y="1"/>
            <a:ext cx="5471943" cy="6857999"/>
          </a:xfrm>
        </p:spPr>
        <p:txBody>
          <a:bodyPr anchor="ctr">
            <a:normAutofit/>
          </a:bodyPr>
          <a:lstStyle>
            <a:lvl1pPr marL="0" indent="0" algn="ctr">
              <a:buNone/>
              <a:defRPr sz="2000"/>
            </a:lvl1pPr>
          </a:lstStyle>
          <a:p>
            <a:r>
              <a:rPr lang="en-GB"/>
              <a:t>Click icon to add picture</a:t>
            </a:r>
            <a:endParaRPr lang="en-FI"/>
          </a:p>
        </p:txBody>
      </p:sp>
      <p:sp>
        <p:nvSpPr>
          <p:cNvPr id="4" name="Text Placeholder 2">
            <a:extLst>
              <a:ext uri="{FF2B5EF4-FFF2-40B4-BE49-F238E27FC236}">
                <a16:creationId xmlns:a16="http://schemas.microsoft.com/office/drawing/2014/main" id="{E42E5642-4617-B93C-487D-7F7AAFB50BE8}"/>
              </a:ext>
            </a:extLst>
          </p:cNvPr>
          <p:cNvSpPr>
            <a:spLocks noGrp="1"/>
          </p:cNvSpPr>
          <p:nvPr>
            <p:ph type="body" sz="quarter" idx="10"/>
          </p:nvPr>
        </p:nvSpPr>
        <p:spPr>
          <a:xfrm>
            <a:off x="340182" y="1633597"/>
            <a:ext cx="6089173" cy="4462918"/>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GB"/>
              <a:t>Click to edit Master text styles</a:t>
            </a:r>
          </a:p>
        </p:txBody>
      </p:sp>
      <p:sp>
        <p:nvSpPr>
          <p:cNvPr id="10" name="Title 1">
            <a:extLst>
              <a:ext uri="{FF2B5EF4-FFF2-40B4-BE49-F238E27FC236}">
                <a16:creationId xmlns:a16="http://schemas.microsoft.com/office/drawing/2014/main" id="{1A90C125-EE6C-48D4-1735-D2D22D023F85}"/>
              </a:ext>
            </a:extLst>
          </p:cNvPr>
          <p:cNvSpPr>
            <a:spLocks noGrp="1"/>
          </p:cNvSpPr>
          <p:nvPr>
            <p:ph type="title" hasCustomPrompt="1"/>
          </p:nvPr>
        </p:nvSpPr>
        <p:spPr>
          <a:xfrm>
            <a:off x="317940" y="261609"/>
            <a:ext cx="6089192" cy="932191"/>
          </a:xfrm>
        </p:spPr>
        <p:txBody>
          <a:bodyPr>
            <a:normAutofit/>
          </a:bodyPr>
          <a:lstStyle>
            <a:lvl1pPr>
              <a:defRPr sz="4400" spc="-90" baseline="0">
                <a:solidFill>
                  <a:schemeClr val="tx1"/>
                </a:solidFill>
                <a:latin typeface="+mn-lt"/>
              </a:defRPr>
            </a:lvl1pPr>
          </a:lstStyle>
          <a:p>
            <a:r>
              <a:rPr lang="en-GB"/>
              <a:t>Click to edit title style</a:t>
            </a:r>
          </a:p>
        </p:txBody>
      </p:sp>
      <p:sp>
        <p:nvSpPr>
          <p:cNvPr id="11" name="Slide Number Placeholder 5">
            <a:extLst>
              <a:ext uri="{FF2B5EF4-FFF2-40B4-BE49-F238E27FC236}">
                <a16:creationId xmlns:a16="http://schemas.microsoft.com/office/drawing/2014/main" id="{F5C96B4F-C1A9-E603-9A26-8DD2D75B0F73}"/>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2745621964"/>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1FD4BD-0484-2910-643A-63A7C43DA9F8}"/>
              </a:ext>
            </a:extLst>
          </p:cNvPr>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3" name="Picture Placeholder 2">
            <a:extLst>
              <a:ext uri="{FF2B5EF4-FFF2-40B4-BE49-F238E27FC236}">
                <a16:creationId xmlns:a16="http://schemas.microsoft.com/office/drawing/2014/main" id="{08A3D83B-5D07-42F4-A757-BAFDA16C09C3}"/>
              </a:ext>
            </a:extLst>
          </p:cNvPr>
          <p:cNvSpPr>
            <a:spLocks noGrp="1"/>
          </p:cNvSpPr>
          <p:nvPr>
            <p:ph type="pic" sz="quarter" idx="13"/>
          </p:nvPr>
        </p:nvSpPr>
        <p:spPr>
          <a:xfrm>
            <a:off x="6720057" y="1"/>
            <a:ext cx="5471943" cy="6857999"/>
          </a:xfrm>
        </p:spPr>
        <p:txBody>
          <a:bodyPr anchor="ctr">
            <a:normAutofit/>
          </a:bodyPr>
          <a:lstStyle>
            <a:lvl1pPr marL="0" indent="0" algn="ctr">
              <a:buNone/>
              <a:defRPr sz="2000"/>
            </a:lvl1pPr>
          </a:lstStyle>
          <a:p>
            <a:r>
              <a:rPr lang="en-GB"/>
              <a:t>Click icon to add picture</a:t>
            </a:r>
            <a:endParaRPr lang="en-FI"/>
          </a:p>
        </p:txBody>
      </p:sp>
      <p:pic>
        <p:nvPicPr>
          <p:cNvPr id="5" name="Picture 4">
            <a:extLst>
              <a:ext uri="{FF2B5EF4-FFF2-40B4-BE49-F238E27FC236}">
                <a16:creationId xmlns:a16="http://schemas.microsoft.com/office/drawing/2014/main" id="{1A930C0C-7253-9704-C1D5-68134D6423F1}"/>
              </a:ext>
            </a:extLst>
          </p:cNvPr>
          <p:cNvPicPr>
            <a:picLocks noChangeAspect="1"/>
          </p:cNvPicPr>
          <p:nvPr userDrawn="1"/>
        </p:nvPicPr>
        <p:blipFill>
          <a:blip r:embed="rId2"/>
          <a:stretch>
            <a:fillRect/>
          </a:stretch>
        </p:blipFill>
        <p:spPr>
          <a:xfrm>
            <a:off x="448568" y="6411784"/>
            <a:ext cx="559962" cy="197106"/>
          </a:xfrm>
          <a:prstGeom prst="rect">
            <a:avLst/>
          </a:prstGeom>
        </p:spPr>
      </p:pic>
      <p:sp>
        <p:nvSpPr>
          <p:cNvPr id="11" name="Text Placeholder 2">
            <a:extLst>
              <a:ext uri="{FF2B5EF4-FFF2-40B4-BE49-F238E27FC236}">
                <a16:creationId xmlns:a16="http://schemas.microsoft.com/office/drawing/2014/main" id="{CBC2A9E1-DBE7-448A-D1C4-B5612D2781E1}"/>
              </a:ext>
            </a:extLst>
          </p:cNvPr>
          <p:cNvSpPr>
            <a:spLocks noGrp="1"/>
          </p:cNvSpPr>
          <p:nvPr>
            <p:ph type="body" sz="quarter" idx="10"/>
          </p:nvPr>
        </p:nvSpPr>
        <p:spPr>
          <a:xfrm>
            <a:off x="340182" y="1633597"/>
            <a:ext cx="6089173" cy="4462918"/>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GB"/>
              <a:t>Click to edit Master text styles</a:t>
            </a:r>
          </a:p>
        </p:txBody>
      </p:sp>
      <p:sp>
        <p:nvSpPr>
          <p:cNvPr id="12" name="Title 1">
            <a:extLst>
              <a:ext uri="{FF2B5EF4-FFF2-40B4-BE49-F238E27FC236}">
                <a16:creationId xmlns:a16="http://schemas.microsoft.com/office/drawing/2014/main" id="{F2477650-F7BE-C4C5-D446-CC0F4A31D816}"/>
              </a:ext>
            </a:extLst>
          </p:cNvPr>
          <p:cNvSpPr>
            <a:spLocks noGrp="1"/>
          </p:cNvSpPr>
          <p:nvPr>
            <p:ph type="title" hasCustomPrompt="1"/>
          </p:nvPr>
        </p:nvSpPr>
        <p:spPr>
          <a:xfrm>
            <a:off x="317940" y="261609"/>
            <a:ext cx="6089192" cy="932191"/>
          </a:xfrm>
        </p:spPr>
        <p:txBody>
          <a:bodyPr>
            <a:normAutofit/>
          </a:bodyPr>
          <a:lstStyle>
            <a:lvl1pPr>
              <a:defRPr sz="4400" spc="-90" baseline="0">
                <a:solidFill>
                  <a:schemeClr val="tx1"/>
                </a:solidFill>
                <a:latin typeface="+mn-lt"/>
              </a:defRPr>
            </a:lvl1pPr>
          </a:lstStyle>
          <a:p>
            <a:r>
              <a:rPr lang="en-GB"/>
              <a:t>Click to edit title style</a:t>
            </a:r>
          </a:p>
        </p:txBody>
      </p:sp>
      <p:sp>
        <p:nvSpPr>
          <p:cNvPr id="14" name="Slide Number Placeholder 5">
            <a:extLst>
              <a:ext uri="{FF2B5EF4-FFF2-40B4-BE49-F238E27FC236}">
                <a16:creationId xmlns:a16="http://schemas.microsoft.com/office/drawing/2014/main" id="{1F9FA8F4-0670-5EE2-2F58-8C0A1104EE50}"/>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2000752900"/>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2 gra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8A3D83B-5D07-42F4-A757-BAFDA16C09C3}"/>
              </a:ext>
            </a:extLst>
          </p:cNvPr>
          <p:cNvSpPr>
            <a:spLocks noGrp="1"/>
          </p:cNvSpPr>
          <p:nvPr>
            <p:ph type="pic" sz="quarter" idx="13"/>
          </p:nvPr>
        </p:nvSpPr>
        <p:spPr>
          <a:xfrm>
            <a:off x="-1" y="0"/>
            <a:ext cx="6722533" cy="6857999"/>
          </a:xfrm>
        </p:spPr>
        <p:txBody>
          <a:bodyPr anchor="ctr">
            <a:normAutofit/>
          </a:bodyPr>
          <a:lstStyle>
            <a:lvl1pPr marL="0" indent="0" algn="ctr">
              <a:buNone/>
              <a:defRPr sz="2000"/>
            </a:lvl1pPr>
          </a:lstStyle>
          <a:p>
            <a:r>
              <a:rPr lang="en-GB"/>
              <a:t>Click icon to add picture</a:t>
            </a:r>
            <a:endParaRPr lang="en-FI"/>
          </a:p>
        </p:txBody>
      </p:sp>
      <p:sp>
        <p:nvSpPr>
          <p:cNvPr id="5" name="Text Placeholder 2">
            <a:extLst>
              <a:ext uri="{FF2B5EF4-FFF2-40B4-BE49-F238E27FC236}">
                <a16:creationId xmlns:a16="http://schemas.microsoft.com/office/drawing/2014/main" id="{EBB658ED-C525-D4F8-D294-FA5DEF84ACAA}"/>
              </a:ext>
            </a:extLst>
          </p:cNvPr>
          <p:cNvSpPr>
            <a:spLocks noGrp="1"/>
          </p:cNvSpPr>
          <p:nvPr>
            <p:ph type="body" sz="quarter" idx="10"/>
          </p:nvPr>
        </p:nvSpPr>
        <p:spPr>
          <a:xfrm>
            <a:off x="7237723" y="407243"/>
            <a:ext cx="4501197" cy="5511643"/>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GB"/>
              <a:t>Click to edit Master text styles</a:t>
            </a:r>
          </a:p>
        </p:txBody>
      </p:sp>
      <p:sp>
        <p:nvSpPr>
          <p:cNvPr id="7" name="Title 1">
            <a:extLst>
              <a:ext uri="{FF2B5EF4-FFF2-40B4-BE49-F238E27FC236}">
                <a16:creationId xmlns:a16="http://schemas.microsoft.com/office/drawing/2014/main" id="{968E13FD-0C41-7BE7-2D20-FF08D37A25C3}"/>
              </a:ext>
            </a:extLst>
          </p:cNvPr>
          <p:cNvSpPr>
            <a:spLocks noGrp="1"/>
          </p:cNvSpPr>
          <p:nvPr>
            <p:ph type="title" hasCustomPrompt="1"/>
          </p:nvPr>
        </p:nvSpPr>
        <p:spPr>
          <a:xfrm>
            <a:off x="317940" y="261609"/>
            <a:ext cx="6089192" cy="932191"/>
          </a:xfrm>
        </p:spPr>
        <p:txBody>
          <a:bodyPr>
            <a:normAutofit/>
          </a:bodyPr>
          <a:lstStyle>
            <a:lvl1pPr>
              <a:defRPr sz="4400" spc="-90" baseline="0">
                <a:solidFill>
                  <a:schemeClr val="tx1"/>
                </a:solidFill>
                <a:latin typeface="+mn-lt"/>
              </a:defRPr>
            </a:lvl1pPr>
          </a:lstStyle>
          <a:p>
            <a:r>
              <a:rPr lang="en-GB"/>
              <a:t>Click to edit title style</a:t>
            </a:r>
          </a:p>
        </p:txBody>
      </p:sp>
      <p:sp>
        <p:nvSpPr>
          <p:cNvPr id="8" name="Slide Number Placeholder 5">
            <a:extLst>
              <a:ext uri="{FF2B5EF4-FFF2-40B4-BE49-F238E27FC236}">
                <a16:creationId xmlns:a16="http://schemas.microsoft.com/office/drawing/2014/main" id="{FC4B8E78-67D0-8C6C-3E5C-C5B2F56425CB}"/>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681066182"/>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2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4259AF-6D75-9EE1-1803-E59622135655}"/>
              </a:ext>
            </a:extLst>
          </p:cNvPr>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3" name="Picture Placeholder 2">
            <a:extLst>
              <a:ext uri="{FF2B5EF4-FFF2-40B4-BE49-F238E27FC236}">
                <a16:creationId xmlns:a16="http://schemas.microsoft.com/office/drawing/2014/main" id="{08A3D83B-5D07-42F4-A757-BAFDA16C09C3}"/>
              </a:ext>
            </a:extLst>
          </p:cNvPr>
          <p:cNvSpPr>
            <a:spLocks noGrp="1"/>
          </p:cNvSpPr>
          <p:nvPr>
            <p:ph type="pic" sz="quarter" idx="13"/>
          </p:nvPr>
        </p:nvSpPr>
        <p:spPr>
          <a:xfrm>
            <a:off x="-1" y="0"/>
            <a:ext cx="6722533" cy="6857999"/>
          </a:xfrm>
        </p:spPr>
        <p:txBody>
          <a:bodyPr anchor="ctr">
            <a:normAutofit/>
          </a:bodyPr>
          <a:lstStyle>
            <a:lvl1pPr marL="0" indent="0" algn="ctr">
              <a:buNone/>
              <a:defRPr sz="2000"/>
            </a:lvl1pPr>
          </a:lstStyle>
          <a:p>
            <a:r>
              <a:rPr lang="en-GB"/>
              <a:t>Click icon to add picture</a:t>
            </a:r>
            <a:endParaRPr lang="en-FI"/>
          </a:p>
        </p:txBody>
      </p:sp>
      <p:pic>
        <p:nvPicPr>
          <p:cNvPr id="4" name="Picture 3">
            <a:extLst>
              <a:ext uri="{FF2B5EF4-FFF2-40B4-BE49-F238E27FC236}">
                <a16:creationId xmlns:a16="http://schemas.microsoft.com/office/drawing/2014/main" id="{A763A4E3-5492-855F-4245-8FFA41E636DB}"/>
              </a:ext>
            </a:extLst>
          </p:cNvPr>
          <p:cNvPicPr>
            <a:picLocks noChangeAspect="1"/>
          </p:cNvPicPr>
          <p:nvPr userDrawn="1"/>
        </p:nvPicPr>
        <p:blipFill>
          <a:blip r:embed="rId2"/>
          <a:stretch>
            <a:fillRect/>
          </a:stretch>
        </p:blipFill>
        <p:spPr>
          <a:xfrm>
            <a:off x="448568" y="6411784"/>
            <a:ext cx="559962" cy="197106"/>
          </a:xfrm>
          <a:prstGeom prst="rect">
            <a:avLst/>
          </a:prstGeom>
        </p:spPr>
      </p:pic>
      <p:sp>
        <p:nvSpPr>
          <p:cNvPr id="5" name="Text Placeholder 2">
            <a:extLst>
              <a:ext uri="{FF2B5EF4-FFF2-40B4-BE49-F238E27FC236}">
                <a16:creationId xmlns:a16="http://schemas.microsoft.com/office/drawing/2014/main" id="{EBB658ED-C525-D4F8-D294-FA5DEF84ACAA}"/>
              </a:ext>
            </a:extLst>
          </p:cNvPr>
          <p:cNvSpPr>
            <a:spLocks noGrp="1"/>
          </p:cNvSpPr>
          <p:nvPr>
            <p:ph type="body" sz="quarter" idx="10"/>
          </p:nvPr>
        </p:nvSpPr>
        <p:spPr>
          <a:xfrm>
            <a:off x="7237723" y="407243"/>
            <a:ext cx="4501197" cy="5511643"/>
          </a:xfrm>
        </p:spPr>
        <p:txBody>
          <a:bodyPr>
            <a:normAutofit/>
          </a:bodyPr>
          <a:lstStyle>
            <a:lvl1pPr marL="0" indent="0">
              <a:buNone/>
              <a:defRPr sz="2000"/>
            </a:lvl1pPr>
            <a:lvl2pPr marL="457207" indent="0">
              <a:buNone/>
              <a:defRPr sz="1600"/>
            </a:lvl2pPr>
            <a:lvl3pPr marL="914413" indent="0">
              <a:buNone/>
              <a:defRPr sz="1600"/>
            </a:lvl3pPr>
            <a:lvl4pPr marL="1371620" indent="0">
              <a:buNone/>
              <a:defRPr sz="1600"/>
            </a:lvl4pPr>
            <a:lvl5pPr marL="1828826" indent="0">
              <a:buNone/>
              <a:defRPr sz="1600"/>
            </a:lvl5pPr>
          </a:lstStyle>
          <a:p>
            <a:pPr lvl="0"/>
            <a:r>
              <a:rPr lang="en-GB"/>
              <a:t>Click to edit Master text styles</a:t>
            </a:r>
          </a:p>
        </p:txBody>
      </p:sp>
      <p:sp>
        <p:nvSpPr>
          <p:cNvPr id="8" name="Title 1">
            <a:extLst>
              <a:ext uri="{FF2B5EF4-FFF2-40B4-BE49-F238E27FC236}">
                <a16:creationId xmlns:a16="http://schemas.microsoft.com/office/drawing/2014/main" id="{58D1D29C-B6A0-F371-6806-765B312B057B}"/>
              </a:ext>
            </a:extLst>
          </p:cNvPr>
          <p:cNvSpPr>
            <a:spLocks noGrp="1"/>
          </p:cNvSpPr>
          <p:nvPr>
            <p:ph type="title" hasCustomPrompt="1"/>
          </p:nvPr>
        </p:nvSpPr>
        <p:spPr>
          <a:xfrm>
            <a:off x="317940" y="261609"/>
            <a:ext cx="6089192" cy="932191"/>
          </a:xfrm>
        </p:spPr>
        <p:txBody>
          <a:bodyPr>
            <a:normAutofit/>
          </a:bodyPr>
          <a:lstStyle>
            <a:lvl1pPr>
              <a:defRPr sz="4400" spc="-90" baseline="0">
                <a:solidFill>
                  <a:schemeClr val="tx1"/>
                </a:solidFill>
                <a:latin typeface="+mn-lt"/>
              </a:defRPr>
            </a:lvl1pPr>
          </a:lstStyle>
          <a:p>
            <a:r>
              <a:rPr lang="en-GB"/>
              <a:t>Click to edit title style</a:t>
            </a:r>
          </a:p>
        </p:txBody>
      </p:sp>
      <p:sp>
        <p:nvSpPr>
          <p:cNvPr id="9" name="Slide Number Placeholder 5">
            <a:extLst>
              <a:ext uri="{FF2B5EF4-FFF2-40B4-BE49-F238E27FC236}">
                <a16:creationId xmlns:a16="http://schemas.microsoft.com/office/drawing/2014/main" id="{52A67C13-8EC4-4A3F-A2D3-9405E4471906}"/>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1692142356"/>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gra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3F5981-84A4-FA2A-2B92-AD33A46677FB}"/>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6" name="Slide Number Placeholder 5">
            <a:extLst>
              <a:ext uri="{FF2B5EF4-FFF2-40B4-BE49-F238E27FC236}">
                <a16:creationId xmlns:a16="http://schemas.microsoft.com/office/drawing/2014/main" id="{8EF366F9-485F-3A02-255C-1390D9698B62}"/>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361631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bullets gray">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6B245D0-52EE-934D-A8D6-57700EEF7D40}"/>
              </a:ext>
            </a:extLst>
          </p:cNvPr>
          <p:cNvSpPr>
            <a:spLocks noGrp="1"/>
          </p:cNvSpPr>
          <p:nvPr>
            <p:ph idx="1"/>
          </p:nvPr>
        </p:nvSpPr>
        <p:spPr>
          <a:xfrm>
            <a:off x="317940" y="1514477"/>
            <a:ext cx="11556123" cy="4662486"/>
          </a:xfrm>
        </p:spPr>
        <p:txBody>
          <a:bodyPr>
            <a:normAutofit/>
          </a:bodyPr>
          <a:lstStyle>
            <a:lvl1pPr>
              <a:defRPr sz="2000">
                <a:latin typeface="+mn-lt"/>
              </a:defRPr>
            </a:lvl1pPr>
            <a:lvl2pPr>
              <a:defRPr sz="2000"/>
            </a:lvl2pPr>
            <a:lvl3pPr>
              <a:defRPr sz="1800"/>
            </a:lvl3pPr>
            <a:lvl4pPr>
              <a:defRPr sz="1600"/>
            </a:lvl4pPr>
            <a:lvl5pPr>
              <a:defRPr sz="1600"/>
            </a:lvl5pPr>
          </a:lstStyle>
          <a:p>
            <a:pPr lvl="0"/>
            <a:r>
              <a:rPr lang="en-GB"/>
              <a:t>Click to edit Master text styles</a:t>
            </a:r>
          </a:p>
        </p:txBody>
      </p:sp>
      <p:sp>
        <p:nvSpPr>
          <p:cNvPr id="5" name="Title 1">
            <a:extLst>
              <a:ext uri="{FF2B5EF4-FFF2-40B4-BE49-F238E27FC236}">
                <a16:creationId xmlns:a16="http://schemas.microsoft.com/office/drawing/2014/main" id="{AE249F26-62E2-E597-50EA-BD5BFC4C554F}"/>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6" name="Slide Number Placeholder 5">
            <a:extLst>
              <a:ext uri="{FF2B5EF4-FFF2-40B4-BE49-F238E27FC236}">
                <a16:creationId xmlns:a16="http://schemas.microsoft.com/office/drawing/2014/main" id="{9C94B1B0-2366-5C2D-72ED-A164ACCD7D4B}"/>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1904988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 wavy backgroun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36F6CE81-9691-320B-46E9-0FC468022F38}"/>
              </a:ext>
            </a:extLst>
          </p:cNvPr>
          <p:cNvPicPr>
            <a:picLocks noChangeAspect="1"/>
          </p:cNvPicPr>
          <p:nvPr userDrawn="1"/>
        </p:nvPicPr>
        <p:blipFill rotWithShape="1">
          <a:blip r:embed="rId2"/>
          <a:srcRect l="2141"/>
          <a:stretch/>
        </p:blipFill>
        <p:spPr>
          <a:xfrm>
            <a:off x="0" y="-10677"/>
            <a:ext cx="12192000" cy="6868677"/>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3" name="Picture 2">
            <a:extLst>
              <a:ext uri="{FF2B5EF4-FFF2-40B4-BE49-F238E27FC236}">
                <a16:creationId xmlns:a16="http://schemas.microsoft.com/office/drawing/2014/main" id="{BD43C3C7-4518-B92B-332D-6C7C50341B5A}"/>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5" name="Title 1">
            <a:extLst>
              <a:ext uri="{FF2B5EF4-FFF2-40B4-BE49-F238E27FC236}">
                <a16:creationId xmlns:a16="http://schemas.microsoft.com/office/drawing/2014/main" id="{BE5632CD-DAD7-EFBF-F6F6-F3852276A836}"/>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693251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box - wavy backgroun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36F6CE81-9691-320B-46E9-0FC468022F38}"/>
              </a:ext>
            </a:extLst>
          </p:cNvPr>
          <p:cNvPicPr>
            <a:picLocks noChangeAspect="1"/>
          </p:cNvPicPr>
          <p:nvPr userDrawn="1"/>
        </p:nvPicPr>
        <p:blipFill rotWithShape="1">
          <a:blip r:embed="rId2"/>
          <a:srcRect l="2141"/>
          <a:stretch/>
        </p:blipFill>
        <p:spPr>
          <a:xfrm>
            <a:off x="0" y="-10677"/>
            <a:ext cx="12192000" cy="6868677"/>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2" name="Rectangle: Rounded Corners 71">
            <a:extLst>
              <a:ext uri="{FF2B5EF4-FFF2-40B4-BE49-F238E27FC236}">
                <a16:creationId xmlns:a16="http://schemas.microsoft.com/office/drawing/2014/main" id="{CFD82697-D201-E451-B07A-BEBDE5D92413}"/>
              </a:ext>
            </a:extLst>
          </p:cNvPr>
          <p:cNvSpPr/>
          <p:nvPr userDrawn="1"/>
        </p:nvSpPr>
        <p:spPr bwMode="auto">
          <a:xfrm>
            <a:off x="571615" y="1373637"/>
            <a:ext cx="11032078" cy="4682295"/>
          </a:xfrm>
          <a:prstGeom prst="roundRect">
            <a:avLst>
              <a:gd name="adj" fmla="val 267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pic>
        <p:nvPicPr>
          <p:cNvPr id="6" name="Picture 5">
            <a:extLst>
              <a:ext uri="{FF2B5EF4-FFF2-40B4-BE49-F238E27FC236}">
                <a16:creationId xmlns:a16="http://schemas.microsoft.com/office/drawing/2014/main" id="{007622C2-B9E3-0078-6156-C7AA92F3305D}"/>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8" name="Title 1">
            <a:extLst>
              <a:ext uri="{FF2B5EF4-FFF2-40B4-BE49-F238E27FC236}">
                <a16:creationId xmlns:a16="http://schemas.microsoft.com/office/drawing/2014/main" id="{2D271DF0-ED3C-0D34-0969-051C5DC9659A}"/>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397158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4 boxes - wavy backgroun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36F6CE81-9691-320B-46E9-0FC468022F38}"/>
              </a:ext>
            </a:extLst>
          </p:cNvPr>
          <p:cNvPicPr>
            <a:picLocks noChangeAspect="1"/>
          </p:cNvPicPr>
          <p:nvPr userDrawn="1"/>
        </p:nvPicPr>
        <p:blipFill rotWithShape="1">
          <a:blip r:embed="rId2"/>
          <a:srcRect l="2141"/>
          <a:stretch/>
        </p:blipFill>
        <p:spPr>
          <a:xfrm>
            <a:off x="0" y="-10677"/>
            <a:ext cx="12192000" cy="6868677"/>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4" name="Rectangle: Rounded Corners 71">
            <a:extLst>
              <a:ext uri="{FF2B5EF4-FFF2-40B4-BE49-F238E27FC236}">
                <a16:creationId xmlns:a16="http://schemas.microsoft.com/office/drawing/2014/main" id="{94948F40-D4E2-9059-F1CD-952FD4EE9C40}"/>
              </a:ext>
            </a:extLst>
          </p:cNvPr>
          <p:cNvSpPr/>
          <p:nvPr userDrawn="1"/>
        </p:nvSpPr>
        <p:spPr bwMode="auto">
          <a:xfrm>
            <a:off x="571615"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Rounded Corners 71">
            <a:extLst>
              <a:ext uri="{FF2B5EF4-FFF2-40B4-BE49-F238E27FC236}">
                <a16:creationId xmlns:a16="http://schemas.microsoft.com/office/drawing/2014/main" id="{4500F846-18CA-52E2-DF8B-13BEFB930793}"/>
              </a:ext>
            </a:extLst>
          </p:cNvPr>
          <p:cNvSpPr/>
          <p:nvPr userDrawn="1"/>
        </p:nvSpPr>
        <p:spPr bwMode="auto">
          <a:xfrm>
            <a:off x="571615" y="1376021"/>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Rounded Corners 71">
            <a:extLst>
              <a:ext uri="{FF2B5EF4-FFF2-40B4-BE49-F238E27FC236}">
                <a16:creationId xmlns:a16="http://schemas.microsoft.com/office/drawing/2014/main" id="{10ACB83F-7C72-7A5C-EF47-E3FF0F723618}"/>
              </a:ext>
            </a:extLst>
          </p:cNvPr>
          <p:cNvSpPr/>
          <p:nvPr userDrawn="1"/>
        </p:nvSpPr>
        <p:spPr bwMode="auto">
          <a:xfrm>
            <a:off x="6205829" y="1370470"/>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8" name="Rectangle: Rounded Corners 71">
            <a:extLst>
              <a:ext uri="{FF2B5EF4-FFF2-40B4-BE49-F238E27FC236}">
                <a16:creationId xmlns:a16="http://schemas.microsoft.com/office/drawing/2014/main" id="{EBDD2399-90F2-00BB-1499-02D4A5343B77}"/>
              </a:ext>
            </a:extLst>
          </p:cNvPr>
          <p:cNvSpPr/>
          <p:nvPr userDrawn="1"/>
        </p:nvSpPr>
        <p:spPr bwMode="auto">
          <a:xfrm>
            <a:off x="6205829"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pic>
        <p:nvPicPr>
          <p:cNvPr id="2" name="Picture 1">
            <a:extLst>
              <a:ext uri="{FF2B5EF4-FFF2-40B4-BE49-F238E27FC236}">
                <a16:creationId xmlns:a16="http://schemas.microsoft.com/office/drawing/2014/main" id="{D906E3E2-047E-8BBF-0021-5C4C7B8E1743}"/>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9" name="Title 1">
            <a:extLst>
              <a:ext uri="{FF2B5EF4-FFF2-40B4-BE49-F238E27FC236}">
                <a16:creationId xmlns:a16="http://schemas.microsoft.com/office/drawing/2014/main" id="{D18BA079-D8F6-FF34-CF7C-D53C9E7789B3}"/>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206404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4 (with full size image)">
    <p:spTree>
      <p:nvGrpSpPr>
        <p:cNvPr id="1" name=""/>
        <p:cNvGrpSpPr/>
        <p:nvPr/>
      </p:nvGrpSpPr>
      <p:grpSpPr bwMode="auto">
        <a:xfrm>
          <a:off x="0" y="0"/>
          <a:ext cx="0" cy="0"/>
          <a:chOff x="0" y="0"/>
          <a:chExt cx="0" cy="0"/>
        </a:xfrm>
      </p:grpSpPr>
      <p:sp>
        <p:nvSpPr>
          <p:cNvPr id="4" name="Picture Placeholder 2"/>
          <p:cNvSpPr>
            <a:spLocks noGrp="1"/>
          </p:cNvSpPr>
          <p:nvPr>
            <p:ph type="pic" sz="quarter" idx="13" hasCustomPrompt="1"/>
          </p:nvPr>
        </p:nvSpPr>
        <p:spPr bwMode="auto">
          <a:xfrm>
            <a:off x="0" y="-123826"/>
            <a:ext cx="12192000" cy="6981825"/>
          </a:xfrm>
          <a:prstGeom prst="rect">
            <a:avLst/>
          </a:prstGeom>
          <a:solidFill>
            <a:srgbClr val="EEEEEE"/>
          </a:solidFill>
        </p:spPr>
        <p:txBody>
          <a:bodyPr anchor="ctr">
            <a:normAutofit/>
          </a:bodyPr>
          <a:lstStyle>
            <a:lvl1pPr marL="0" indent="0" algn="ctr">
              <a:buNone/>
              <a:defRPr sz="2000"/>
            </a:lvl1pPr>
          </a:lstStyle>
          <a:p>
            <a:pPr>
              <a:defRPr/>
            </a:pPr>
            <a:r>
              <a:rPr lang="en-US"/>
              <a:t>Click icon to change the photo</a:t>
            </a:r>
            <a:endParaRPr/>
          </a:p>
        </p:txBody>
      </p:sp>
      <p:sp>
        <p:nvSpPr>
          <p:cNvPr id="2" name="Title 1"/>
          <p:cNvSpPr>
            <a:spLocks noGrp="1"/>
          </p:cNvSpPr>
          <p:nvPr>
            <p:ph type="ctrTitle"/>
          </p:nvPr>
        </p:nvSpPr>
        <p:spPr bwMode="auto">
          <a:xfrm>
            <a:off x="334963" y="1931701"/>
            <a:ext cx="5080000" cy="2387600"/>
          </a:xfrm>
        </p:spPr>
        <p:txBody>
          <a:bodyPr anchor="ctr">
            <a:noAutofit/>
          </a:bodyPr>
          <a:lstStyle>
            <a:lvl1pPr algn="l">
              <a:lnSpc>
                <a:spcPct val="80000"/>
              </a:lnSpc>
              <a:defRPr sz="7200">
                <a:solidFill>
                  <a:schemeClr val="tx1"/>
                </a:solidFill>
                <a:latin typeface="+mn-lt"/>
              </a:defRPr>
            </a:lvl1pPr>
          </a:lstStyle>
          <a:p>
            <a:pPr>
              <a:defRPr/>
            </a:pPr>
            <a:r>
              <a:rPr lang="en-US"/>
              <a:t>Click to edit Master title style</a:t>
            </a:r>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3 boxes - wavy backgroun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36F6CE81-9691-320B-46E9-0FC468022F38}"/>
              </a:ext>
            </a:extLst>
          </p:cNvPr>
          <p:cNvPicPr>
            <a:picLocks noChangeAspect="1"/>
          </p:cNvPicPr>
          <p:nvPr userDrawn="1"/>
        </p:nvPicPr>
        <p:blipFill rotWithShape="1">
          <a:blip r:embed="rId2"/>
          <a:srcRect l="2141"/>
          <a:stretch/>
        </p:blipFill>
        <p:spPr>
          <a:xfrm>
            <a:off x="0" y="-10677"/>
            <a:ext cx="12192000" cy="6868677"/>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2" name="Rectangle: Rounded Corners 71">
            <a:extLst>
              <a:ext uri="{FF2B5EF4-FFF2-40B4-BE49-F238E27FC236}">
                <a16:creationId xmlns:a16="http://schemas.microsoft.com/office/drawing/2014/main" id="{B7436062-89B4-4A52-1891-30E384DCB729}"/>
              </a:ext>
            </a:extLst>
          </p:cNvPr>
          <p:cNvSpPr/>
          <p:nvPr userDrawn="1"/>
        </p:nvSpPr>
        <p:spPr bwMode="auto">
          <a:xfrm>
            <a:off x="571614" y="1373637"/>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9" name="Rectangle: Rounded Corners 71">
            <a:extLst>
              <a:ext uri="{FF2B5EF4-FFF2-40B4-BE49-F238E27FC236}">
                <a16:creationId xmlns:a16="http://schemas.microsoft.com/office/drawing/2014/main" id="{2CE92CC9-E031-905E-1045-BCA27F84775F}"/>
              </a:ext>
            </a:extLst>
          </p:cNvPr>
          <p:cNvSpPr/>
          <p:nvPr userDrawn="1"/>
        </p:nvSpPr>
        <p:spPr bwMode="auto">
          <a:xfrm>
            <a:off x="8054716" y="1373635"/>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0" name="Rectangle: Rounded Corners 71">
            <a:extLst>
              <a:ext uri="{FF2B5EF4-FFF2-40B4-BE49-F238E27FC236}">
                <a16:creationId xmlns:a16="http://schemas.microsoft.com/office/drawing/2014/main" id="{6CA844F5-F82D-2A39-29E4-BA0A0124DFA8}"/>
              </a:ext>
            </a:extLst>
          </p:cNvPr>
          <p:cNvSpPr/>
          <p:nvPr userDrawn="1"/>
        </p:nvSpPr>
        <p:spPr bwMode="auto">
          <a:xfrm>
            <a:off x="4316457" y="1373636"/>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pic>
        <p:nvPicPr>
          <p:cNvPr id="11" name="Picture 10">
            <a:extLst>
              <a:ext uri="{FF2B5EF4-FFF2-40B4-BE49-F238E27FC236}">
                <a16:creationId xmlns:a16="http://schemas.microsoft.com/office/drawing/2014/main" id="{1D503A80-BF9A-91E7-515B-0D0A24734F3C}"/>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12" name="Title 1">
            <a:extLst>
              <a:ext uri="{FF2B5EF4-FFF2-40B4-BE49-F238E27FC236}">
                <a16:creationId xmlns:a16="http://schemas.microsoft.com/office/drawing/2014/main" id="{F04976DA-9C32-D4BF-98A8-1A33A6DDDB14}"/>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2548670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 net background">
    <p:spTree>
      <p:nvGrpSpPr>
        <p:cNvPr id="1" name=""/>
        <p:cNvGrpSpPr/>
        <p:nvPr/>
      </p:nvGrpSpPr>
      <p:grpSpPr>
        <a:xfrm>
          <a:off x="0" y="0"/>
          <a:ext cx="0" cy="0"/>
          <a:chOff x="0" y="0"/>
          <a:chExt cx="0" cy="0"/>
        </a:xfrm>
      </p:grpSpPr>
      <p:pic>
        <p:nvPicPr>
          <p:cNvPr id="8" name="Picture 7" descr="A close up of a net&#10;&#10;Description automatically generated">
            <a:extLst>
              <a:ext uri="{FF2B5EF4-FFF2-40B4-BE49-F238E27FC236}">
                <a16:creationId xmlns:a16="http://schemas.microsoft.com/office/drawing/2014/main" id="{90A6F02A-2713-9159-9A20-40A94B0A5F8E}"/>
              </a:ext>
            </a:extLst>
          </p:cNvPr>
          <p:cNvPicPr>
            <a:picLocks noChangeAspect="1"/>
          </p:cNvPicPr>
          <p:nvPr userDrawn="1"/>
        </p:nvPicPr>
        <p:blipFill rotWithShape="1">
          <a:blip r:embed="rId2"/>
          <a:srcRect r="2659"/>
          <a:stretch/>
        </p:blipFill>
        <p:spPr>
          <a:xfrm>
            <a:off x="-17253" y="0"/>
            <a:ext cx="12209253" cy="6892820"/>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2" name="Picture 1">
            <a:extLst>
              <a:ext uri="{FF2B5EF4-FFF2-40B4-BE49-F238E27FC236}">
                <a16:creationId xmlns:a16="http://schemas.microsoft.com/office/drawing/2014/main" id="{8C97C656-3809-3FB1-8603-7432C2FA1E03}"/>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4" name="Title 1">
            <a:extLst>
              <a:ext uri="{FF2B5EF4-FFF2-40B4-BE49-F238E27FC236}">
                <a16:creationId xmlns:a16="http://schemas.microsoft.com/office/drawing/2014/main" id="{EB84EC04-2D4C-8EC4-7BF4-8B11532F5F89}"/>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4042465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 wavy background 2">
    <p:spTree>
      <p:nvGrpSpPr>
        <p:cNvPr id="1" name=""/>
        <p:cNvGrpSpPr/>
        <p:nvPr/>
      </p:nvGrpSpPr>
      <p:grpSpPr>
        <a:xfrm>
          <a:off x="0" y="0"/>
          <a:ext cx="0" cy="0"/>
          <a:chOff x="0" y="0"/>
          <a:chExt cx="0" cy="0"/>
        </a:xfrm>
      </p:grpSpPr>
      <p:pic>
        <p:nvPicPr>
          <p:cNvPr id="2" name="Picture 1" descr="A close up of a white surface&#10;&#10;Description automatically generated">
            <a:extLst>
              <a:ext uri="{FF2B5EF4-FFF2-40B4-BE49-F238E27FC236}">
                <a16:creationId xmlns:a16="http://schemas.microsoft.com/office/drawing/2014/main" id="{3A3FDA9E-E25B-70F4-8396-4ECDA64C2D2D}"/>
              </a:ext>
            </a:extLst>
          </p:cNvPr>
          <p:cNvPicPr>
            <a:picLocks noChangeAspect="1"/>
          </p:cNvPicPr>
          <p:nvPr userDrawn="1"/>
        </p:nvPicPr>
        <p:blipFill rotWithShape="1">
          <a:blip r:embed="rId2"/>
          <a:srcRect l="493" t="14366" r="103" b="4164"/>
          <a:stretch/>
        </p:blipFill>
        <p:spPr>
          <a:xfrm>
            <a:off x="-114300" y="-97971"/>
            <a:ext cx="12316146" cy="6976653"/>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4" name="Picture 3">
            <a:extLst>
              <a:ext uri="{FF2B5EF4-FFF2-40B4-BE49-F238E27FC236}">
                <a16:creationId xmlns:a16="http://schemas.microsoft.com/office/drawing/2014/main" id="{B832ADF6-906E-4904-62AF-40180294CFC6}"/>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5" name="Title 1">
            <a:extLst>
              <a:ext uri="{FF2B5EF4-FFF2-40B4-BE49-F238E27FC236}">
                <a16:creationId xmlns:a16="http://schemas.microsoft.com/office/drawing/2014/main" id="{416858FC-60F3-345A-6C30-1CCE2723DD13}"/>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3583329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 bubble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7145F-AEB6-521C-F9C9-B67331260F33}"/>
              </a:ext>
            </a:extLst>
          </p:cNvPr>
          <p:cNvPicPr>
            <a:picLocks noChangeAspect="1"/>
          </p:cNvPicPr>
          <p:nvPr userDrawn="1"/>
        </p:nvPicPr>
        <p:blipFill rotWithShape="1">
          <a:blip r:embed="rId2"/>
          <a:srcRect r="3107"/>
          <a:stretch/>
        </p:blipFill>
        <p:spPr>
          <a:xfrm>
            <a:off x="-1" y="0"/>
            <a:ext cx="12192001" cy="6921852"/>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2" name="Picture 1">
            <a:extLst>
              <a:ext uri="{FF2B5EF4-FFF2-40B4-BE49-F238E27FC236}">
                <a16:creationId xmlns:a16="http://schemas.microsoft.com/office/drawing/2014/main" id="{A0A03B58-1247-42C3-0094-CA0E8FF77D50}"/>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5" name="Title 1">
            <a:extLst>
              <a:ext uri="{FF2B5EF4-FFF2-40B4-BE49-F238E27FC236}">
                <a16:creationId xmlns:a16="http://schemas.microsoft.com/office/drawing/2014/main" id="{366BB1A3-E3A0-D44E-F114-A7D75E11A37B}"/>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3639375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box - gray background">
    <p:spTree>
      <p:nvGrpSpPr>
        <p:cNvPr id="1" name=""/>
        <p:cNvGrpSpPr/>
        <p:nvPr/>
      </p:nvGrpSpPr>
      <p:grpSpPr>
        <a:xfrm>
          <a:off x="0" y="0"/>
          <a:ext cx="0" cy="0"/>
          <a:chOff x="0" y="0"/>
          <a:chExt cx="0" cy="0"/>
        </a:xfrm>
      </p:grpSpPr>
      <p:sp>
        <p:nvSpPr>
          <p:cNvPr id="2" name="Rectangle: Rounded Corners 71">
            <a:extLst>
              <a:ext uri="{FF2B5EF4-FFF2-40B4-BE49-F238E27FC236}">
                <a16:creationId xmlns:a16="http://schemas.microsoft.com/office/drawing/2014/main" id="{0E4149C4-1DCC-F01B-0EEF-19D4F2C1D8A3}"/>
              </a:ext>
            </a:extLst>
          </p:cNvPr>
          <p:cNvSpPr/>
          <p:nvPr userDrawn="1"/>
        </p:nvSpPr>
        <p:spPr bwMode="auto">
          <a:xfrm>
            <a:off x="571615" y="1373637"/>
            <a:ext cx="11032078" cy="4682295"/>
          </a:xfrm>
          <a:prstGeom prst="roundRect">
            <a:avLst>
              <a:gd name="adj" fmla="val 267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 name="Title 1">
            <a:extLst>
              <a:ext uri="{FF2B5EF4-FFF2-40B4-BE49-F238E27FC236}">
                <a16:creationId xmlns:a16="http://schemas.microsoft.com/office/drawing/2014/main" id="{BB01D6A2-8877-C4F4-325C-AD5C48C5D569}"/>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4" name="Slide Number Placeholder 5">
            <a:extLst>
              <a:ext uri="{FF2B5EF4-FFF2-40B4-BE49-F238E27FC236}">
                <a16:creationId xmlns:a16="http://schemas.microsoft.com/office/drawing/2014/main" id="{526F5412-D014-85EE-CC5E-471FFE7A281B}"/>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189206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4 boxes - gray background">
    <p:spTree>
      <p:nvGrpSpPr>
        <p:cNvPr id="1" name=""/>
        <p:cNvGrpSpPr/>
        <p:nvPr/>
      </p:nvGrpSpPr>
      <p:grpSpPr>
        <a:xfrm>
          <a:off x="0" y="0"/>
          <a:ext cx="0" cy="0"/>
          <a:chOff x="0" y="0"/>
          <a:chExt cx="0" cy="0"/>
        </a:xfrm>
      </p:grpSpPr>
      <p:sp>
        <p:nvSpPr>
          <p:cNvPr id="12" name="Rectangle: Rounded Corners 71">
            <a:extLst>
              <a:ext uri="{FF2B5EF4-FFF2-40B4-BE49-F238E27FC236}">
                <a16:creationId xmlns:a16="http://schemas.microsoft.com/office/drawing/2014/main" id="{5BA01449-AB45-DB94-995B-1B25649451B1}"/>
              </a:ext>
            </a:extLst>
          </p:cNvPr>
          <p:cNvSpPr/>
          <p:nvPr userDrawn="1"/>
        </p:nvSpPr>
        <p:spPr bwMode="auto">
          <a:xfrm>
            <a:off x="571615"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8" name="Rectangle: Rounded Corners 71">
            <a:extLst>
              <a:ext uri="{FF2B5EF4-FFF2-40B4-BE49-F238E27FC236}">
                <a16:creationId xmlns:a16="http://schemas.microsoft.com/office/drawing/2014/main" id="{EF1878C3-3F47-0895-DAA5-F8A41DD43840}"/>
              </a:ext>
            </a:extLst>
          </p:cNvPr>
          <p:cNvSpPr/>
          <p:nvPr userDrawn="1"/>
        </p:nvSpPr>
        <p:spPr bwMode="auto">
          <a:xfrm>
            <a:off x="571615" y="1376021"/>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Rectangle: Rounded Corners 71">
            <a:extLst>
              <a:ext uri="{FF2B5EF4-FFF2-40B4-BE49-F238E27FC236}">
                <a16:creationId xmlns:a16="http://schemas.microsoft.com/office/drawing/2014/main" id="{D7FC4CFB-A85B-0EAD-2C35-1B0F39A4AF16}"/>
              </a:ext>
            </a:extLst>
          </p:cNvPr>
          <p:cNvSpPr/>
          <p:nvPr userDrawn="1"/>
        </p:nvSpPr>
        <p:spPr bwMode="auto">
          <a:xfrm>
            <a:off x="6205829" y="1370470"/>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0" name="Rectangle: Rounded Corners 71">
            <a:extLst>
              <a:ext uri="{FF2B5EF4-FFF2-40B4-BE49-F238E27FC236}">
                <a16:creationId xmlns:a16="http://schemas.microsoft.com/office/drawing/2014/main" id="{9C62E7EA-5CFE-39DA-ADDC-472797975703}"/>
              </a:ext>
            </a:extLst>
          </p:cNvPr>
          <p:cNvSpPr/>
          <p:nvPr userDrawn="1"/>
        </p:nvSpPr>
        <p:spPr bwMode="auto">
          <a:xfrm>
            <a:off x="6205829"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 name="Title 1">
            <a:extLst>
              <a:ext uri="{FF2B5EF4-FFF2-40B4-BE49-F238E27FC236}">
                <a16:creationId xmlns:a16="http://schemas.microsoft.com/office/drawing/2014/main" id="{70121234-8B4F-A8B3-6BE7-C94B896F2A4D}"/>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3" name="Slide Number Placeholder 5">
            <a:extLst>
              <a:ext uri="{FF2B5EF4-FFF2-40B4-BE49-F238E27FC236}">
                <a16:creationId xmlns:a16="http://schemas.microsoft.com/office/drawing/2014/main" id="{CEAB9206-B0CA-7B7E-F2AE-EABB876C64FF}"/>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666252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3 boxes - gray background">
    <p:spTree>
      <p:nvGrpSpPr>
        <p:cNvPr id="1" name=""/>
        <p:cNvGrpSpPr/>
        <p:nvPr/>
      </p:nvGrpSpPr>
      <p:grpSpPr>
        <a:xfrm>
          <a:off x="0" y="0"/>
          <a:ext cx="0" cy="0"/>
          <a:chOff x="0" y="0"/>
          <a:chExt cx="0" cy="0"/>
        </a:xfrm>
      </p:grpSpPr>
      <p:sp>
        <p:nvSpPr>
          <p:cNvPr id="6" name="Rectangle: Rounded Corners 71">
            <a:extLst>
              <a:ext uri="{FF2B5EF4-FFF2-40B4-BE49-F238E27FC236}">
                <a16:creationId xmlns:a16="http://schemas.microsoft.com/office/drawing/2014/main" id="{09737DA9-B8EA-DF25-68C4-D284C2275E37}"/>
              </a:ext>
            </a:extLst>
          </p:cNvPr>
          <p:cNvSpPr/>
          <p:nvPr userDrawn="1"/>
        </p:nvSpPr>
        <p:spPr bwMode="auto">
          <a:xfrm>
            <a:off x="571614" y="1373637"/>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7" name="Rectangle: Rounded Corners 71">
            <a:extLst>
              <a:ext uri="{FF2B5EF4-FFF2-40B4-BE49-F238E27FC236}">
                <a16:creationId xmlns:a16="http://schemas.microsoft.com/office/drawing/2014/main" id="{4592289A-A9FE-5D72-B343-423A760B9A05}"/>
              </a:ext>
            </a:extLst>
          </p:cNvPr>
          <p:cNvSpPr/>
          <p:nvPr userDrawn="1"/>
        </p:nvSpPr>
        <p:spPr bwMode="auto">
          <a:xfrm>
            <a:off x="8054716" y="1373635"/>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0" name="Rectangle: Rounded Corners 71">
            <a:extLst>
              <a:ext uri="{FF2B5EF4-FFF2-40B4-BE49-F238E27FC236}">
                <a16:creationId xmlns:a16="http://schemas.microsoft.com/office/drawing/2014/main" id="{604C92A6-9DD7-E619-7344-9FA0985AAA54}"/>
              </a:ext>
            </a:extLst>
          </p:cNvPr>
          <p:cNvSpPr/>
          <p:nvPr userDrawn="1"/>
        </p:nvSpPr>
        <p:spPr bwMode="auto">
          <a:xfrm>
            <a:off x="4316457" y="1373636"/>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1" name="Title 1">
            <a:extLst>
              <a:ext uri="{FF2B5EF4-FFF2-40B4-BE49-F238E27FC236}">
                <a16:creationId xmlns:a16="http://schemas.microsoft.com/office/drawing/2014/main" id="{76805CB1-C91C-3016-AE12-79FE52FC4EF8}"/>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2" name="Slide Number Placeholder 5">
            <a:extLst>
              <a:ext uri="{FF2B5EF4-FFF2-40B4-BE49-F238E27FC236}">
                <a16:creationId xmlns:a16="http://schemas.microsoft.com/office/drawing/2014/main" id="{CA2F0375-933D-115B-85B9-054EFA1CAFF5}"/>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3382522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siz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0F61AE3-523A-492E-899A-2786456C22C1}"/>
              </a:ext>
            </a:extLst>
          </p:cNvPr>
          <p:cNvSpPr>
            <a:spLocks noGrp="1"/>
          </p:cNvSpPr>
          <p:nvPr>
            <p:ph type="pic" sz="quarter" idx="13" hasCustomPrompt="1"/>
          </p:nvPr>
        </p:nvSpPr>
        <p:spPr>
          <a:xfrm>
            <a:off x="0" y="0"/>
            <a:ext cx="12192000" cy="6858000"/>
          </a:xfrm>
        </p:spPr>
        <p:txBody>
          <a:bodyPr anchor="ctr">
            <a:normAutofit/>
          </a:bodyPr>
          <a:lstStyle>
            <a:lvl1pPr marL="0" indent="0" algn="ctr">
              <a:buNone/>
              <a:defRPr sz="2000"/>
            </a:lvl1pPr>
          </a:lstStyle>
          <a:p>
            <a:r>
              <a:rPr lang="en-US"/>
              <a:t>Click icon to add photo</a:t>
            </a:r>
            <a:endParaRPr lang="en-FI"/>
          </a:p>
        </p:txBody>
      </p:sp>
      <p:sp>
        <p:nvSpPr>
          <p:cNvPr id="3" name="Slide Number Placeholder 5">
            <a:extLst>
              <a:ext uri="{FF2B5EF4-FFF2-40B4-BE49-F238E27FC236}">
                <a16:creationId xmlns:a16="http://schemas.microsoft.com/office/drawing/2014/main" id="{B0E41ACC-7B65-ED8F-8C9F-AE9795D5436A}"/>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3239769811"/>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gra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3DD3A23-27AC-F76E-B54F-8A8074B2148C}"/>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193677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FA0AAB-C999-4DC1-B26B-616C666563E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4937929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le Slide 5">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984375"/>
            <a:ext cx="9144000" cy="2387600"/>
          </a:xfrm>
        </p:spPr>
        <p:txBody>
          <a:bodyPr anchor="ctr">
            <a:normAutofit/>
          </a:bodyPr>
          <a:lstStyle>
            <a:lvl1pPr algn="ctr">
              <a:defRPr sz="8000">
                <a:solidFill>
                  <a:schemeClr val="tx1"/>
                </a:solidFill>
                <a:latin typeface="+mn-lt"/>
              </a:defRPr>
            </a:lvl1pPr>
          </a:lstStyle>
          <a:p>
            <a:pPr>
              <a:defRPr/>
            </a:pPr>
            <a:r>
              <a:rPr lang="en-US"/>
              <a:t>Click to edit Master title style</a:t>
            </a:r>
            <a:endParaRPr lang="en-GB"/>
          </a:p>
        </p:txBody>
      </p:sp>
      <p:sp>
        <p:nvSpPr>
          <p:cNvPr id="10"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1"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929240-A02E-0BBD-7460-EC2C59D2E90E}"/>
              </a:ext>
            </a:extLst>
          </p:cNvPr>
          <p:cNvSpPr>
            <a:spLocks noGrp="1"/>
          </p:cNvSpPr>
          <p:nvPr>
            <p:ph type="title"/>
          </p:nvPr>
        </p:nvSpPr>
        <p:spPr>
          <a:xfrm>
            <a:off x="317939" y="261609"/>
            <a:ext cx="11556123" cy="932191"/>
          </a:xfrm>
        </p:spPr>
        <p:txBody>
          <a:bodyPr>
            <a:normAutofit/>
          </a:bodyPr>
          <a:lstStyle>
            <a:lvl1pPr>
              <a:defRPr sz="4400" spc="-90" baseline="0">
                <a:solidFill>
                  <a:schemeClr val="tx1"/>
                </a:solidFill>
                <a:latin typeface="+mn-lt"/>
              </a:defRPr>
            </a:lvl1pPr>
          </a:lstStyle>
          <a:p>
            <a:r>
              <a:rPr lang="en-GB"/>
              <a:t>Click to edit Master title style</a:t>
            </a:r>
          </a:p>
        </p:txBody>
      </p:sp>
      <p:sp>
        <p:nvSpPr>
          <p:cNvPr id="4" name="Slide Number Placeholder 5">
            <a:extLst>
              <a:ext uri="{FF2B5EF4-FFF2-40B4-BE49-F238E27FC236}">
                <a16:creationId xmlns:a16="http://schemas.microsoft.com/office/drawing/2014/main" id="{836B80E9-6CF7-B1DB-DB79-8E52E8BBAB87}"/>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3835630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userDrawn="1">
  <p:cSld name="Title and Content">
    <p:spTree>
      <p:nvGrpSpPr>
        <p:cNvPr id="1" name=""/>
        <p:cNvGrpSpPr/>
        <p:nvPr/>
      </p:nvGrpSpPr>
      <p:grpSpPr bwMode="auto">
        <a:xfrm>
          <a:off x="0" y="0"/>
          <a:ext cx="0" cy="0"/>
          <a:chOff x="0" y="0"/>
          <a:chExt cx="0" cy="0"/>
        </a:xfrm>
      </p:grpSpPr>
      <p:sp>
        <p:nvSpPr>
          <p:cNvPr id="12" name="Content Placeholder 2"/>
          <p:cNvSpPr>
            <a:spLocks noGrp="1"/>
          </p:cNvSpPr>
          <p:nvPr>
            <p:ph idx="1"/>
          </p:nvPr>
        </p:nvSpPr>
        <p:spPr bwMode="auto">
          <a:xfrm>
            <a:off x="317940" y="1514477"/>
            <a:ext cx="11556123" cy="4662486"/>
          </a:xfrm>
        </p:spPr>
        <p:txBody>
          <a:bodyPr>
            <a:normAutofit/>
          </a:bodyPr>
          <a:lstStyle>
            <a:lvl1pPr>
              <a:defRPr sz="2400">
                <a:latin typeface="+mn-lt"/>
              </a:defRPr>
            </a:lvl1pPr>
            <a:lvl2pPr>
              <a:defRPr sz="2000"/>
            </a:lvl2pPr>
            <a:lvl3pPr>
              <a:defRPr sz="1800"/>
            </a:lvl3pPr>
            <a:lvl4pPr>
              <a:defRPr sz="1600"/>
            </a:lvl4pPr>
            <a:lvl5pPr>
              <a:defRPr sz="1600"/>
            </a:lvl5pPr>
          </a:lstStyle>
          <a:p>
            <a:pPr lvl="0">
              <a:defRPr/>
            </a:pPr>
            <a:r>
              <a:rPr lang="en-US"/>
              <a:t>Click to edit Master text styles</a:t>
            </a:r>
            <a:endParaRPr/>
          </a:p>
        </p:txBody>
      </p:sp>
      <p:sp>
        <p:nvSpPr>
          <p:cNvPr id="13"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n-lt"/>
              </a:rPr>
              <a:t>‹#›</a:t>
            </a:fld>
            <a:endParaRPr lang="en-GB" sz="1000">
              <a:solidFill>
                <a:schemeClr val="tx1"/>
              </a:solidFill>
              <a:latin typeface="+mn-lt"/>
            </a:endParaRPr>
          </a:p>
        </p:txBody>
      </p:sp>
      <p:sp>
        <p:nvSpPr>
          <p:cNvPr id="17"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n-lt"/>
            </a:endParaRPr>
          </a:p>
        </p:txBody>
      </p:sp>
      <p:sp>
        <p:nvSpPr>
          <p:cNvPr id="18" name="Title 1"/>
          <p:cNvSpPr>
            <a:spLocks noGrp="1"/>
          </p:cNvSpPr>
          <p:nvPr>
            <p:ph type="title"/>
          </p:nvPr>
        </p:nvSpPr>
        <p:spPr bwMode="auto">
          <a:xfrm>
            <a:off x="317939" y="365127"/>
            <a:ext cx="11556123" cy="1091608"/>
          </a:xfrm>
        </p:spPr>
        <p:txBody>
          <a:bodyPr>
            <a:normAutofit/>
          </a:bodyPr>
          <a:lstStyle>
            <a:lvl1pPr>
              <a:defRPr sz="4400">
                <a:solidFill>
                  <a:schemeClr val="tx1"/>
                </a:solidFill>
                <a:latin typeface="+mn-lt"/>
              </a:defRPr>
            </a:lvl1pPr>
          </a:lstStyle>
          <a:p>
            <a:pPr>
              <a:defRPr/>
            </a:pPr>
            <a:r>
              <a:rPr lang="en-US"/>
              <a:t>Click to edit Master title style</a:t>
            </a:r>
            <a:endParaRPr lang="en-GB"/>
          </a:p>
        </p:txBody>
      </p:sp>
      <p:sp>
        <p:nvSpPr>
          <p:cNvPr id="7"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n-lt"/>
            </a:endParaRPr>
          </a:p>
        </p:txBody>
      </p:sp>
    </p:spTree>
    <p:extLst>
      <p:ext uri="{BB962C8B-B14F-4D97-AF65-F5344CB8AC3E}">
        <p14:creationId xmlns:p14="http://schemas.microsoft.com/office/powerpoint/2010/main" val="2858925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86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userDrawn="1">
  <p:cSld name="1_Title Slide 3">
    <p:spTree>
      <p:nvGrpSpPr>
        <p:cNvPr id="1" name=""/>
        <p:cNvGrpSpPr/>
        <p:nvPr/>
      </p:nvGrpSpPr>
      <p:grpSpPr bwMode="auto">
        <a:xfrm>
          <a:off x="0" y="0"/>
          <a:ext cx="0" cy="0"/>
          <a:chOff x="0" y="0"/>
          <a:chExt cx="0" cy="0"/>
        </a:xfrm>
      </p:grpSpPr>
      <p:sp>
        <p:nvSpPr>
          <p:cNvPr id="2" name="Rectangle 1">
            <a:extLst>
              <a:ext uri="{FF2B5EF4-FFF2-40B4-BE49-F238E27FC236}">
                <a16:creationId xmlns:a16="http://schemas.microsoft.com/office/drawing/2014/main" id="{94452332-AA29-C2C9-56A4-377E5D3CC818}"/>
              </a:ext>
            </a:extLst>
          </p:cNvPr>
          <p:cNvSpPr/>
          <p:nvPr userDrawn="1"/>
        </p:nvSpPr>
        <p:spPr bwMode="auto">
          <a:xfrm>
            <a:off x="0" y="0"/>
            <a:ext cx="12294824" cy="6940627"/>
          </a:xfrm>
          <a:prstGeom prst="rect">
            <a:avLst/>
          </a:prstGeom>
          <a:gradFill flip="none" rotWithShape="1">
            <a:gsLst>
              <a:gs pos="0">
                <a:schemeClr val="accent6"/>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3" name="Title 1">
            <a:extLst>
              <a:ext uri="{FF2B5EF4-FFF2-40B4-BE49-F238E27FC236}">
                <a16:creationId xmlns:a16="http://schemas.microsoft.com/office/drawing/2014/main" id="{5FAAEC03-A20B-C15E-695C-9E46A78CF1DE}"/>
              </a:ext>
            </a:extLst>
          </p:cNvPr>
          <p:cNvSpPr>
            <a:spLocks noGrp="1"/>
          </p:cNvSpPr>
          <p:nvPr>
            <p:ph type="ctrTitle"/>
          </p:nvPr>
        </p:nvSpPr>
        <p:spPr bwMode="auto">
          <a:xfrm>
            <a:off x="1524000" y="1984375"/>
            <a:ext cx="9144000" cy="2387600"/>
          </a:xfrm>
        </p:spPr>
        <p:txBody>
          <a:bodyPr anchor="ctr">
            <a:normAutofit/>
          </a:bodyPr>
          <a:lstStyle>
            <a:lvl1pPr algn="ctr">
              <a:defRPr sz="7998"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en-US"/>
              <a:t>Click to edit Master title style</a:t>
            </a:r>
            <a:endParaRPr lang="en-GB"/>
          </a:p>
        </p:txBody>
      </p:sp>
      <p:sp>
        <p:nvSpPr>
          <p:cNvPr id="7" name="object 3">
            <a:extLst>
              <a:ext uri="{FF2B5EF4-FFF2-40B4-BE49-F238E27FC236}">
                <a16:creationId xmlns:a16="http://schemas.microsoft.com/office/drawing/2014/main" id="{17B8E911-A20C-DBCF-AF5A-7698CF16441A}"/>
              </a:ext>
            </a:extLst>
          </p:cNvPr>
          <p:cNvSpPr/>
          <p:nvPr userDrawn="1"/>
        </p:nvSpPr>
        <p:spPr bwMode="auto">
          <a:xfrm flipV="1">
            <a:off x="334963" y="6123280"/>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sz="1800">
              <a:latin typeface="+mn-lt"/>
            </a:endParaRPr>
          </a:p>
        </p:txBody>
      </p:sp>
      <p:sp>
        <p:nvSpPr>
          <p:cNvPr id="9" name="object 3">
            <a:extLst>
              <a:ext uri="{FF2B5EF4-FFF2-40B4-BE49-F238E27FC236}">
                <a16:creationId xmlns:a16="http://schemas.microsoft.com/office/drawing/2014/main" id="{7AECED78-37F8-1C4A-400D-BE8C460925B8}"/>
              </a:ext>
            </a:extLst>
          </p:cNvPr>
          <p:cNvSpPr/>
          <p:nvPr userDrawn="1"/>
        </p:nvSpPr>
        <p:spPr bwMode="auto">
          <a:xfrm flipV="1">
            <a:off x="334963" y="6123280"/>
            <a:ext cx="11539096" cy="133571"/>
          </a:xfrm>
          <a:custGeom>
            <a:avLst/>
            <a:gdLst/>
            <a:ahLst/>
            <a:cxnLst/>
            <a:rect l="l" t="t" r="r" b="b"/>
            <a:pathLst>
              <a:path w="19350355" extrusionOk="0">
                <a:moveTo>
                  <a:pt x="0" y="0"/>
                </a:moveTo>
                <a:lnTo>
                  <a:pt x="19350196" y="0"/>
                </a:lnTo>
              </a:path>
            </a:pathLst>
          </a:custGeom>
          <a:ln w="3175">
            <a:solidFill>
              <a:schemeClr val="bg1"/>
            </a:solidFill>
          </a:ln>
        </p:spPr>
        <p:txBody>
          <a:bodyPr wrap="square" lIns="0" tIns="0" rIns="0" bIns="0" rtlCol="0"/>
          <a:lstStyle/>
          <a:p>
            <a:pPr>
              <a:defRPr/>
            </a:pPr>
            <a:endParaRPr sz="1800">
              <a:latin typeface="+mn-lt"/>
            </a:endParaRPr>
          </a:p>
        </p:txBody>
      </p:sp>
      <p:sp>
        <p:nvSpPr>
          <p:cNvPr id="10" name="Slide Number Placeholder 5">
            <a:extLst>
              <a:ext uri="{FF2B5EF4-FFF2-40B4-BE49-F238E27FC236}">
                <a16:creationId xmlns:a16="http://schemas.microsoft.com/office/drawing/2014/main" id="{AAE2F0C7-BA53-8F1A-B5E6-F379242520D0}"/>
              </a:ext>
            </a:extLst>
          </p:cNvPr>
          <p:cNvSpPr txBox="1"/>
          <p:nvPr userDrawn="1"/>
        </p:nvSpPr>
        <p:spPr bwMode="auto">
          <a:xfrm>
            <a:off x="317938" y="6356352"/>
            <a:ext cx="2743200" cy="365125"/>
          </a:xfrm>
          <a:prstGeom prst="rect">
            <a:avLst/>
          </a:prstGeom>
        </p:spPr>
        <p:txBody>
          <a:bodyPr vert="horz" lIns="91428" tIns="45714" rIns="91428" bIns="45714" rtlCol="0" anchor="ctr"/>
          <a:lstStyle>
            <a:defPPr>
              <a:defRPr/>
            </a:defPPr>
            <a:lvl1pPr marL="0" algn="r" defTabSz="914262">
              <a:defRPr sz="900">
                <a:solidFill>
                  <a:schemeClr val="tx1"/>
                </a:solidFill>
                <a:latin typeface="+mn-lt"/>
                <a:ea typeface="+mn-ea"/>
                <a:cs typeface="+mn-cs"/>
              </a:defRPr>
            </a:lvl1pPr>
            <a:lvl2pPr marL="457131" algn="l" defTabSz="914262">
              <a:defRPr sz="1800">
                <a:solidFill>
                  <a:schemeClr val="tx1"/>
                </a:solidFill>
                <a:latin typeface="+mn-lt"/>
                <a:ea typeface="+mn-ea"/>
                <a:cs typeface="+mn-cs"/>
              </a:defRPr>
            </a:lvl2pPr>
            <a:lvl3pPr marL="914262" algn="l" defTabSz="914262">
              <a:defRPr sz="1800">
                <a:solidFill>
                  <a:schemeClr val="tx1"/>
                </a:solidFill>
                <a:latin typeface="+mn-lt"/>
                <a:ea typeface="+mn-ea"/>
                <a:cs typeface="+mn-cs"/>
              </a:defRPr>
            </a:lvl3pPr>
            <a:lvl4pPr marL="1371394" algn="l" defTabSz="914262">
              <a:defRPr sz="1800">
                <a:solidFill>
                  <a:schemeClr val="tx1"/>
                </a:solidFill>
                <a:latin typeface="+mn-lt"/>
                <a:ea typeface="+mn-ea"/>
                <a:cs typeface="+mn-cs"/>
              </a:defRPr>
            </a:lvl4pPr>
            <a:lvl5pPr marL="1828524" algn="l" defTabSz="914262">
              <a:defRPr sz="1800">
                <a:solidFill>
                  <a:schemeClr val="tx1"/>
                </a:solidFill>
                <a:latin typeface="+mn-lt"/>
                <a:ea typeface="+mn-ea"/>
                <a:cs typeface="+mn-cs"/>
              </a:defRPr>
            </a:lvl5pPr>
            <a:lvl6pPr marL="2285656" algn="l" defTabSz="914262">
              <a:defRPr sz="1800">
                <a:solidFill>
                  <a:schemeClr val="tx1"/>
                </a:solidFill>
                <a:latin typeface="+mn-lt"/>
                <a:ea typeface="+mn-ea"/>
                <a:cs typeface="+mn-cs"/>
              </a:defRPr>
            </a:lvl6pPr>
            <a:lvl7pPr marL="2742787" algn="l" defTabSz="914262">
              <a:defRPr sz="1800">
                <a:solidFill>
                  <a:schemeClr val="tx1"/>
                </a:solidFill>
                <a:latin typeface="+mn-lt"/>
                <a:ea typeface="+mn-ea"/>
                <a:cs typeface="+mn-cs"/>
              </a:defRPr>
            </a:lvl7pPr>
            <a:lvl8pPr marL="3199918" algn="l" defTabSz="914262">
              <a:defRPr sz="1800">
                <a:solidFill>
                  <a:schemeClr val="tx1"/>
                </a:solidFill>
                <a:latin typeface="+mn-lt"/>
                <a:ea typeface="+mn-ea"/>
                <a:cs typeface="+mn-cs"/>
              </a:defRPr>
            </a:lvl8pPr>
            <a:lvl9pPr marL="3657048" algn="l" defTabSz="914262">
              <a:defRPr sz="1800">
                <a:solidFill>
                  <a:schemeClr val="tx1"/>
                </a:solidFill>
                <a:latin typeface="+mn-lt"/>
                <a:ea typeface="+mn-ea"/>
                <a:cs typeface="+mn-cs"/>
              </a:defRPr>
            </a:lvl9pPr>
          </a:lstStyle>
          <a:p>
            <a:pPr marL="0" marR="0" lvl="0" indent="0" algn="l" defTabSz="914079">
              <a:lnSpc>
                <a:spcPct val="100000"/>
              </a:lnSpc>
              <a:spcBef>
                <a:spcPts val="0"/>
              </a:spcBef>
              <a:spcAft>
                <a:spcPts val="0"/>
              </a:spcAft>
              <a:buClrTx/>
              <a:buSzTx/>
              <a:buFontTx/>
              <a:buNone/>
              <a:defRPr/>
            </a:pPr>
            <a:endParaRPr sz="900">
              <a:solidFill>
                <a:schemeClr val="bg1"/>
              </a:solidFill>
            </a:endParaRPr>
          </a:p>
        </p:txBody>
      </p:sp>
    </p:spTree>
    <p:extLst>
      <p:ext uri="{BB962C8B-B14F-4D97-AF65-F5344CB8AC3E}">
        <p14:creationId xmlns:p14="http://schemas.microsoft.com/office/powerpoint/2010/main" val="1880288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userDrawn="1">
  <p:cSld name="Image + Content 3">
    <p:spTree>
      <p:nvGrpSpPr>
        <p:cNvPr id="1" name=""/>
        <p:cNvGrpSpPr/>
        <p:nvPr/>
      </p:nvGrpSpPr>
      <p:grpSpPr bwMode="auto">
        <a:xfrm>
          <a:off x="0" y="0"/>
          <a:ext cx="0" cy="0"/>
          <a:chOff x="0" y="0"/>
          <a:chExt cx="0" cy="0"/>
        </a:xfrm>
      </p:grpSpPr>
      <p:sp>
        <p:nvSpPr>
          <p:cNvPr id="4" name="Picture Placeholder 3"/>
          <p:cNvSpPr>
            <a:spLocks noGrp="1"/>
          </p:cNvSpPr>
          <p:nvPr>
            <p:ph type="pic" sz="quarter" idx="11"/>
          </p:nvPr>
        </p:nvSpPr>
        <p:spPr bwMode="auto">
          <a:xfrm>
            <a:off x="5886013" y="249458"/>
            <a:ext cx="5988050" cy="5775325"/>
          </a:xfrm>
        </p:spPr>
        <p:txBody>
          <a:bodyPr anchor="ctr">
            <a:normAutofit/>
          </a:bodyPr>
          <a:lstStyle>
            <a:lvl1pPr marL="0" indent="0" algn="ctr">
              <a:buNone/>
              <a:defRPr sz="2000"/>
            </a:lvl1pPr>
          </a:lstStyle>
          <a:p>
            <a:pPr>
              <a:defRPr/>
            </a:pPr>
            <a:endParaRPr/>
          </a:p>
        </p:txBody>
      </p:sp>
      <p:sp>
        <p:nvSpPr>
          <p:cNvPr id="3" name="Text Placeholder 2"/>
          <p:cNvSpPr>
            <a:spLocks noGrp="1"/>
          </p:cNvSpPr>
          <p:nvPr>
            <p:ph type="body" sz="quarter" idx="10"/>
          </p:nvPr>
        </p:nvSpPr>
        <p:spPr bwMode="auto">
          <a:xfrm>
            <a:off x="334371" y="2030412"/>
            <a:ext cx="5293875" cy="3979935"/>
          </a:xfrm>
        </p:spPr>
        <p:txBody>
          <a:bodyPr>
            <a:normAutofit/>
          </a:bodyPr>
          <a:lstStyle>
            <a:lvl1pPr marL="0" indent="0">
              <a:buNone/>
              <a:defRPr sz="1600"/>
            </a:lvl1pPr>
            <a:lvl2pPr marL="457207" indent="0">
              <a:buNone/>
              <a:defRPr sz="1600"/>
            </a:lvl2pPr>
            <a:lvl3pPr marL="914413" indent="0">
              <a:buNone/>
              <a:defRPr sz="1600"/>
            </a:lvl3pPr>
            <a:lvl4pPr marL="1371620" indent="0">
              <a:buNone/>
              <a:defRPr sz="1600"/>
            </a:lvl4pPr>
            <a:lvl5pPr marL="1828826" indent="0">
              <a:buNone/>
              <a:defRPr sz="1600"/>
            </a:lvl5pPr>
          </a:lstStyle>
          <a:p>
            <a:pPr lvl="0">
              <a:defRPr/>
            </a:pPr>
            <a:r>
              <a:rPr lang="en-US"/>
              <a:t>Click to edit Master text styles</a:t>
            </a:r>
            <a:endParaRPr/>
          </a:p>
        </p:txBody>
      </p:sp>
      <p:sp>
        <p:nvSpPr>
          <p:cNvPr id="9" name="Date Placeholder 3"/>
          <p:cNvSpPr txBox="1"/>
          <p:nvPr userDrawn="1"/>
        </p:nvSpPr>
        <p:spPr bwMode="auto">
          <a:xfrm>
            <a:off x="317939" y="6356351"/>
            <a:ext cx="2743200" cy="365125"/>
          </a:xfrm>
          <a:prstGeom prst="rect">
            <a:avLst/>
          </a:prstGeom>
        </p:spPr>
        <p:txBody>
          <a:bodyPr vert="horz" lIns="91440" tIns="45720" rIns="91440" bIns="45720" rtlCol="0" anchor="ctr"/>
          <a:lstStyle>
            <a:defPPr>
              <a:defRPr/>
            </a:defPPr>
            <a:lvl1pPr marL="0" algn="l"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7E2CCE39-4D6F-554E-B2FD-E946B165865E}" type="datetimeFigureOut">
              <a:rPr lang="en-GB" sz="1000">
                <a:solidFill>
                  <a:schemeClr val="bg1"/>
                </a:solidFill>
                <a:latin typeface="Monument Grotesk"/>
              </a:rPr>
              <a:t>17/07/2025</a:t>
            </a:fld>
            <a:endParaRPr lang="en-GB" sz="1000">
              <a:solidFill>
                <a:schemeClr val="bg1"/>
              </a:solidFill>
              <a:latin typeface="Monument Grotesk"/>
            </a:endParaRPr>
          </a:p>
        </p:txBody>
      </p:sp>
      <p:sp>
        <p:nvSpPr>
          <p:cNvPr id="15" name="Title 1"/>
          <p:cNvSpPr>
            <a:spLocks noGrp="1"/>
          </p:cNvSpPr>
          <p:nvPr>
            <p:ph type="ctrTitle"/>
          </p:nvPr>
        </p:nvSpPr>
        <p:spPr bwMode="auto">
          <a:xfrm>
            <a:off x="334963" y="522669"/>
            <a:ext cx="4779962" cy="1408244"/>
          </a:xfrm>
        </p:spPr>
        <p:txBody>
          <a:bodyPr anchor="t">
            <a:noAutofit/>
          </a:bodyPr>
          <a:lstStyle>
            <a:lvl1pPr algn="l">
              <a:defRPr lang="en-GB" sz="4400">
                <a:solidFill>
                  <a:schemeClr val="tx1"/>
                </a:solidFill>
                <a:latin typeface="+mn-lt"/>
                <a:ea typeface="+mj-ea"/>
                <a:cs typeface="+mj-cs"/>
              </a:defRPr>
            </a:lvl1pPr>
          </a:lstStyle>
          <a:p>
            <a:pPr>
              <a:defRPr/>
            </a:pPr>
            <a:r>
              <a:rPr lang="en-US"/>
              <a:t>Click to edit Master title style</a:t>
            </a:r>
            <a:endParaRPr lang="en-GB"/>
          </a:p>
        </p:txBody>
      </p:sp>
      <p:sp>
        <p:nvSpPr>
          <p:cNvPr id="16" name="Date Placeholder 3"/>
          <p:cNvSpPr txBox="1"/>
          <p:nvPr userDrawn="1"/>
        </p:nvSpPr>
        <p:spPr bwMode="auto">
          <a:xfrm>
            <a:off x="317939" y="6356351"/>
            <a:ext cx="2743200" cy="365125"/>
          </a:xfrm>
          <a:prstGeom prst="rect">
            <a:avLst/>
          </a:prstGeom>
        </p:spPr>
        <p:txBody>
          <a:bodyPr vert="horz" lIns="91440" tIns="45720" rIns="91440" bIns="45720" rtlCol="0" anchor="ctr"/>
          <a:lstStyle>
            <a:defPPr>
              <a:defRPr/>
            </a:defPPr>
            <a:lvl1pPr marL="0" algn="l"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7E2CCE39-4D6F-554E-B2FD-E946B165865E}" type="datetimeFigureOut">
              <a:rPr lang="en-GB" sz="1000">
                <a:solidFill>
                  <a:schemeClr val="tx1"/>
                </a:solidFill>
                <a:latin typeface="Monument Grotesk"/>
              </a:rPr>
              <a:t>17/07/2025</a:t>
            </a:fld>
            <a:endParaRPr lang="en-GB" sz="1000">
              <a:solidFill>
                <a:schemeClr val="tx1"/>
              </a:solidFill>
              <a:latin typeface="Monument Grotesk"/>
            </a:endParaRPr>
          </a:p>
        </p:txBody>
      </p:sp>
      <p:sp>
        <p:nvSpPr>
          <p:cNvPr id="17"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onument Grotesk"/>
              </a:rPr>
              <a:t>‹#›</a:t>
            </a:fld>
            <a:endParaRPr lang="en-GB" sz="1000">
              <a:solidFill>
                <a:schemeClr val="tx1"/>
              </a:solidFill>
              <a:latin typeface="Monument Grotesk"/>
            </a:endParaRPr>
          </a:p>
        </p:txBody>
      </p:sp>
      <p:sp>
        <p:nvSpPr>
          <p:cNvPr id="18" name="object 3"/>
          <p:cNvSpPr/>
          <p:nvPr userDrawn="1"/>
        </p:nvSpPr>
        <p:spPr bwMode="auto">
          <a:xfrm flipV="1">
            <a:off x="317939" y="115883"/>
            <a:ext cx="11556122" cy="133572"/>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onument Grotesk"/>
            </a:endParaRPr>
          </a:p>
        </p:txBody>
      </p:sp>
      <p:sp>
        <p:nvSpPr>
          <p:cNvPr id="19"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onument Grotesk"/>
            </a:endParaRPr>
          </a:p>
        </p:txBody>
      </p:sp>
    </p:spTree>
    <p:extLst>
      <p:ext uri="{BB962C8B-B14F-4D97-AF65-F5344CB8AC3E}">
        <p14:creationId xmlns:p14="http://schemas.microsoft.com/office/powerpoint/2010/main" val="3718191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left bottom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0F61AE3-523A-492E-899A-2786456C22C1}"/>
              </a:ext>
            </a:extLst>
          </p:cNvPr>
          <p:cNvSpPr>
            <a:spLocks noGrp="1"/>
          </p:cNvSpPr>
          <p:nvPr>
            <p:ph type="pic" sz="quarter" idx="13" hasCustomPrompt="1"/>
          </p:nvPr>
        </p:nvSpPr>
        <p:spPr>
          <a:xfrm>
            <a:off x="0" y="-123826"/>
            <a:ext cx="12192000" cy="6981825"/>
          </a:xfrm>
          <a:solidFill>
            <a:srgbClr val="EEEEEE"/>
          </a:solidFill>
        </p:spPr>
        <p:txBody>
          <a:bodyPr anchor="ctr">
            <a:normAutofit/>
          </a:bodyPr>
          <a:lstStyle>
            <a:lvl1pPr marL="0" indent="0" algn="ctr">
              <a:buNone/>
              <a:defRPr sz="2000"/>
            </a:lvl1pPr>
          </a:lstStyle>
          <a:p>
            <a:r>
              <a:rPr lang="en-US"/>
              <a:t>Click icon to change the photo</a:t>
            </a:r>
            <a:endParaRPr lang="en-FI"/>
          </a:p>
        </p:txBody>
      </p:sp>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386720" y="4743450"/>
            <a:ext cx="6799893" cy="1760866"/>
          </a:xfrm>
        </p:spPr>
        <p:txBody>
          <a:bodyPr anchor="ctr">
            <a:noAutofit/>
          </a:bodyPr>
          <a:lstStyle>
            <a:lvl1pPr algn="l">
              <a:lnSpc>
                <a:spcPct val="80000"/>
              </a:lnSpc>
              <a:defRPr sz="6000" spc="-90" baseline="0">
                <a:solidFill>
                  <a:schemeClr val="tx1"/>
                </a:solidFill>
                <a:latin typeface="+mn-lt"/>
              </a:defRPr>
            </a:lvl1pPr>
          </a:lstStyle>
          <a:p>
            <a:r>
              <a:rPr lang="en-GB"/>
              <a:t>Click to edit Master title style</a:t>
            </a:r>
          </a:p>
        </p:txBody>
      </p:sp>
    </p:spTree>
    <p:extLst>
      <p:ext uri="{BB962C8B-B14F-4D97-AF65-F5344CB8AC3E}">
        <p14:creationId xmlns:p14="http://schemas.microsoft.com/office/powerpoint/2010/main" val="2152272621"/>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centered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3CD2F7-F0FD-2A43-0E80-77F4F9297DA2}"/>
              </a:ext>
            </a:extLst>
          </p:cNvPr>
          <p:cNvSpPr>
            <a:spLocks noGrp="1"/>
          </p:cNvSpPr>
          <p:nvPr>
            <p:ph type="pic" sz="quarter" idx="13" hasCustomPrompt="1"/>
          </p:nvPr>
        </p:nvSpPr>
        <p:spPr>
          <a:xfrm>
            <a:off x="0" y="-123826"/>
            <a:ext cx="12192000" cy="6981825"/>
          </a:xfrm>
          <a:solidFill>
            <a:srgbClr val="EEEEEE"/>
          </a:solidFill>
        </p:spPr>
        <p:txBody>
          <a:bodyPr anchor="ctr">
            <a:normAutofit/>
          </a:bodyPr>
          <a:lstStyle>
            <a:lvl1pPr marL="0" indent="0" algn="ctr">
              <a:buNone/>
              <a:defRPr sz="2000"/>
            </a:lvl1pPr>
          </a:lstStyle>
          <a:p>
            <a:r>
              <a:rPr lang="en-US"/>
              <a:t>Click icon to change the photo</a:t>
            </a:r>
            <a:endParaRPr lang="en-FI"/>
          </a:p>
        </p:txBody>
      </p:sp>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1524000" y="1760087"/>
            <a:ext cx="9144000" cy="2387600"/>
          </a:xfrm>
        </p:spPr>
        <p:txBody>
          <a:bodyPr anchor="ctr">
            <a:normAutofit/>
          </a:bodyPr>
          <a:lstStyle>
            <a:lvl1pPr algn="ctr">
              <a:lnSpc>
                <a:spcPct val="80000"/>
              </a:lnSpc>
              <a:defRPr sz="6000" spc="-90" baseline="0">
                <a:solidFill>
                  <a:schemeClr val="tx1"/>
                </a:solidFill>
                <a:latin typeface="+mn-lt"/>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13A06194-C60A-DD4E-8D97-270DB8C95C77}"/>
              </a:ext>
            </a:extLst>
          </p:cNvPr>
          <p:cNvPicPr>
            <a:picLocks noChangeAspect="1"/>
          </p:cNvPicPr>
          <p:nvPr userDrawn="1"/>
        </p:nvPicPr>
        <p:blipFill>
          <a:blip r:embed="rId2"/>
          <a:stretch>
            <a:fillRect/>
          </a:stretch>
        </p:blipFill>
        <p:spPr>
          <a:xfrm>
            <a:off x="5399587" y="4833036"/>
            <a:ext cx="1392825" cy="490273"/>
          </a:xfrm>
          <a:prstGeom prst="rect">
            <a:avLst/>
          </a:prstGeom>
        </p:spPr>
      </p:pic>
      <p:sp>
        <p:nvSpPr>
          <p:cNvPr id="5" name="Slide Number Placeholder 5">
            <a:extLst>
              <a:ext uri="{FF2B5EF4-FFF2-40B4-BE49-F238E27FC236}">
                <a16:creationId xmlns:a16="http://schemas.microsoft.com/office/drawing/2014/main" id="{10A51CE9-29FE-2EA2-CD44-10479AABBEF2}"/>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2800729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box - wavy backgroun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36F6CE81-9691-320B-46E9-0FC468022F38}"/>
              </a:ext>
            </a:extLst>
          </p:cNvPr>
          <p:cNvPicPr>
            <a:picLocks noChangeAspect="1"/>
          </p:cNvPicPr>
          <p:nvPr userDrawn="1"/>
        </p:nvPicPr>
        <p:blipFill rotWithShape="1">
          <a:blip r:embed="rId2"/>
          <a:srcRect l="2141"/>
          <a:stretch/>
        </p:blipFill>
        <p:spPr>
          <a:xfrm>
            <a:off x="0" y="-10677"/>
            <a:ext cx="12192000" cy="6868677"/>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2" name="Rectangle: Rounded Corners 71">
            <a:extLst>
              <a:ext uri="{FF2B5EF4-FFF2-40B4-BE49-F238E27FC236}">
                <a16:creationId xmlns:a16="http://schemas.microsoft.com/office/drawing/2014/main" id="{CFD82697-D201-E451-B07A-BEBDE5D92413}"/>
              </a:ext>
            </a:extLst>
          </p:cNvPr>
          <p:cNvSpPr/>
          <p:nvPr userDrawn="1"/>
        </p:nvSpPr>
        <p:spPr bwMode="auto">
          <a:xfrm>
            <a:off x="571615" y="1373637"/>
            <a:ext cx="11032078" cy="4682295"/>
          </a:xfrm>
          <a:prstGeom prst="roundRect">
            <a:avLst>
              <a:gd name="adj" fmla="val 267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pic>
        <p:nvPicPr>
          <p:cNvPr id="6" name="Picture 5">
            <a:extLst>
              <a:ext uri="{FF2B5EF4-FFF2-40B4-BE49-F238E27FC236}">
                <a16:creationId xmlns:a16="http://schemas.microsoft.com/office/drawing/2014/main" id="{007622C2-B9E3-0078-6156-C7AA92F3305D}"/>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8" name="Title 1">
            <a:extLst>
              <a:ext uri="{FF2B5EF4-FFF2-40B4-BE49-F238E27FC236}">
                <a16:creationId xmlns:a16="http://schemas.microsoft.com/office/drawing/2014/main" id="{2D271DF0-ED3C-0D34-0969-051C5DC9659A}"/>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Tree>
    <p:extLst>
      <p:ext uri="{BB962C8B-B14F-4D97-AF65-F5344CB8AC3E}">
        <p14:creationId xmlns:p14="http://schemas.microsoft.com/office/powerpoint/2010/main" val="4190621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4 boxes - wavy backgroun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36F6CE81-9691-320B-46E9-0FC468022F38}"/>
              </a:ext>
            </a:extLst>
          </p:cNvPr>
          <p:cNvPicPr>
            <a:picLocks noChangeAspect="1"/>
          </p:cNvPicPr>
          <p:nvPr userDrawn="1"/>
        </p:nvPicPr>
        <p:blipFill rotWithShape="1">
          <a:blip r:embed="rId2"/>
          <a:srcRect l="2141"/>
          <a:stretch/>
        </p:blipFill>
        <p:spPr>
          <a:xfrm>
            <a:off x="0" y="-10677"/>
            <a:ext cx="12192000" cy="6868677"/>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4" name="Rectangle: Rounded Corners 71">
            <a:extLst>
              <a:ext uri="{FF2B5EF4-FFF2-40B4-BE49-F238E27FC236}">
                <a16:creationId xmlns:a16="http://schemas.microsoft.com/office/drawing/2014/main" id="{94948F40-D4E2-9059-F1CD-952FD4EE9C40}"/>
              </a:ext>
            </a:extLst>
          </p:cNvPr>
          <p:cNvSpPr/>
          <p:nvPr userDrawn="1"/>
        </p:nvSpPr>
        <p:spPr bwMode="auto">
          <a:xfrm>
            <a:off x="571615"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Rounded Corners 71">
            <a:extLst>
              <a:ext uri="{FF2B5EF4-FFF2-40B4-BE49-F238E27FC236}">
                <a16:creationId xmlns:a16="http://schemas.microsoft.com/office/drawing/2014/main" id="{4500F846-18CA-52E2-DF8B-13BEFB930793}"/>
              </a:ext>
            </a:extLst>
          </p:cNvPr>
          <p:cNvSpPr/>
          <p:nvPr userDrawn="1"/>
        </p:nvSpPr>
        <p:spPr bwMode="auto">
          <a:xfrm>
            <a:off x="571615" y="1376021"/>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Rounded Corners 71">
            <a:extLst>
              <a:ext uri="{FF2B5EF4-FFF2-40B4-BE49-F238E27FC236}">
                <a16:creationId xmlns:a16="http://schemas.microsoft.com/office/drawing/2014/main" id="{10ACB83F-7C72-7A5C-EF47-E3FF0F723618}"/>
              </a:ext>
            </a:extLst>
          </p:cNvPr>
          <p:cNvSpPr/>
          <p:nvPr userDrawn="1"/>
        </p:nvSpPr>
        <p:spPr bwMode="auto">
          <a:xfrm>
            <a:off x="6205829" y="1370470"/>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8" name="Rectangle: Rounded Corners 71">
            <a:extLst>
              <a:ext uri="{FF2B5EF4-FFF2-40B4-BE49-F238E27FC236}">
                <a16:creationId xmlns:a16="http://schemas.microsoft.com/office/drawing/2014/main" id="{EBDD2399-90F2-00BB-1499-02D4A5343B77}"/>
              </a:ext>
            </a:extLst>
          </p:cNvPr>
          <p:cNvSpPr/>
          <p:nvPr userDrawn="1"/>
        </p:nvSpPr>
        <p:spPr bwMode="auto">
          <a:xfrm>
            <a:off x="6205829"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pic>
        <p:nvPicPr>
          <p:cNvPr id="2" name="Picture 1">
            <a:extLst>
              <a:ext uri="{FF2B5EF4-FFF2-40B4-BE49-F238E27FC236}">
                <a16:creationId xmlns:a16="http://schemas.microsoft.com/office/drawing/2014/main" id="{D906E3E2-047E-8BBF-0021-5C4C7B8E1743}"/>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9" name="Title 1">
            <a:extLst>
              <a:ext uri="{FF2B5EF4-FFF2-40B4-BE49-F238E27FC236}">
                <a16:creationId xmlns:a16="http://schemas.microsoft.com/office/drawing/2014/main" id="{D18BA079-D8F6-FF34-CF7C-D53C9E7789B3}"/>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Tree>
    <p:extLst>
      <p:ext uri="{BB962C8B-B14F-4D97-AF65-F5344CB8AC3E}">
        <p14:creationId xmlns:p14="http://schemas.microsoft.com/office/powerpoint/2010/main" val="35002896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3 boxes - wavy background">
    <p:spTree>
      <p:nvGrpSpPr>
        <p:cNvPr id="1" name=""/>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36F6CE81-9691-320B-46E9-0FC468022F38}"/>
              </a:ext>
            </a:extLst>
          </p:cNvPr>
          <p:cNvPicPr>
            <a:picLocks noChangeAspect="1"/>
          </p:cNvPicPr>
          <p:nvPr userDrawn="1"/>
        </p:nvPicPr>
        <p:blipFill rotWithShape="1">
          <a:blip r:embed="rId2"/>
          <a:srcRect l="2141"/>
          <a:stretch/>
        </p:blipFill>
        <p:spPr>
          <a:xfrm>
            <a:off x="0" y="-10677"/>
            <a:ext cx="12192000" cy="6868677"/>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
        <p:nvSpPr>
          <p:cNvPr id="2" name="Rectangle: Rounded Corners 71">
            <a:extLst>
              <a:ext uri="{FF2B5EF4-FFF2-40B4-BE49-F238E27FC236}">
                <a16:creationId xmlns:a16="http://schemas.microsoft.com/office/drawing/2014/main" id="{B7436062-89B4-4A52-1891-30E384DCB729}"/>
              </a:ext>
            </a:extLst>
          </p:cNvPr>
          <p:cNvSpPr/>
          <p:nvPr userDrawn="1"/>
        </p:nvSpPr>
        <p:spPr bwMode="auto">
          <a:xfrm>
            <a:off x="571614" y="1373637"/>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9" name="Rectangle: Rounded Corners 71">
            <a:extLst>
              <a:ext uri="{FF2B5EF4-FFF2-40B4-BE49-F238E27FC236}">
                <a16:creationId xmlns:a16="http://schemas.microsoft.com/office/drawing/2014/main" id="{2CE92CC9-E031-905E-1045-BCA27F84775F}"/>
              </a:ext>
            </a:extLst>
          </p:cNvPr>
          <p:cNvSpPr/>
          <p:nvPr userDrawn="1"/>
        </p:nvSpPr>
        <p:spPr bwMode="auto">
          <a:xfrm>
            <a:off x="8054716" y="1373635"/>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0" name="Rectangle: Rounded Corners 71">
            <a:extLst>
              <a:ext uri="{FF2B5EF4-FFF2-40B4-BE49-F238E27FC236}">
                <a16:creationId xmlns:a16="http://schemas.microsoft.com/office/drawing/2014/main" id="{6CA844F5-F82D-2A39-29E4-BA0A0124DFA8}"/>
              </a:ext>
            </a:extLst>
          </p:cNvPr>
          <p:cNvSpPr/>
          <p:nvPr userDrawn="1"/>
        </p:nvSpPr>
        <p:spPr bwMode="auto">
          <a:xfrm>
            <a:off x="4316457" y="1373636"/>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pic>
        <p:nvPicPr>
          <p:cNvPr id="11" name="Picture 10">
            <a:extLst>
              <a:ext uri="{FF2B5EF4-FFF2-40B4-BE49-F238E27FC236}">
                <a16:creationId xmlns:a16="http://schemas.microsoft.com/office/drawing/2014/main" id="{1D503A80-BF9A-91E7-515B-0D0A24734F3C}"/>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12" name="Title 1">
            <a:extLst>
              <a:ext uri="{FF2B5EF4-FFF2-40B4-BE49-F238E27FC236}">
                <a16:creationId xmlns:a16="http://schemas.microsoft.com/office/drawing/2014/main" id="{F04976DA-9C32-D4BF-98A8-1A33A6DDDB14}"/>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Tree>
    <p:extLst>
      <p:ext uri="{BB962C8B-B14F-4D97-AF65-F5344CB8AC3E}">
        <p14:creationId xmlns:p14="http://schemas.microsoft.com/office/powerpoint/2010/main" val="2070670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Section Header / Intro">
    <p:spTree>
      <p:nvGrpSpPr>
        <p:cNvPr id="1" name=""/>
        <p:cNvGrpSpPr/>
        <p:nvPr/>
      </p:nvGrpSpPr>
      <p:grpSpPr bwMode="auto">
        <a:xfrm>
          <a:off x="0" y="0"/>
          <a:ext cx="0" cy="0"/>
          <a:chOff x="0" y="0"/>
          <a:chExt cx="0" cy="0"/>
        </a:xfrm>
      </p:grpSpPr>
      <p:sp>
        <p:nvSpPr>
          <p:cNvPr id="11"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2"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5"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pic>
        <p:nvPicPr>
          <p:cNvPr id="6" name="Picture 5" descr="A picture containing person, indoor&#10;&#10;Description automatically generated"/>
          <p:cNvPicPr>
            <a:picLocks noChangeAspect="1"/>
          </p:cNvPicPr>
          <p:nvPr userDrawn="1"/>
        </p:nvPicPr>
        <p:blipFill>
          <a:blip r:embed="rId2"/>
          <a:stretch/>
        </p:blipFill>
        <p:spPr bwMode="auto">
          <a:xfrm>
            <a:off x="334962" y="467360"/>
            <a:ext cx="7048818" cy="5679440"/>
          </a:xfrm>
          <a:custGeom>
            <a:avLst/>
            <a:gdLst>
              <a:gd name="connsiteX0" fmla="*/ 0 w 5603067"/>
              <a:gd name="connsiteY0" fmla="*/ 0 h 5679440"/>
              <a:gd name="connsiteX1" fmla="*/ 5603067 w 5603067"/>
              <a:gd name="connsiteY1" fmla="*/ 0 h 5679440"/>
              <a:gd name="connsiteX2" fmla="*/ 5603067 w 5603067"/>
              <a:gd name="connsiteY2" fmla="*/ 5679440 h 5679440"/>
              <a:gd name="connsiteX3" fmla="*/ 0 w 5603067"/>
              <a:gd name="connsiteY3" fmla="*/ 5679440 h 5679440"/>
            </a:gdLst>
            <a:ahLst/>
            <a:cxnLst>
              <a:cxn ang="0">
                <a:pos x="connsiteX0" y="connsiteY0"/>
              </a:cxn>
              <a:cxn ang="0">
                <a:pos x="connsiteX1" y="connsiteY1"/>
              </a:cxn>
              <a:cxn ang="0">
                <a:pos x="connsiteX2" y="connsiteY2"/>
              </a:cxn>
              <a:cxn ang="0">
                <a:pos x="connsiteX3" y="connsiteY3"/>
              </a:cxn>
            </a:cxnLst>
            <a:rect l="l" t="t" r="r" b="b"/>
            <a:pathLst>
              <a:path w="5603067" h="5679440" extrusionOk="0">
                <a:moveTo>
                  <a:pt x="0" y="0"/>
                </a:moveTo>
                <a:lnTo>
                  <a:pt x="5603067" y="0"/>
                </a:lnTo>
                <a:lnTo>
                  <a:pt x="5603067" y="5679440"/>
                </a:lnTo>
                <a:lnTo>
                  <a:pt x="0" y="5679440"/>
                </a:lnTo>
                <a:close/>
              </a:path>
            </a:pathLst>
          </a:custGeom>
        </p:spPr>
      </p:pic>
      <p:pic>
        <p:nvPicPr>
          <p:cNvPr id="13" name="Picture 12"/>
          <p:cNvPicPr>
            <a:picLocks noChangeAspect="1"/>
          </p:cNvPicPr>
          <p:nvPr userDrawn="1"/>
        </p:nvPicPr>
        <p:blipFill>
          <a:blip r:embed="rId3"/>
          <a:stretch/>
        </p:blipFill>
        <p:spPr bwMode="auto">
          <a:xfrm>
            <a:off x="5656972" y="6356351"/>
            <a:ext cx="878056" cy="365125"/>
          </a:xfrm>
          <a:prstGeom prst="rect">
            <a:avLst/>
          </a:prstGeom>
        </p:spPr>
      </p:pic>
      <p:sp>
        <p:nvSpPr>
          <p:cNvPr id="3" name="Picture Placeholder 2"/>
          <p:cNvSpPr>
            <a:spLocks noGrp="1"/>
          </p:cNvSpPr>
          <p:nvPr>
            <p:ph type="pic" sz="quarter" idx="10" hasCustomPrompt="1"/>
          </p:nvPr>
        </p:nvSpPr>
        <p:spPr bwMode="auto">
          <a:xfrm>
            <a:off x="334963" y="466725"/>
            <a:ext cx="7048500" cy="5680075"/>
          </a:xfrm>
        </p:spPr>
        <p:txBody>
          <a:bodyPr anchor="ctr">
            <a:normAutofit/>
          </a:bodyPr>
          <a:lstStyle>
            <a:lvl1pPr marL="0" indent="0" algn="ctr">
              <a:buNone/>
              <a:defRPr sz="2000">
                <a:solidFill>
                  <a:schemeClr val="tx1"/>
                </a:solidFill>
              </a:defRPr>
            </a:lvl1pPr>
          </a:lstStyle>
          <a:p>
            <a:pPr>
              <a:defRPr/>
            </a:pPr>
            <a:r>
              <a:rPr lang="en-US"/>
              <a:t>Click icon to change the photo</a:t>
            </a:r>
            <a:endParaRPr/>
          </a:p>
        </p:txBody>
      </p:sp>
      <p:sp>
        <p:nvSpPr>
          <p:cNvPr id="14" name="Text Placeholder 12"/>
          <p:cNvSpPr>
            <a:spLocks noGrp="1"/>
          </p:cNvSpPr>
          <p:nvPr>
            <p:ph type="body" sz="quarter" idx="11"/>
          </p:nvPr>
        </p:nvSpPr>
        <p:spPr bwMode="auto">
          <a:xfrm>
            <a:off x="6815287" y="2817159"/>
            <a:ext cx="5058772" cy="2707341"/>
          </a:xfrm>
          <a:prstGeom prst="rect">
            <a:avLst/>
          </a:prstGeom>
          <a:solidFill>
            <a:schemeClr val="tx2"/>
          </a:solidFill>
        </p:spPr>
        <p:txBody>
          <a:bodyPr>
            <a:normAutofit/>
          </a:bodyPr>
          <a:lstStyle>
            <a:lvl1pPr marL="0" indent="0">
              <a:buNone/>
              <a:defRPr sz="1000">
                <a:noFill/>
              </a:defRPr>
            </a:lvl1pPr>
          </a:lstStyle>
          <a:p>
            <a:pPr lvl="0">
              <a:defRPr/>
            </a:pPr>
            <a:r>
              <a:rPr lang="en-US"/>
              <a:t>Click to edit Master text styles</a:t>
            </a:r>
            <a:endParaRPr/>
          </a:p>
        </p:txBody>
      </p:sp>
      <p:sp>
        <p:nvSpPr>
          <p:cNvPr id="15" name="Title Placeholder 1"/>
          <p:cNvSpPr>
            <a:spLocks noGrp="1"/>
          </p:cNvSpPr>
          <p:nvPr>
            <p:ph type="title" hasCustomPrompt="1"/>
          </p:nvPr>
        </p:nvSpPr>
        <p:spPr bwMode="auto">
          <a:xfrm>
            <a:off x="7112648" y="3199950"/>
            <a:ext cx="4464050" cy="1153817"/>
          </a:xfrm>
          <a:prstGeom prst="rect">
            <a:avLst/>
          </a:prstGeom>
        </p:spPr>
        <p:txBody>
          <a:bodyPr vert="horz" lIns="91440" tIns="45720" rIns="91440" bIns="45720" rtlCol="0" anchor="ctr">
            <a:noAutofit/>
          </a:bodyPr>
          <a:lstStyle>
            <a:lvl1pPr>
              <a:lnSpc>
                <a:spcPct val="80000"/>
              </a:lnSpc>
              <a:defRPr sz="5400" spc="-150">
                <a:latin typeface="+mn-lt"/>
              </a:defRPr>
            </a:lvl1pPr>
          </a:lstStyle>
          <a:p>
            <a:pPr>
              <a:defRPr/>
            </a:pPr>
            <a:r>
              <a:rPr lang="en-US"/>
              <a:t>Click to edit title style</a:t>
            </a:r>
            <a:endParaRPr lang="en-GB"/>
          </a:p>
        </p:txBody>
      </p:sp>
      <p:sp>
        <p:nvSpPr>
          <p:cNvPr id="17" name="Text Placeholder 16"/>
          <p:cNvSpPr>
            <a:spLocks noGrp="1"/>
          </p:cNvSpPr>
          <p:nvPr>
            <p:ph type="body" sz="quarter" idx="12"/>
          </p:nvPr>
        </p:nvSpPr>
        <p:spPr bwMode="auto">
          <a:xfrm>
            <a:off x="7112648" y="4463817"/>
            <a:ext cx="4464050" cy="831850"/>
          </a:xfrm>
        </p:spPr>
        <p:txBody>
          <a:bodyPr>
            <a:normAutofit/>
          </a:bodyPr>
          <a:lstStyle>
            <a:lvl1pPr marL="0" indent="0">
              <a:buNone/>
              <a:defRPr sz="1600"/>
            </a:lvl1pPr>
          </a:lstStyle>
          <a:p>
            <a:pPr lvl="0">
              <a:defRPr/>
            </a:pPr>
            <a:r>
              <a:rPr lang="en-US"/>
              <a:t>Click to edit Master text styles</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 net background">
    <p:spTree>
      <p:nvGrpSpPr>
        <p:cNvPr id="1" name=""/>
        <p:cNvGrpSpPr/>
        <p:nvPr/>
      </p:nvGrpSpPr>
      <p:grpSpPr>
        <a:xfrm>
          <a:off x="0" y="0"/>
          <a:ext cx="0" cy="0"/>
          <a:chOff x="0" y="0"/>
          <a:chExt cx="0" cy="0"/>
        </a:xfrm>
      </p:grpSpPr>
      <p:pic>
        <p:nvPicPr>
          <p:cNvPr id="8" name="Picture 7" descr="A close up of a net&#10;&#10;Description automatically generated">
            <a:extLst>
              <a:ext uri="{FF2B5EF4-FFF2-40B4-BE49-F238E27FC236}">
                <a16:creationId xmlns:a16="http://schemas.microsoft.com/office/drawing/2014/main" id="{90A6F02A-2713-9159-9A20-40A94B0A5F8E}"/>
              </a:ext>
            </a:extLst>
          </p:cNvPr>
          <p:cNvPicPr>
            <a:picLocks noChangeAspect="1"/>
          </p:cNvPicPr>
          <p:nvPr userDrawn="1"/>
        </p:nvPicPr>
        <p:blipFill rotWithShape="1">
          <a:blip r:embed="rId2"/>
          <a:srcRect r="2659"/>
          <a:stretch/>
        </p:blipFill>
        <p:spPr>
          <a:xfrm>
            <a:off x="-17253" y="0"/>
            <a:ext cx="12209253" cy="6892820"/>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2" name="Picture 1">
            <a:extLst>
              <a:ext uri="{FF2B5EF4-FFF2-40B4-BE49-F238E27FC236}">
                <a16:creationId xmlns:a16="http://schemas.microsoft.com/office/drawing/2014/main" id="{8C97C656-3809-3FB1-8603-7432C2FA1E03}"/>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4" name="Title 1">
            <a:extLst>
              <a:ext uri="{FF2B5EF4-FFF2-40B4-BE49-F238E27FC236}">
                <a16:creationId xmlns:a16="http://schemas.microsoft.com/office/drawing/2014/main" id="{EB84EC04-2D4C-8EC4-7BF4-8B11532F5F89}"/>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Tree>
    <p:extLst>
      <p:ext uri="{BB962C8B-B14F-4D97-AF65-F5344CB8AC3E}">
        <p14:creationId xmlns:p14="http://schemas.microsoft.com/office/powerpoint/2010/main" val="3133976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only - wavy background 2">
    <p:spTree>
      <p:nvGrpSpPr>
        <p:cNvPr id="1" name=""/>
        <p:cNvGrpSpPr/>
        <p:nvPr/>
      </p:nvGrpSpPr>
      <p:grpSpPr>
        <a:xfrm>
          <a:off x="0" y="0"/>
          <a:ext cx="0" cy="0"/>
          <a:chOff x="0" y="0"/>
          <a:chExt cx="0" cy="0"/>
        </a:xfrm>
      </p:grpSpPr>
      <p:pic>
        <p:nvPicPr>
          <p:cNvPr id="2" name="Picture 1" descr="A close up of a white surface&#10;&#10;Description automatically generated">
            <a:extLst>
              <a:ext uri="{FF2B5EF4-FFF2-40B4-BE49-F238E27FC236}">
                <a16:creationId xmlns:a16="http://schemas.microsoft.com/office/drawing/2014/main" id="{3A3FDA9E-E25B-70F4-8396-4ECDA64C2D2D}"/>
              </a:ext>
            </a:extLst>
          </p:cNvPr>
          <p:cNvPicPr>
            <a:picLocks noChangeAspect="1"/>
          </p:cNvPicPr>
          <p:nvPr userDrawn="1"/>
        </p:nvPicPr>
        <p:blipFill rotWithShape="1">
          <a:blip r:embed="rId2"/>
          <a:srcRect l="493" t="14366" r="103" b="4164"/>
          <a:stretch/>
        </p:blipFill>
        <p:spPr>
          <a:xfrm>
            <a:off x="-114300" y="-97971"/>
            <a:ext cx="12316146" cy="6976653"/>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4" name="Picture 3">
            <a:extLst>
              <a:ext uri="{FF2B5EF4-FFF2-40B4-BE49-F238E27FC236}">
                <a16:creationId xmlns:a16="http://schemas.microsoft.com/office/drawing/2014/main" id="{B832ADF6-906E-4904-62AF-40180294CFC6}"/>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5" name="Title 1">
            <a:extLst>
              <a:ext uri="{FF2B5EF4-FFF2-40B4-BE49-F238E27FC236}">
                <a16:creationId xmlns:a16="http://schemas.microsoft.com/office/drawing/2014/main" id="{416858FC-60F3-345A-6C30-1CCE2723DD13}"/>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Tree>
    <p:extLst>
      <p:ext uri="{BB962C8B-B14F-4D97-AF65-F5344CB8AC3E}">
        <p14:creationId xmlns:p14="http://schemas.microsoft.com/office/powerpoint/2010/main" val="3369811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 bubble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7145F-AEB6-521C-F9C9-B67331260F33}"/>
              </a:ext>
            </a:extLst>
          </p:cNvPr>
          <p:cNvPicPr>
            <a:picLocks noChangeAspect="1"/>
          </p:cNvPicPr>
          <p:nvPr userDrawn="1"/>
        </p:nvPicPr>
        <p:blipFill rotWithShape="1">
          <a:blip r:embed="rId2"/>
          <a:srcRect r="3107"/>
          <a:stretch/>
        </p:blipFill>
        <p:spPr>
          <a:xfrm>
            <a:off x="-1" y="0"/>
            <a:ext cx="12192001" cy="6921852"/>
          </a:xfrm>
          <a:prstGeom prst="rect">
            <a:avLst/>
          </a:prstGeom>
        </p:spPr>
      </p:pic>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2" name="Picture 1">
            <a:extLst>
              <a:ext uri="{FF2B5EF4-FFF2-40B4-BE49-F238E27FC236}">
                <a16:creationId xmlns:a16="http://schemas.microsoft.com/office/drawing/2014/main" id="{A0A03B58-1247-42C3-0094-CA0E8FF77D50}"/>
              </a:ext>
            </a:extLst>
          </p:cNvPr>
          <p:cNvPicPr>
            <a:picLocks noChangeAspect="1"/>
          </p:cNvPicPr>
          <p:nvPr userDrawn="1"/>
        </p:nvPicPr>
        <p:blipFill>
          <a:blip r:embed="rId3"/>
          <a:stretch>
            <a:fillRect/>
          </a:stretch>
        </p:blipFill>
        <p:spPr>
          <a:xfrm>
            <a:off x="448568" y="6411784"/>
            <a:ext cx="559962" cy="197106"/>
          </a:xfrm>
          <a:prstGeom prst="rect">
            <a:avLst/>
          </a:prstGeom>
        </p:spPr>
      </p:pic>
      <p:sp>
        <p:nvSpPr>
          <p:cNvPr id="5" name="Title 1">
            <a:extLst>
              <a:ext uri="{FF2B5EF4-FFF2-40B4-BE49-F238E27FC236}">
                <a16:creationId xmlns:a16="http://schemas.microsoft.com/office/drawing/2014/main" id="{366BB1A3-E3A0-D44E-F114-A7D75E11A37B}"/>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Tree>
    <p:extLst>
      <p:ext uri="{BB962C8B-B14F-4D97-AF65-F5344CB8AC3E}">
        <p14:creationId xmlns:p14="http://schemas.microsoft.com/office/powerpoint/2010/main" val="639831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box - gray background">
    <p:spTree>
      <p:nvGrpSpPr>
        <p:cNvPr id="1" name=""/>
        <p:cNvGrpSpPr/>
        <p:nvPr/>
      </p:nvGrpSpPr>
      <p:grpSpPr>
        <a:xfrm>
          <a:off x="0" y="0"/>
          <a:ext cx="0" cy="0"/>
          <a:chOff x="0" y="0"/>
          <a:chExt cx="0" cy="0"/>
        </a:xfrm>
      </p:grpSpPr>
      <p:sp>
        <p:nvSpPr>
          <p:cNvPr id="2" name="Rectangle: Rounded Corners 71">
            <a:extLst>
              <a:ext uri="{FF2B5EF4-FFF2-40B4-BE49-F238E27FC236}">
                <a16:creationId xmlns:a16="http://schemas.microsoft.com/office/drawing/2014/main" id="{0E4149C4-1DCC-F01B-0EEF-19D4F2C1D8A3}"/>
              </a:ext>
            </a:extLst>
          </p:cNvPr>
          <p:cNvSpPr/>
          <p:nvPr userDrawn="1"/>
        </p:nvSpPr>
        <p:spPr bwMode="auto">
          <a:xfrm>
            <a:off x="571615" y="1373637"/>
            <a:ext cx="11032078" cy="4682295"/>
          </a:xfrm>
          <a:prstGeom prst="roundRect">
            <a:avLst>
              <a:gd name="adj" fmla="val 267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 name="Title 1">
            <a:extLst>
              <a:ext uri="{FF2B5EF4-FFF2-40B4-BE49-F238E27FC236}">
                <a16:creationId xmlns:a16="http://schemas.microsoft.com/office/drawing/2014/main" id="{BB01D6A2-8877-C4F4-325C-AD5C48C5D569}"/>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
        <p:nvSpPr>
          <p:cNvPr id="4" name="Slide Number Placeholder 5">
            <a:extLst>
              <a:ext uri="{FF2B5EF4-FFF2-40B4-BE49-F238E27FC236}">
                <a16:creationId xmlns:a16="http://schemas.microsoft.com/office/drawing/2014/main" id="{526F5412-D014-85EE-CC5E-471FFE7A281B}"/>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3600078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4 boxes - gray background">
    <p:spTree>
      <p:nvGrpSpPr>
        <p:cNvPr id="1" name=""/>
        <p:cNvGrpSpPr/>
        <p:nvPr/>
      </p:nvGrpSpPr>
      <p:grpSpPr>
        <a:xfrm>
          <a:off x="0" y="0"/>
          <a:ext cx="0" cy="0"/>
          <a:chOff x="0" y="0"/>
          <a:chExt cx="0" cy="0"/>
        </a:xfrm>
      </p:grpSpPr>
      <p:sp>
        <p:nvSpPr>
          <p:cNvPr id="12" name="Rectangle: Rounded Corners 71">
            <a:extLst>
              <a:ext uri="{FF2B5EF4-FFF2-40B4-BE49-F238E27FC236}">
                <a16:creationId xmlns:a16="http://schemas.microsoft.com/office/drawing/2014/main" id="{5BA01449-AB45-DB94-995B-1B25649451B1}"/>
              </a:ext>
            </a:extLst>
          </p:cNvPr>
          <p:cNvSpPr/>
          <p:nvPr userDrawn="1"/>
        </p:nvSpPr>
        <p:spPr bwMode="auto">
          <a:xfrm>
            <a:off x="571615"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8" name="Rectangle: Rounded Corners 71">
            <a:extLst>
              <a:ext uri="{FF2B5EF4-FFF2-40B4-BE49-F238E27FC236}">
                <a16:creationId xmlns:a16="http://schemas.microsoft.com/office/drawing/2014/main" id="{EF1878C3-3F47-0895-DAA5-F8A41DD43840}"/>
              </a:ext>
            </a:extLst>
          </p:cNvPr>
          <p:cNvSpPr/>
          <p:nvPr userDrawn="1"/>
        </p:nvSpPr>
        <p:spPr bwMode="auto">
          <a:xfrm>
            <a:off x="571615" y="1376021"/>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Rectangle: Rounded Corners 71">
            <a:extLst>
              <a:ext uri="{FF2B5EF4-FFF2-40B4-BE49-F238E27FC236}">
                <a16:creationId xmlns:a16="http://schemas.microsoft.com/office/drawing/2014/main" id="{D7FC4CFB-A85B-0EAD-2C35-1B0F39A4AF16}"/>
              </a:ext>
            </a:extLst>
          </p:cNvPr>
          <p:cNvSpPr/>
          <p:nvPr userDrawn="1"/>
        </p:nvSpPr>
        <p:spPr bwMode="auto">
          <a:xfrm>
            <a:off x="6205829" y="1370470"/>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0" name="Rectangle: Rounded Corners 71">
            <a:extLst>
              <a:ext uri="{FF2B5EF4-FFF2-40B4-BE49-F238E27FC236}">
                <a16:creationId xmlns:a16="http://schemas.microsoft.com/office/drawing/2014/main" id="{9C62E7EA-5CFE-39DA-ADDC-472797975703}"/>
              </a:ext>
            </a:extLst>
          </p:cNvPr>
          <p:cNvSpPr/>
          <p:nvPr userDrawn="1"/>
        </p:nvSpPr>
        <p:spPr bwMode="auto">
          <a:xfrm>
            <a:off x="6205829" y="3800706"/>
            <a:ext cx="5397864" cy="2234806"/>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 name="Title 1">
            <a:extLst>
              <a:ext uri="{FF2B5EF4-FFF2-40B4-BE49-F238E27FC236}">
                <a16:creationId xmlns:a16="http://schemas.microsoft.com/office/drawing/2014/main" id="{70121234-8B4F-A8B3-6BE7-C94B896F2A4D}"/>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
        <p:nvSpPr>
          <p:cNvPr id="3" name="Slide Number Placeholder 5">
            <a:extLst>
              <a:ext uri="{FF2B5EF4-FFF2-40B4-BE49-F238E27FC236}">
                <a16:creationId xmlns:a16="http://schemas.microsoft.com/office/drawing/2014/main" id="{CEAB9206-B0CA-7B7E-F2AE-EABB876C64FF}"/>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2681847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3 boxes - gray background">
    <p:spTree>
      <p:nvGrpSpPr>
        <p:cNvPr id="1" name=""/>
        <p:cNvGrpSpPr/>
        <p:nvPr/>
      </p:nvGrpSpPr>
      <p:grpSpPr>
        <a:xfrm>
          <a:off x="0" y="0"/>
          <a:ext cx="0" cy="0"/>
          <a:chOff x="0" y="0"/>
          <a:chExt cx="0" cy="0"/>
        </a:xfrm>
      </p:grpSpPr>
      <p:sp>
        <p:nvSpPr>
          <p:cNvPr id="6" name="Rectangle: Rounded Corners 71">
            <a:extLst>
              <a:ext uri="{FF2B5EF4-FFF2-40B4-BE49-F238E27FC236}">
                <a16:creationId xmlns:a16="http://schemas.microsoft.com/office/drawing/2014/main" id="{09737DA9-B8EA-DF25-68C4-D284C2275E37}"/>
              </a:ext>
            </a:extLst>
          </p:cNvPr>
          <p:cNvSpPr/>
          <p:nvPr userDrawn="1"/>
        </p:nvSpPr>
        <p:spPr bwMode="auto">
          <a:xfrm>
            <a:off x="571614" y="1373637"/>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7" name="Rectangle: Rounded Corners 71">
            <a:extLst>
              <a:ext uri="{FF2B5EF4-FFF2-40B4-BE49-F238E27FC236}">
                <a16:creationId xmlns:a16="http://schemas.microsoft.com/office/drawing/2014/main" id="{4592289A-A9FE-5D72-B343-423A760B9A05}"/>
              </a:ext>
            </a:extLst>
          </p:cNvPr>
          <p:cNvSpPr/>
          <p:nvPr userDrawn="1"/>
        </p:nvSpPr>
        <p:spPr bwMode="auto">
          <a:xfrm>
            <a:off x="8054716" y="1373635"/>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0" name="Rectangle: Rounded Corners 71">
            <a:extLst>
              <a:ext uri="{FF2B5EF4-FFF2-40B4-BE49-F238E27FC236}">
                <a16:creationId xmlns:a16="http://schemas.microsoft.com/office/drawing/2014/main" id="{604C92A6-9DD7-E619-7344-9FA0985AAA54}"/>
              </a:ext>
            </a:extLst>
          </p:cNvPr>
          <p:cNvSpPr/>
          <p:nvPr userDrawn="1"/>
        </p:nvSpPr>
        <p:spPr bwMode="auto">
          <a:xfrm>
            <a:off x="4316457" y="1373636"/>
            <a:ext cx="3565671" cy="4682295"/>
          </a:xfrm>
          <a:prstGeom prst="roundRect">
            <a:avLst>
              <a:gd name="adj" fmla="val 427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ID" sz="1799"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1" name="Title 1">
            <a:extLst>
              <a:ext uri="{FF2B5EF4-FFF2-40B4-BE49-F238E27FC236}">
                <a16:creationId xmlns:a16="http://schemas.microsoft.com/office/drawing/2014/main" id="{76805CB1-C91C-3016-AE12-79FE52FC4EF8}"/>
              </a:ext>
            </a:extLst>
          </p:cNvPr>
          <p:cNvSpPr>
            <a:spLocks noGrp="1"/>
          </p:cNvSpPr>
          <p:nvPr>
            <p:ph type="title"/>
          </p:nvPr>
        </p:nvSpPr>
        <p:spPr>
          <a:xfrm>
            <a:off x="317939" y="261609"/>
            <a:ext cx="11556123"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
        <p:nvSpPr>
          <p:cNvPr id="2" name="Slide Number Placeholder 5">
            <a:extLst>
              <a:ext uri="{FF2B5EF4-FFF2-40B4-BE49-F238E27FC236}">
                <a16:creationId xmlns:a16="http://schemas.microsoft.com/office/drawing/2014/main" id="{CA2F0375-933D-115B-85B9-054EFA1CAFF5}"/>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spTree>
    <p:extLst>
      <p:ext uri="{BB962C8B-B14F-4D97-AF65-F5344CB8AC3E}">
        <p14:creationId xmlns:p14="http://schemas.microsoft.com/office/powerpoint/2010/main" val="4139595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929240-A02E-0BBD-7460-EC2C59D2E90E}"/>
              </a:ext>
            </a:extLst>
          </p:cNvPr>
          <p:cNvSpPr>
            <a:spLocks noGrp="1"/>
          </p:cNvSpPr>
          <p:nvPr>
            <p:ph type="title"/>
          </p:nvPr>
        </p:nvSpPr>
        <p:spPr>
          <a:xfrm>
            <a:off x="533398" y="261609"/>
            <a:ext cx="11340664" cy="932191"/>
          </a:xfrm>
        </p:spPr>
        <p:txBody>
          <a:bodyPr>
            <a:normAutofit/>
          </a:bodyPr>
          <a:lstStyle>
            <a:lvl1pPr>
              <a:defRPr sz="4400" b="1" spc="-9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edit Master title style</a:t>
            </a:r>
          </a:p>
        </p:txBody>
      </p:sp>
      <p:sp>
        <p:nvSpPr>
          <p:cNvPr id="4" name="Slide Number Placeholder 5">
            <a:extLst>
              <a:ext uri="{FF2B5EF4-FFF2-40B4-BE49-F238E27FC236}">
                <a16:creationId xmlns:a16="http://schemas.microsoft.com/office/drawing/2014/main" id="{836B80E9-6CF7-B1DB-DB79-8E52E8BBAB87}"/>
              </a:ext>
            </a:extLst>
          </p:cNvPr>
          <p:cNvSpPr txBox="1">
            <a:spLocks/>
          </p:cNvSpPr>
          <p:nvPr userDrawn="1"/>
        </p:nvSpPr>
        <p:spPr>
          <a:xfrm>
            <a:off x="9130863" y="6327775"/>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n-lt"/>
              </a:rPr>
              <a:pPr/>
              <a:t>‹#›</a:t>
            </a:fld>
            <a:endParaRPr lang="en-GB" sz="1000">
              <a:solidFill>
                <a:schemeClr val="tx1"/>
              </a:solidFill>
              <a:latin typeface="+mn-lt"/>
            </a:endParaRPr>
          </a:p>
        </p:txBody>
      </p:sp>
      <p:pic>
        <p:nvPicPr>
          <p:cNvPr id="2" name="Image 12" descr=" ">
            <a:extLst>
              <a:ext uri="{FF2B5EF4-FFF2-40B4-BE49-F238E27FC236}">
                <a16:creationId xmlns:a16="http://schemas.microsoft.com/office/drawing/2014/main" id="{64C4BF24-2094-2F44-8EB6-9D54859892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98855"/>
            <a:ext cx="533397" cy="63492"/>
          </a:xfrm>
          <a:prstGeom prst="rect">
            <a:avLst/>
          </a:prstGeom>
        </p:spPr>
      </p:pic>
    </p:spTree>
    <p:extLst>
      <p:ext uri="{BB962C8B-B14F-4D97-AF65-F5344CB8AC3E}">
        <p14:creationId xmlns:p14="http://schemas.microsoft.com/office/powerpoint/2010/main" val="14839116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12" name="Content Placeholder 2"/>
          <p:cNvSpPr>
            <a:spLocks noGrp="1"/>
          </p:cNvSpPr>
          <p:nvPr>
            <p:ph idx="1"/>
          </p:nvPr>
        </p:nvSpPr>
        <p:spPr bwMode="auto">
          <a:xfrm>
            <a:off x="317940" y="1514477"/>
            <a:ext cx="11556123" cy="4662486"/>
          </a:xfrm>
        </p:spPr>
        <p:txBody>
          <a:bodyPr>
            <a:normAutofit/>
          </a:bodyPr>
          <a:lstStyle>
            <a:lvl1pPr>
              <a:defRPr sz="2400">
                <a:latin typeface="+mn-lt"/>
              </a:defRPr>
            </a:lvl1pPr>
            <a:lvl2pPr>
              <a:defRPr sz="2000"/>
            </a:lvl2pPr>
            <a:lvl3pPr>
              <a:defRPr sz="1800"/>
            </a:lvl3pPr>
            <a:lvl4pPr>
              <a:defRPr sz="1600"/>
            </a:lvl4pPr>
            <a:lvl5pPr>
              <a:defRPr sz="1600"/>
            </a:lvl5pPr>
          </a:lstStyle>
          <a:p>
            <a:pPr lvl="0">
              <a:defRPr/>
            </a:pPr>
            <a:r>
              <a:rPr lang="en-US"/>
              <a:t>Click to edit Master text styles</a:t>
            </a:r>
            <a:endParaRPr/>
          </a:p>
        </p:txBody>
      </p:sp>
      <p:sp>
        <p:nvSpPr>
          <p:cNvPr id="13"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n-lt"/>
              </a:rPr>
              <a:t>‹#›</a:t>
            </a:fld>
            <a:endParaRPr lang="en-GB" sz="1000">
              <a:solidFill>
                <a:schemeClr val="tx1"/>
              </a:solidFill>
              <a:latin typeface="+mn-lt"/>
            </a:endParaRPr>
          </a:p>
        </p:txBody>
      </p:sp>
      <p:sp>
        <p:nvSpPr>
          <p:cNvPr id="18" name="Title 1"/>
          <p:cNvSpPr>
            <a:spLocks noGrp="1"/>
          </p:cNvSpPr>
          <p:nvPr>
            <p:ph type="title"/>
          </p:nvPr>
        </p:nvSpPr>
        <p:spPr bwMode="auto">
          <a:xfrm>
            <a:off x="533398" y="231354"/>
            <a:ext cx="11340665" cy="1009617"/>
          </a:xfrm>
        </p:spPr>
        <p:txBody>
          <a:bodyPr>
            <a:normAutofit/>
          </a:bodyPr>
          <a:lstStyle>
            <a:lvl1pPr>
              <a:defRPr sz="4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en-US" dirty="0"/>
              <a:t>Click to edit Master title style</a:t>
            </a:r>
            <a:endParaRPr lang="en-GB" dirty="0"/>
          </a:p>
        </p:txBody>
      </p:sp>
      <p:pic>
        <p:nvPicPr>
          <p:cNvPr id="2" name="Image 12" descr=" ">
            <a:extLst>
              <a:ext uri="{FF2B5EF4-FFF2-40B4-BE49-F238E27FC236}">
                <a16:creationId xmlns:a16="http://schemas.microsoft.com/office/drawing/2014/main" id="{D3A829E4-16BF-6387-7631-06917CD555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98855"/>
            <a:ext cx="533397" cy="63492"/>
          </a:xfrm>
          <a:prstGeom prst="rect">
            <a:avLst/>
          </a:prstGeom>
        </p:spPr>
      </p:pic>
    </p:spTree>
    <p:extLst>
      <p:ext uri="{BB962C8B-B14F-4D97-AF65-F5344CB8AC3E}">
        <p14:creationId xmlns:p14="http://schemas.microsoft.com/office/powerpoint/2010/main" val="3524656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1_Title Slide 3">
    <p:spTree>
      <p:nvGrpSpPr>
        <p:cNvPr id="1" name=""/>
        <p:cNvGrpSpPr/>
        <p:nvPr/>
      </p:nvGrpSpPr>
      <p:grpSpPr bwMode="auto">
        <a:xfrm>
          <a:off x="0" y="0"/>
          <a:ext cx="0" cy="0"/>
          <a:chOff x="0" y="0"/>
          <a:chExt cx="0" cy="0"/>
        </a:xfrm>
      </p:grpSpPr>
      <p:sp>
        <p:nvSpPr>
          <p:cNvPr id="2" name="Rectangle 1">
            <a:extLst>
              <a:ext uri="{FF2B5EF4-FFF2-40B4-BE49-F238E27FC236}">
                <a16:creationId xmlns:a16="http://schemas.microsoft.com/office/drawing/2014/main" id="{94452332-AA29-C2C9-56A4-377E5D3CC818}"/>
              </a:ext>
            </a:extLst>
          </p:cNvPr>
          <p:cNvSpPr/>
          <p:nvPr userDrawn="1"/>
        </p:nvSpPr>
        <p:spPr bwMode="auto">
          <a:xfrm>
            <a:off x="0" y="0"/>
            <a:ext cx="12294824" cy="6940627"/>
          </a:xfrm>
          <a:prstGeom prst="rect">
            <a:avLst/>
          </a:prstGeom>
          <a:gradFill flip="none" rotWithShape="1">
            <a:gsLst>
              <a:gs pos="0">
                <a:schemeClr val="accent6"/>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3" name="Title 1">
            <a:extLst>
              <a:ext uri="{FF2B5EF4-FFF2-40B4-BE49-F238E27FC236}">
                <a16:creationId xmlns:a16="http://schemas.microsoft.com/office/drawing/2014/main" id="{5FAAEC03-A20B-C15E-695C-9E46A78CF1DE}"/>
              </a:ext>
            </a:extLst>
          </p:cNvPr>
          <p:cNvSpPr>
            <a:spLocks noGrp="1"/>
          </p:cNvSpPr>
          <p:nvPr>
            <p:ph type="ctrTitle"/>
          </p:nvPr>
        </p:nvSpPr>
        <p:spPr bwMode="auto">
          <a:xfrm>
            <a:off x="1524000" y="1984375"/>
            <a:ext cx="9144000" cy="2387600"/>
          </a:xfrm>
        </p:spPr>
        <p:txBody>
          <a:bodyPr anchor="ctr">
            <a:normAutofit/>
          </a:bodyPr>
          <a:lstStyle>
            <a:lvl1pPr algn="ctr">
              <a:defRPr sz="7998"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en-US"/>
              <a:t>Click to edit Master title style</a:t>
            </a:r>
            <a:endParaRPr lang="en-GB"/>
          </a:p>
        </p:txBody>
      </p:sp>
      <p:sp>
        <p:nvSpPr>
          <p:cNvPr id="7" name="object 3">
            <a:extLst>
              <a:ext uri="{FF2B5EF4-FFF2-40B4-BE49-F238E27FC236}">
                <a16:creationId xmlns:a16="http://schemas.microsoft.com/office/drawing/2014/main" id="{17B8E911-A20C-DBCF-AF5A-7698CF16441A}"/>
              </a:ext>
            </a:extLst>
          </p:cNvPr>
          <p:cNvSpPr/>
          <p:nvPr userDrawn="1"/>
        </p:nvSpPr>
        <p:spPr bwMode="auto">
          <a:xfrm flipV="1">
            <a:off x="334963" y="6123280"/>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sz="1800">
              <a:latin typeface="+mn-lt"/>
            </a:endParaRPr>
          </a:p>
        </p:txBody>
      </p:sp>
      <p:sp>
        <p:nvSpPr>
          <p:cNvPr id="9" name="object 3">
            <a:extLst>
              <a:ext uri="{FF2B5EF4-FFF2-40B4-BE49-F238E27FC236}">
                <a16:creationId xmlns:a16="http://schemas.microsoft.com/office/drawing/2014/main" id="{7AECED78-37F8-1C4A-400D-BE8C460925B8}"/>
              </a:ext>
            </a:extLst>
          </p:cNvPr>
          <p:cNvSpPr/>
          <p:nvPr userDrawn="1"/>
        </p:nvSpPr>
        <p:spPr bwMode="auto">
          <a:xfrm flipV="1">
            <a:off x="334963" y="6123280"/>
            <a:ext cx="11539096" cy="133571"/>
          </a:xfrm>
          <a:custGeom>
            <a:avLst/>
            <a:gdLst/>
            <a:ahLst/>
            <a:cxnLst/>
            <a:rect l="l" t="t" r="r" b="b"/>
            <a:pathLst>
              <a:path w="19350355" extrusionOk="0">
                <a:moveTo>
                  <a:pt x="0" y="0"/>
                </a:moveTo>
                <a:lnTo>
                  <a:pt x="19350196" y="0"/>
                </a:lnTo>
              </a:path>
            </a:pathLst>
          </a:custGeom>
          <a:ln w="3175">
            <a:solidFill>
              <a:schemeClr val="bg1"/>
            </a:solidFill>
          </a:ln>
        </p:spPr>
        <p:txBody>
          <a:bodyPr wrap="square" lIns="0" tIns="0" rIns="0" bIns="0" rtlCol="0"/>
          <a:lstStyle/>
          <a:p>
            <a:pPr>
              <a:defRPr/>
            </a:pPr>
            <a:endParaRPr sz="1800">
              <a:latin typeface="+mn-lt"/>
            </a:endParaRPr>
          </a:p>
        </p:txBody>
      </p:sp>
      <p:sp>
        <p:nvSpPr>
          <p:cNvPr id="10" name="Slide Number Placeholder 5">
            <a:extLst>
              <a:ext uri="{FF2B5EF4-FFF2-40B4-BE49-F238E27FC236}">
                <a16:creationId xmlns:a16="http://schemas.microsoft.com/office/drawing/2014/main" id="{AAE2F0C7-BA53-8F1A-B5E6-F379242520D0}"/>
              </a:ext>
            </a:extLst>
          </p:cNvPr>
          <p:cNvSpPr txBox="1"/>
          <p:nvPr userDrawn="1"/>
        </p:nvSpPr>
        <p:spPr bwMode="auto">
          <a:xfrm>
            <a:off x="317938" y="6356352"/>
            <a:ext cx="2743200" cy="365125"/>
          </a:xfrm>
          <a:prstGeom prst="rect">
            <a:avLst/>
          </a:prstGeom>
        </p:spPr>
        <p:txBody>
          <a:bodyPr vert="horz" lIns="91428" tIns="45714" rIns="91428" bIns="45714" rtlCol="0" anchor="ctr"/>
          <a:lstStyle>
            <a:defPPr>
              <a:defRPr/>
            </a:defPPr>
            <a:lvl1pPr marL="0" algn="r" defTabSz="914262">
              <a:defRPr sz="900">
                <a:solidFill>
                  <a:schemeClr val="tx1"/>
                </a:solidFill>
                <a:latin typeface="+mn-lt"/>
                <a:ea typeface="+mn-ea"/>
                <a:cs typeface="+mn-cs"/>
              </a:defRPr>
            </a:lvl1pPr>
            <a:lvl2pPr marL="457131" algn="l" defTabSz="914262">
              <a:defRPr sz="1800">
                <a:solidFill>
                  <a:schemeClr val="tx1"/>
                </a:solidFill>
                <a:latin typeface="+mn-lt"/>
                <a:ea typeface="+mn-ea"/>
                <a:cs typeface="+mn-cs"/>
              </a:defRPr>
            </a:lvl2pPr>
            <a:lvl3pPr marL="914262" algn="l" defTabSz="914262">
              <a:defRPr sz="1800">
                <a:solidFill>
                  <a:schemeClr val="tx1"/>
                </a:solidFill>
                <a:latin typeface="+mn-lt"/>
                <a:ea typeface="+mn-ea"/>
                <a:cs typeface="+mn-cs"/>
              </a:defRPr>
            </a:lvl3pPr>
            <a:lvl4pPr marL="1371394" algn="l" defTabSz="914262">
              <a:defRPr sz="1800">
                <a:solidFill>
                  <a:schemeClr val="tx1"/>
                </a:solidFill>
                <a:latin typeface="+mn-lt"/>
                <a:ea typeface="+mn-ea"/>
                <a:cs typeface="+mn-cs"/>
              </a:defRPr>
            </a:lvl4pPr>
            <a:lvl5pPr marL="1828524" algn="l" defTabSz="914262">
              <a:defRPr sz="1800">
                <a:solidFill>
                  <a:schemeClr val="tx1"/>
                </a:solidFill>
                <a:latin typeface="+mn-lt"/>
                <a:ea typeface="+mn-ea"/>
                <a:cs typeface="+mn-cs"/>
              </a:defRPr>
            </a:lvl5pPr>
            <a:lvl6pPr marL="2285656" algn="l" defTabSz="914262">
              <a:defRPr sz="1800">
                <a:solidFill>
                  <a:schemeClr val="tx1"/>
                </a:solidFill>
                <a:latin typeface="+mn-lt"/>
                <a:ea typeface="+mn-ea"/>
                <a:cs typeface="+mn-cs"/>
              </a:defRPr>
            </a:lvl6pPr>
            <a:lvl7pPr marL="2742787" algn="l" defTabSz="914262">
              <a:defRPr sz="1800">
                <a:solidFill>
                  <a:schemeClr val="tx1"/>
                </a:solidFill>
                <a:latin typeface="+mn-lt"/>
                <a:ea typeface="+mn-ea"/>
                <a:cs typeface="+mn-cs"/>
              </a:defRPr>
            </a:lvl7pPr>
            <a:lvl8pPr marL="3199918" algn="l" defTabSz="914262">
              <a:defRPr sz="1800">
                <a:solidFill>
                  <a:schemeClr val="tx1"/>
                </a:solidFill>
                <a:latin typeface="+mn-lt"/>
                <a:ea typeface="+mn-ea"/>
                <a:cs typeface="+mn-cs"/>
              </a:defRPr>
            </a:lvl8pPr>
            <a:lvl9pPr marL="3657048" algn="l" defTabSz="914262">
              <a:defRPr sz="1800">
                <a:solidFill>
                  <a:schemeClr val="tx1"/>
                </a:solidFill>
                <a:latin typeface="+mn-lt"/>
                <a:ea typeface="+mn-ea"/>
                <a:cs typeface="+mn-cs"/>
              </a:defRPr>
            </a:lvl9pPr>
          </a:lstStyle>
          <a:p>
            <a:pPr marL="0" marR="0" lvl="0" indent="0" algn="l" defTabSz="914079">
              <a:lnSpc>
                <a:spcPct val="100000"/>
              </a:lnSpc>
              <a:spcBef>
                <a:spcPts val="0"/>
              </a:spcBef>
              <a:spcAft>
                <a:spcPts val="0"/>
              </a:spcAft>
              <a:buClrTx/>
              <a:buSzTx/>
              <a:buFontTx/>
              <a:buNone/>
              <a:defRPr/>
            </a:pPr>
            <a:endParaRPr sz="900">
              <a:solidFill>
                <a:schemeClr val="bg1"/>
              </a:solidFill>
            </a:endParaRPr>
          </a:p>
        </p:txBody>
      </p:sp>
    </p:spTree>
    <p:extLst>
      <p:ext uri="{BB962C8B-B14F-4D97-AF65-F5344CB8AC3E}">
        <p14:creationId xmlns:p14="http://schemas.microsoft.com/office/powerpoint/2010/main" val="3995132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p:txBody>
      </p:sp>
      <p:sp>
        <p:nvSpPr>
          <p:cNvPr id="6" name="Foliennummernplatzhalter 5"/>
          <p:cNvSpPr>
            <a:spLocks noGrp="1"/>
          </p:cNvSpPr>
          <p:nvPr>
            <p:ph type="sldNum" sz="quarter" idx="12"/>
          </p:nvPr>
        </p:nvSpPr>
        <p:spPr/>
        <p:txBody>
          <a:bodyPr/>
          <a:lstStyle/>
          <a:p>
            <a:fld id="{71C50BF5-97BC-4A65-B319-EA7E4A2DE7A0}" type="slidenum">
              <a:rPr lang="de-DE" smtClean="0"/>
              <a:t>‹#›</a:t>
            </a:fld>
            <a:endParaRPr lang="de-DE"/>
          </a:p>
        </p:txBody>
      </p:sp>
    </p:spTree>
    <p:extLst>
      <p:ext uri="{BB962C8B-B14F-4D97-AF65-F5344CB8AC3E}">
        <p14:creationId xmlns:p14="http://schemas.microsoft.com/office/powerpoint/2010/main" val="24101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Image + Content 1">
    <p:spTree>
      <p:nvGrpSpPr>
        <p:cNvPr id="1" name=""/>
        <p:cNvGrpSpPr/>
        <p:nvPr/>
      </p:nvGrpSpPr>
      <p:grpSpPr bwMode="auto">
        <a:xfrm>
          <a:off x="0" y="0"/>
          <a:ext cx="0" cy="0"/>
          <a:chOff x="0" y="0"/>
          <a:chExt cx="0" cy="0"/>
        </a:xfrm>
      </p:grpSpPr>
      <p:sp>
        <p:nvSpPr>
          <p:cNvPr id="3" name="Text Placeholder 2"/>
          <p:cNvSpPr>
            <a:spLocks noGrp="1"/>
          </p:cNvSpPr>
          <p:nvPr>
            <p:ph type="body" sz="quarter" idx="10"/>
          </p:nvPr>
        </p:nvSpPr>
        <p:spPr bwMode="auto">
          <a:xfrm>
            <a:off x="6580187" y="2030412"/>
            <a:ext cx="5293875" cy="3979935"/>
          </a:xfrm>
        </p:spPr>
        <p:txBody>
          <a:bodyPr>
            <a:normAutofit/>
          </a:bodyPr>
          <a:lstStyle>
            <a:lvl1pPr marL="0" indent="0">
              <a:buNone/>
              <a:defRPr sz="1600"/>
            </a:lvl1pPr>
            <a:lvl2pPr marL="457207" indent="0">
              <a:buNone/>
              <a:defRPr sz="1600"/>
            </a:lvl2pPr>
            <a:lvl3pPr marL="914413" indent="0">
              <a:buNone/>
              <a:defRPr sz="1600"/>
            </a:lvl3pPr>
            <a:lvl4pPr marL="1371620" indent="0">
              <a:buNone/>
              <a:defRPr sz="1600"/>
            </a:lvl4pPr>
            <a:lvl5pPr marL="1828826" indent="0">
              <a:buNone/>
              <a:defRPr sz="1600"/>
            </a:lvl5pPr>
          </a:lstStyle>
          <a:p>
            <a:pPr lvl="0">
              <a:defRPr/>
            </a:pPr>
            <a:r>
              <a:rPr lang="en-US"/>
              <a:t>Click to edit Master text styles</a:t>
            </a:r>
            <a:endParaRPr/>
          </a:p>
        </p:txBody>
      </p:sp>
      <p:pic>
        <p:nvPicPr>
          <p:cNvPr id="12" name="Picture 11" descr="A picture containing watch, dark, close&#10;&#10;Description automatically generated"/>
          <p:cNvPicPr>
            <a:picLocks noChangeAspect="1"/>
          </p:cNvPicPr>
          <p:nvPr userDrawn="1"/>
        </p:nvPicPr>
        <p:blipFill>
          <a:blip r:embed="rId2"/>
          <a:stretch/>
        </p:blipFill>
        <p:spPr bwMode="auto">
          <a:xfrm>
            <a:off x="334963" y="350569"/>
            <a:ext cx="5882520" cy="5659778"/>
          </a:xfrm>
          <a:prstGeom prst="rect">
            <a:avLst/>
          </a:prstGeom>
        </p:spPr>
      </p:pic>
      <p:sp>
        <p:nvSpPr>
          <p:cNvPr id="15" name="Title 1"/>
          <p:cNvSpPr>
            <a:spLocks noGrp="1"/>
          </p:cNvSpPr>
          <p:nvPr>
            <p:ph type="ctrTitle"/>
          </p:nvPr>
        </p:nvSpPr>
        <p:spPr bwMode="auto">
          <a:xfrm>
            <a:off x="6580780" y="522669"/>
            <a:ext cx="4779962" cy="1408244"/>
          </a:xfrm>
        </p:spPr>
        <p:txBody>
          <a:bodyPr anchor="t">
            <a:noAutofit/>
          </a:bodyPr>
          <a:lstStyle>
            <a:lvl1pPr algn="l">
              <a:defRPr lang="en-GB" sz="4400">
                <a:solidFill>
                  <a:schemeClr val="tx1"/>
                </a:solidFill>
                <a:latin typeface="+mn-lt"/>
                <a:ea typeface="+mj-ea"/>
                <a:cs typeface="+mj-cs"/>
              </a:defRPr>
            </a:lvl1pPr>
          </a:lstStyle>
          <a:p>
            <a:pPr>
              <a:defRPr/>
            </a:pPr>
            <a:r>
              <a:rPr lang="en-US"/>
              <a:t>Click to edit Master title style</a:t>
            </a:r>
            <a:endParaRPr lang="en-GB"/>
          </a:p>
        </p:txBody>
      </p:sp>
      <p:sp>
        <p:nvSpPr>
          <p:cNvPr id="17"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9"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8"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onument Grotesk"/>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67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E5F9F2">
              <a:alpha val="95000"/>
            </a:srgbClr>
          </a:solidFill>
          <a:ln/>
        </p:spPr>
      </p:sp>
    </p:spTree>
    <p:extLst>
      <p:ext uri="{BB962C8B-B14F-4D97-AF65-F5344CB8AC3E}">
        <p14:creationId xmlns:p14="http://schemas.microsoft.com/office/powerpoint/2010/main" val="20080419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userDrawn="1">
  <p:cSld name="Image + Content 3">
    <p:spTree>
      <p:nvGrpSpPr>
        <p:cNvPr id="1" name=""/>
        <p:cNvGrpSpPr/>
        <p:nvPr/>
      </p:nvGrpSpPr>
      <p:grpSpPr bwMode="auto">
        <a:xfrm>
          <a:off x="0" y="0"/>
          <a:ext cx="0" cy="0"/>
          <a:chOff x="0" y="0"/>
          <a:chExt cx="0" cy="0"/>
        </a:xfrm>
      </p:grpSpPr>
      <p:sp>
        <p:nvSpPr>
          <p:cNvPr id="4" name="Picture Placeholder 3"/>
          <p:cNvSpPr>
            <a:spLocks noGrp="1"/>
          </p:cNvSpPr>
          <p:nvPr>
            <p:ph type="pic" sz="quarter" idx="11"/>
          </p:nvPr>
        </p:nvSpPr>
        <p:spPr bwMode="auto">
          <a:xfrm>
            <a:off x="5886013" y="249458"/>
            <a:ext cx="5988050" cy="5775325"/>
          </a:xfrm>
        </p:spPr>
        <p:txBody>
          <a:bodyPr anchor="ctr">
            <a:normAutofit/>
          </a:bodyPr>
          <a:lstStyle>
            <a:lvl1pPr marL="0" indent="0" algn="ctr">
              <a:buNone/>
              <a:defRPr sz="2000"/>
            </a:lvl1pPr>
          </a:lstStyle>
          <a:p>
            <a:pPr>
              <a:defRPr/>
            </a:pPr>
            <a:endParaRPr/>
          </a:p>
        </p:txBody>
      </p:sp>
      <p:sp>
        <p:nvSpPr>
          <p:cNvPr id="3" name="Text Placeholder 2"/>
          <p:cNvSpPr>
            <a:spLocks noGrp="1"/>
          </p:cNvSpPr>
          <p:nvPr>
            <p:ph type="body" sz="quarter" idx="10"/>
          </p:nvPr>
        </p:nvSpPr>
        <p:spPr bwMode="auto">
          <a:xfrm>
            <a:off x="334371" y="2030412"/>
            <a:ext cx="5293875" cy="3979935"/>
          </a:xfrm>
        </p:spPr>
        <p:txBody>
          <a:bodyPr>
            <a:normAutofit/>
          </a:bodyPr>
          <a:lstStyle>
            <a:lvl1pPr marL="0" indent="0">
              <a:buNone/>
              <a:defRPr sz="1600"/>
            </a:lvl1pPr>
            <a:lvl2pPr marL="457207" indent="0">
              <a:buNone/>
              <a:defRPr sz="1600"/>
            </a:lvl2pPr>
            <a:lvl3pPr marL="914413" indent="0">
              <a:buNone/>
              <a:defRPr sz="1600"/>
            </a:lvl3pPr>
            <a:lvl4pPr marL="1371620" indent="0">
              <a:buNone/>
              <a:defRPr sz="1600"/>
            </a:lvl4pPr>
            <a:lvl5pPr marL="1828826" indent="0">
              <a:buNone/>
              <a:defRPr sz="1600"/>
            </a:lvl5pPr>
          </a:lstStyle>
          <a:p>
            <a:pPr lvl="0">
              <a:defRPr/>
            </a:pPr>
            <a:r>
              <a:rPr lang="en-US"/>
              <a:t>Click to edit Master text styles</a:t>
            </a:r>
            <a:endParaRPr/>
          </a:p>
        </p:txBody>
      </p:sp>
      <p:sp>
        <p:nvSpPr>
          <p:cNvPr id="9" name="Date Placeholder 3"/>
          <p:cNvSpPr txBox="1"/>
          <p:nvPr userDrawn="1"/>
        </p:nvSpPr>
        <p:spPr bwMode="auto">
          <a:xfrm>
            <a:off x="317939" y="6356351"/>
            <a:ext cx="2743200" cy="365125"/>
          </a:xfrm>
          <a:prstGeom prst="rect">
            <a:avLst/>
          </a:prstGeom>
        </p:spPr>
        <p:txBody>
          <a:bodyPr vert="horz" lIns="91440" tIns="45720" rIns="91440" bIns="45720" rtlCol="0" anchor="ctr"/>
          <a:lstStyle>
            <a:defPPr>
              <a:defRPr/>
            </a:defPPr>
            <a:lvl1pPr marL="0" algn="l"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7E2CCE39-4D6F-554E-B2FD-E946B165865E}" type="datetimeFigureOut">
              <a:rPr lang="en-GB" sz="1000">
                <a:solidFill>
                  <a:schemeClr val="bg1"/>
                </a:solidFill>
                <a:latin typeface="Monument Grotesk"/>
              </a:rPr>
              <a:t>17/07/2025</a:t>
            </a:fld>
            <a:endParaRPr lang="en-GB" sz="1000">
              <a:solidFill>
                <a:schemeClr val="bg1"/>
              </a:solidFill>
              <a:latin typeface="Monument Grotesk"/>
            </a:endParaRPr>
          </a:p>
        </p:txBody>
      </p:sp>
      <p:sp>
        <p:nvSpPr>
          <p:cNvPr id="15" name="Title 1"/>
          <p:cNvSpPr>
            <a:spLocks noGrp="1"/>
          </p:cNvSpPr>
          <p:nvPr>
            <p:ph type="ctrTitle"/>
          </p:nvPr>
        </p:nvSpPr>
        <p:spPr bwMode="auto">
          <a:xfrm>
            <a:off x="334963" y="522669"/>
            <a:ext cx="4779962" cy="1408244"/>
          </a:xfrm>
        </p:spPr>
        <p:txBody>
          <a:bodyPr anchor="t">
            <a:noAutofit/>
          </a:bodyPr>
          <a:lstStyle>
            <a:lvl1pPr algn="l">
              <a:defRPr lang="en-GB" sz="4400">
                <a:solidFill>
                  <a:schemeClr val="tx1"/>
                </a:solidFill>
                <a:latin typeface="+mn-lt"/>
                <a:ea typeface="+mj-ea"/>
                <a:cs typeface="+mj-cs"/>
              </a:defRPr>
            </a:lvl1pPr>
          </a:lstStyle>
          <a:p>
            <a:pPr>
              <a:defRPr/>
            </a:pPr>
            <a:r>
              <a:rPr lang="en-US"/>
              <a:t>Click to edit Master title style</a:t>
            </a:r>
            <a:endParaRPr lang="en-GB"/>
          </a:p>
        </p:txBody>
      </p:sp>
      <p:sp>
        <p:nvSpPr>
          <p:cNvPr id="16" name="Date Placeholder 3"/>
          <p:cNvSpPr txBox="1"/>
          <p:nvPr userDrawn="1"/>
        </p:nvSpPr>
        <p:spPr bwMode="auto">
          <a:xfrm>
            <a:off x="317939" y="6356351"/>
            <a:ext cx="2743200" cy="365125"/>
          </a:xfrm>
          <a:prstGeom prst="rect">
            <a:avLst/>
          </a:prstGeom>
        </p:spPr>
        <p:txBody>
          <a:bodyPr vert="horz" lIns="91440" tIns="45720" rIns="91440" bIns="45720" rtlCol="0" anchor="ctr"/>
          <a:lstStyle>
            <a:defPPr>
              <a:defRPr/>
            </a:defPPr>
            <a:lvl1pPr marL="0" algn="l"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7E2CCE39-4D6F-554E-B2FD-E946B165865E}" type="datetimeFigureOut">
              <a:rPr lang="en-GB" sz="1000">
                <a:solidFill>
                  <a:schemeClr val="tx1"/>
                </a:solidFill>
                <a:latin typeface="Monument Grotesk"/>
              </a:rPr>
              <a:t>17/07/2025</a:t>
            </a:fld>
            <a:endParaRPr lang="en-GB" sz="1000">
              <a:solidFill>
                <a:schemeClr val="tx1"/>
              </a:solidFill>
              <a:latin typeface="Monument Grotesk"/>
            </a:endParaRPr>
          </a:p>
        </p:txBody>
      </p:sp>
      <p:sp>
        <p:nvSpPr>
          <p:cNvPr id="17"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onument Grotesk"/>
              </a:rPr>
              <a:t>‹#›</a:t>
            </a:fld>
            <a:endParaRPr lang="en-GB" sz="1000">
              <a:solidFill>
                <a:schemeClr val="tx1"/>
              </a:solidFill>
              <a:latin typeface="Monument Grotesk"/>
            </a:endParaRPr>
          </a:p>
        </p:txBody>
      </p:sp>
      <p:sp>
        <p:nvSpPr>
          <p:cNvPr id="18" name="object 3"/>
          <p:cNvSpPr/>
          <p:nvPr userDrawn="1"/>
        </p:nvSpPr>
        <p:spPr bwMode="auto">
          <a:xfrm flipV="1">
            <a:off x="317939" y="115883"/>
            <a:ext cx="11556122" cy="133572"/>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onument Grotesk"/>
            </a:endParaRPr>
          </a:p>
        </p:txBody>
      </p:sp>
      <p:sp>
        <p:nvSpPr>
          <p:cNvPr id="19"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onument Grotesk"/>
            </a:endParaRPr>
          </a:p>
        </p:txBody>
      </p:sp>
    </p:spTree>
    <p:extLst>
      <p:ext uri="{BB962C8B-B14F-4D97-AF65-F5344CB8AC3E}">
        <p14:creationId xmlns:p14="http://schemas.microsoft.com/office/powerpoint/2010/main" val="14486467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userDrawn="1">
  <p:cSld name="Image + Content 2">
    <p:spTree>
      <p:nvGrpSpPr>
        <p:cNvPr id="1" name=""/>
        <p:cNvGrpSpPr/>
        <p:nvPr/>
      </p:nvGrpSpPr>
      <p:grpSpPr bwMode="auto">
        <a:xfrm>
          <a:off x="0" y="0"/>
          <a:ext cx="0" cy="0"/>
          <a:chOff x="0" y="0"/>
          <a:chExt cx="0" cy="0"/>
        </a:xfrm>
      </p:grpSpPr>
      <p:sp>
        <p:nvSpPr>
          <p:cNvPr id="4" name="Picture Placeholder 3"/>
          <p:cNvSpPr>
            <a:spLocks noGrp="1"/>
          </p:cNvSpPr>
          <p:nvPr>
            <p:ph type="pic" sz="quarter" idx="11"/>
          </p:nvPr>
        </p:nvSpPr>
        <p:spPr bwMode="auto">
          <a:xfrm>
            <a:off x="334963" y="249459"/>
            <a:ext cx="5988050" cy="5775325"/>
          </a:xfrm>
        </p:spPr>
        <p:txBody>
          <a:bodyPr anchor="ctr">
            <a:normAutofit/>
          </a:bodyPr>
          <a:lstStyle>
            <a:lvl1pPr marL="0" indent="0" algn="ctr">
              <a:buNone/>
              <a:defRPr sz="2000"/>
            </a:lvl1pPr>
          </a:lstStyle>
          <a:p>
            <a:pPr>
              <a:defRPr/>
            </a:pPr>
            <a:endParaRPr/>
          </a:p>
        </p:txBody>
      </p:sp>
      <p:sp>
        <p:nvSpPr>
          <p:cNvPr id="3" name="Text Placeholder 2"/>
          <p:cNvSpPr>
            <a:spLocks noGrp="1"/>
          </p:cNvSpPr>
          <p:nvPr>
            <p:ph type="body" sz="quarter" idx="10"/>
          </p:nvPr>
        </p:nvSpPr>
        <p:spPr bwMode="auto">
          <a:xfrm>
            <a:off x="6580188" y="2030413"/>
            <a:ext cx="5293875" cy="3979935"/>
          </a:xfrm>
        </p:spPr>
        <p:txBody>
          <a:bodyPr>
            <a:normAutofit/>
          </a:bodyPr>
          <a:lstStyle>
            <a:lvl1pPr marL="0" indent="0">
              <a:buNone/>
              <a:defRPr sz="1600"/>
            </a:lvl1pPr>
            <a:lvl2pPr marL="457116" indent="0">
              <a:buNone/>
              <a:defRPr sz="1600"/>
            </a:lvl2pPr>
            <a:lvl3pPr marL="914230" indent="0">
              <a:buNone/>
              <a:defRPr sz="1600"/>
            </a:lvl3pPr>
            <a:lvl4pPr marL="1371346" indent="0">
              <a:buNone/>
              <a:defRPr sz="1600"/>
            </a:lvl4pPr>
            <a:lvl5pPr marL="1828460" indent="0">
              <a:buNone/>
              <a:defRPr sz="1600"/>
            </a:lvl5pPr>
          </a:lstStyle>
          <a:p>
            <a:pPr lvl="0">
              <a:defRPr/>
            </a:pPr>
            <a:r>
              <a:rPr lang="en-US"/>
              <a:t>Click to edit Master text styles</a:t>
            </a:r>
            <a:endParaRPr/>
          </a:p>
        </p:txBody>
      </p:sp>
      <p:sp>
        <p:nvSpPr>
          <p:cNvPr id="9" name="Date Placeholder 3"/>
          <p:cNvSpPr txBox="1"/>
          <p:nvPr userDrawn="1"/>
        </p:nvSpPr>
        <p:spPr bwMode="auto">
          <a:xfrm>
            <a:off x="317939" y="6356352"/>
            <a:ext cx="2743200" cy="365125"/>
          </a:xfrm>
          <a:prstGeom prst="rect">
            <a:avLst/>
          </a:prstGeom>
        </p:spPr>
        <p:txBody>
          <a:bodyPr vert="horz" lIns="91428" tIns="45714" rIns="91428" bIns="45714" rtlCol="0" anchor="ctr"/>
          <a:lstStyle>
            <a:defPPr>
              <a:defRPr/>
            </a:defPPr>
            <a:lvl1pPr marL="0" algn="l"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7E2CCE39-4D6F-554E-B2FD-E946B165865E}" type="datetimeFigureOut">
              <a:rPr lang="en-GB" sz="1000">
                <a:solidFill>
                  <a:schemeClr val="bg1"/>
                </a:solidFill>
                <a:latin typeface="Monument Grotesk"/>
              </a:rPr>
              <a:t>16/07/2025</a:t>
            </a:fld>
            <a:endParaRPr lang="en-GB" sz="1000">
              <a:solidFill>
                <a:schemeClr val="bg1"/>
              </a:solidFill>
              <a:latin typeface="Monument Grotesk"/>
            </a:endParaRPr>
          </a:p>
        </p:txBody>
      </p:sp>
      <p:sp>
        <p:nvSpPr>
          <p:cNvPr id="15" name="Title 1"/>
          <p:cNvSpPr>
            <a:spLocks noGrp="1"/>
          </p:cNvSpPr>
          <p:nvPr>
            <p:ph type="ctrTitle"/>
          </p:nvPr>
        </p:nvSpPr>
        <p:spPr bwMode="auto">
          <a:xfrm>
            <a:off x="6580780" y="522669"/>
            <a:ext cx="4779962" cy="1408244"/>
          </a:xfrm>
        </p:spPr>
        <p:txBody>
          <a:bodyPr anchor="t">
            <a:noAutofit/>
          </a:bodyPr>
          <a:lstStyle>
            <a:lvl1pPr algn="l">
              <a:defRPr lang="en-GB" sz="4399">
                <a:solidFill>
                  <a:schemeClr val="tx1"/>
                </a:solidFill>
                <a:latin typeface="+mn-lt"/>
                <a:ea typeface="+mj-ea"/>
                <a:cs typeface="+mj-cs"/>
              </a:defRPr>
            </a:lvl1pPr>
          </a:lstStyle>
          <a:p>
            <a:pPr>
              <a:defRPr/>
            </a:pPr>
            <a:r>
              <a:rPr lang="en-US"/>
              <a:t>Click to edit Master title style</a:t>
            </a:r>
            <a:endParaRPr lang="en-GB"/>
          </a:p>
        </p:txBody>
      </p:sp>
      <p:sp>
        <p:nvSpPr>
          <p:cNvPr id="16" name="Date Placeholder 3"/>
          <p:cNvSpPr txBox="1"/>
          <p:nvPr userDrawn="1"/>
        </p:nvSpPr>
        <p:spPr bwMode="auto">
          <a:xfrm>
            <a:off x="317939" y="6356352"/>
            <a:ext cx="2743200" cy="365125"/>
          </a:xfrm>
          <a:prstGeom prst="rect">
            <a:avLst/>
          </a:prstGeom>
        </p:spPr>
        <p:txBody>
          <a:bodyPr vert="horz" lIns="91428" tIns="45714" rIns="91428" bIns="45714" rtlCol="0" anchor="ctr"/>
          <a:lstStyle>
            <a:defPPr>
              <a:defRPr/>
            </a:defPPr>
            <a:lvl1pPr marL="0" algn="l"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7E2CCE39-4D6F-554E-B2FD-E946B165865E}" type="datetimeFigureOut">
              <a:rPr lang="en-GB" sz="1000">
                <a:solidFill>
                  <a:schemeClr val="tx1"/>
                </a:solidFill>
                <a:latin typeface="Monument Grotesk"/>
              </a:rPr>
              <a:t>16/07/2025</a:t>
            </a:fld>
            <a:endParaRPr lang="en-GB" sz="1000">
              <a:solidFill>
                <a:schemeClr val="tx1"/>
              </a:solidFill>
              <a:latin typeface="Monument Grotesk"/>
            </a:endParaRPr>
          </a:p>
        </p:txBody>
      </p:sp>
      <p:sp>
        <p:nvSpPr>
          <p:cNvPr id="17" name="Slide Number Placeholder 5"/>
          <p:cNvSpPr txBox="1"/>
          <p:nvPr userDrawn="1"/>
        </p:nvSpPr>
        <p:spPr bwMode="auto">
          <a:xfrm>
            <a:off x="9130863" y="6356352"/>
            <a:ext cx="2743200" cy="365125"/>
          </a:xfrm>
          <a:prstGeom prst="rect">
            <a:avLst/>
          </a:prstGeom>
        </p:spPr>
        <p:txBody>
          <a:bodyPr vert="horz" lIns="91428" tIns="45714" rIns="91428" bIns="45714"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onument Grotesk"/>
              </a:rPr>
              <a:t>‹#›</a:t>
            </a:fld>
            <a:endParaRPr lang="en-GB" sz="1000">
              <a:solidFill>
                <a:schemeClr val="tx1"/>
              </a:solidFill>
              <a:latin typeface="Monument Grotesk"/>
            </a:endParaRPr>
          </a:p>
        </p:txBody>
      </p:sp>
      <p:sp>
        <p:nvSpPr>
          <p:cNvPr id="18" name="object 3"/>
          <p:cNvSpPr/>
          <p:nvPr userDrawn="1"/>
        </p:nvSpPr>
        <p:spPr bwMode="auto">
          <a:xfrm flipV="1">
            <a:off x="317939" y="115883"/>
            <a:ext cx="11556122" cy="133572"/>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sz="1800">
              <a:latin typeface="Monument Grotesk"/>
            </a:endParaRPr>
          </a:p>
        </p:txBody>
      </p:sp>
      <p:sp>
        <p:nvSpPr>
          <p:cNvPr id="19" name="object 3"/>
          <p:cNvSpPr/>
          <p:nvPr userDrawn="1"/>
        </p:nvSpPr>
        <p:spPr bwMode="auto">
          <a:xfrm flipV="1">
            <a:off x="334963" y="6123280"/>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sz="1800">
              <a:latin typeface="Monument Grotesk"/>
            </a:endParaRPr>
          </a:p>
        </p:txBody>
      </p:sp>
    </p:spTree>
    <p:extLst>
      <p:ext uri="{BB962C8B-B14F-4D97-AF65-F5344CB8AC3E}">
        <p14:creationId xmlns:p14="http://schemas.microsoft.com/office/powerpoint/2010/main" val="772976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userDrawn="1">
  <p:cSld name="Blank White">
    <p:spTree>
      <p:nvGrpSpPr>
        <p:cNvPr id="1" name=""/>
        <p:cNvGrpSpPr/>
        <p:nvPr/>
      </p:nvGrpSpPr>
      <p:grpSpPr bwMode="auto">
        <a:xfrm>
          <a:off x="0" y="0"/>
          <a:ext cx="0" cy="0"/>
          <a:chOff x="0" y="0"/>
          <a:chExt cx="0" cy="0"/>
        </a:xfrm>
      </p:grpSpPr>
      <p:sp>
        <p:nvSpPr>
          <p:cNvPr id="8" name="Date Placeholder 3"/>
          <p:cNvSpPr txBox="1"/>
          <p:nvPr userDrawn="1"/>
        </p:nvSpPr>
        <p:spPr bwMode="auto">
          <a:xfrm>
            <a:off x="317939" y="6356352"/>
            <a:ext cx="2743200" cy="365125"/>
          </a:xfrm>
          <a:prstGeom prst="rect">
            <a:avLst/>
          </a:prstGeom>
        </p:spPr>
        <p:txBody>
          <a:bodyPr vert="horz" lIns="91428" tIns="45714" rIns="91428" bIns="45714" rtlCol="0" anchor="ctr"/>
          <a:lstStyle>
            <a:defPPr>
              <a:defRPr/>
            </a:defPPr>
            <a:lvl1pPr marL="0" algn="l"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7E2CCE39-4D6F-554E-B2FD-E946B165865E}" type="datetimeFigureOut">
              <a:rPr lang="en-GB" sz="1000">
                <a:solidFill>
                  <a:schemeClr val="tx1"/>
                </a:solidFill>
                <a:latin typeface="Monument Grotesk"/>
              </a:rPr>
              <a:t>16/07/2025</a:t>
            </a:fld>
            <a:endParaRPr lang="en-GB" sz="1000">
              <a:solidFill>
                <a:schemeClr val="tx1"/>
              </a:solidFill>
              <a:latin typeface="Monument Grotesk"/>
            </a:endParaRPr>
          </a:p>
        </p:txBody>
      </p:sp>
      <p:sp>
        <p:nvSpPr>
          <p:cNvPr id="11" name="Slide Number Placeholder 5"/>
          <p:cNvSpPr txBox="1"/>
          <p:nvPr userDrawn="1"/>
        </p:nvSpPr>
        <p:spPr bwMode="auto">
          <a:xfrm>
            <a:off x="9130863" y="6356352"/>
            <a:ext cx="2743200" cy="365125"/>
          </a:xfrm>
          <a:prstGeom prst="rect">
            <a:avLst/>
          </a:prstGeom>
        </p:spPr>
        <p:txBody>
          <a:bodyPr vert="horz" lIns="91428" tIns="45714" rIns="91428" bIns="45714"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onument Grotesk"/>
              </a:rPr>
              <a:t>‹#›</a:t>
            </a:fld>
            <a:endParaRPr lang="en-GB" sz="1000">
              <a:solidFill>
                <a:schemeClr val="tx1"/>
              </a:solidFill>
              <a:latin typeface="Monument Grotesk"/>
            </a:endParaRPr>
          </a:p>
        </p:txBody>
      </p:sp>
      <p:sp>
        <p:nvSpPr>
          <p:cNvPr id="12" name="object 3"/>
          <p:cNvSpPr/>
          <p:nvPr userDrawn="1"/>
        </p:nvSpPr>
        <p:spPr bwMode="auto">
          <a:xfrm flipV="1">
            <a:off x="334963" y="6123280"/>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sz="1800">
              <a:latin typeface="Monument Grotesk"/>
            </a:endParaRPr>
          </a:p>
        </p:txBody>
      </p:sp>
      <p:sp>
        <p:nvSpPr>
          <p:cNvPr id="5"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sz="1800">
              <a:latin typeface="Monument Grotesk"/>
            </a:endParaRPr>
          </a:p>
        </p:txBody>
      </p:sp>
    </p:spTree>
    <p:extLst>
      <p:ext uri="{BB962C8B-B14F-4D97-AF65-F5344CB8AC3E}">
        <p14:creationId xmlns:p14="http://schemas.microsoft.com/office/powerpoint/2010/main" val="292028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Image + Content 2">
    <p:spTree>
      <p:nvGrpSpPr>
        <p:cNvPr id="1" name=""/>
        <p:cNvGrpSpPr/>
        <p:nvPr/>
      </p:nvGrpSpPr>
      <p:grpSpPr bwMode="auto">
        <a:xfrm>
          <a:off x="0" y="0"/>
          <a:ext cx="0" cy="0"/>
          <a:chOff x="0" y="0"/>
          <a:chExt cx="0" cy="0"/>
        </a:xfrm>
      </p:grpSpPr>
      <p:sp>
        <p:nvSpPr>
          <p:cNvPr id="4" name="Picture Placeholder 3"/>
          <p:cNvSpPr>
            <a:spLocks noGrp="1" noChangeAspect="1"/>
          </p:cNvSpPr>
          <p:nvPr>
            <p:ph type="pic" sz="quarter" idx="11"/>
          </p:nvPr>
        </p:nvSpPr>
        <p:spPr bwMode="auto">
          <a:xfrm>
            <a:off x="334963" y="350569"/>
            <a:ext cx="5883215" cy="5674214"/>
          </a:xfrm>
        </p:spPr>
        <p:txBody>
          <a:bodyPr anchor="ctr">
            <a:normAutofit/>
          </a:bodyPr>
          <a:lstStyle>
            <a:lvl1pPr marL="0" indent="0" algn="ctr">
              <a:buNone/>
              <a:defRPr sz="2000"/>
            </a:lvl1pPr>
          </a:lstStyle>
          <a:p>
            <a:pPr>
              <a:defRPr/>
            </a:pPr>
            <a:r>
              <a:rPr lang="en-US"/>
              <a:t>Click icon to add picture</a:t>
            </a:r>
            <a:endParaRPr/>
          </a:p>
        </p:txBody>
      </p:sp>
      <p:sp>
        <p:nvSpPr>
          <p:cNvPr id="3" name="Text Placeholder 2"/>
          <p:cNvSpPr>
            <a:spLocks noGrp="1"/>
          </p:cNvSpPr>
          <p:nvPr>
            <p:ph type="body" sz="quarter" idx="10"/>
          </p:nvPr>
        </p:nvSpPr>
        <p:spPr bwMode="auto">
          <a:xfrm>
            <a:off x="6580187" y="2030412"/>
            <a:ext cx="5293875" cy="3979935"/>
          </a:xfrm>
        </p:spPr>
        <p:txBody>
          <a:bodyPr>
            <a:normAutofit/>
          </a:bodyPr>
          <a:lstStyle>
            <a:lvl1pPr marL="0" indent="0">
              <a:buNone/>
              <a:defRPr sz="1600"/>
            </a:lvl1pPr>
            <a:lvl2pPr marL="457207" indent="0">
              <a:buNone/>
              <a:defRPr sz="1600"/>
            </a:lvl2pPr>
            <a:lvl3pPr marL="914413" indent="0">
              <a:buNone/>
              <a:defRPr sz="1600"/>
            </a:lvl3pPr>
            <a:lvl4pPr marL="1371620" indent="0">
              <a:buNone/>
              <a:defRPr sz="1600"/>
            </a:lvl4pPr>
            <a:lvl5pPr marL="1828826" indent="0">
              <a:buNone/>
              <a:defRPr sz="1600"/>
            </a:lvl5pPr>
          </a:lstStyle>
          <a:p>
            <a:pPr lvl="0">
              <a:defRPr/>
            </a:pPr>
            <a:r>
              <a:rPr lang="en-US"/>
              <a:t>Click to edit Master text styles</a:t>
            </a:r>
            <a:endParaRPr/>
          </a:p>
        </p:txBody>
      </p:sp>
      <p:sp>
        <p:nvSpPr>
          <p:cNvPr id="15" name="Title 1"/>
          <p:cNvSpPr>
            <a:spLocks noGrp="1"/>
          </p:cNvSpPr>
          <p:nvPr>
            <p:ph type="ctrTitle"/>
          </p:nvPr>
        </p:nvSpPr>
        <p:spPr bwMode="auto">
          <a:xfrm>
            <a:off x="6580780" y="522669"/>
            <a:ext cx="4779962" cy="1408244"/>
          </a:xfrm>
        </p:spPr>
        <p:txBody>
          <a:bodyPr anchor="t">
            <a:noAutofit/>
          </a:bodyPr>
          <a:lstStyle>
            <a:lvl1pPr algn="l">
              <a:defRPr lang="en-GB" sz="4400">
                <a:solidFill>
                  <a:schemeClr val="tx1"/>
                </a:solidFill>
                <a:latin typeface="+mn-lt"/>
                <a:ea typeface="+mj-ea"/>
                <a:cs typeface="+mj-cs"/>
              </a:defRPr>
            </a:lvl1pPr>
          </a:lstStyle>
          <a:p>
            <a:pPr>
              <a:defRPr/>
            </a:pPr>
            <a:r>
              <a:rPr lang="en-US"/>
              <a:t>Click to edit Master title style</a:t>
            </a:r>
            <a:endParaRPr lang="en-GB"/>
          </a:p>
        </p:txBody>
      </p:sp>
      <p:sp>
        <p:nvSpPr>
          <p:cNvPr id="17"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9"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8"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onument Grotesk"/>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 Content 3">
    <p:spTree>
      <p:nvGrpSpPr>
        <p:cNvPr id="1" name=""/>
        <p:cNvGrpSpPr/>
        <p:nvPr/>
      </p:nvGrpSpPr>
      <p:grpSpPr bwMode="auto">
        <a:xfrm>
          <a:off x="0" y="0"/>
          <a:ext cx="0" cy="0"/>
          <a:chOff x="0" y="0"/>
          <a:chExt cx="0" cy="0"/>
        </a:xfrm>
      </p:grpSpPr>
      <p:sp>
        <p:nvSpPr>
          <p:cNvPr id="4" name="Picture Placeholder 3"/>
          <p:cNvSpPr>
            <a:spLocks noGrp="1"/>
          </p:cNvSpPr>
          <p:nvPr>
            <p:ph type="pic" sz="quarter" idx="11"/>
          </p:nvPr>
        </p:nvSpPr>
        <p:spPr bwMode="auto">
          <a:xfrm>
            <a:off x="5990847" y="350569"/>
            <a:ext cx="5883215" cy="5674214"/>
          </a:xfrm>
        </p:spPr>
        <p:txBody>
          <a:bodyPr anchor="ctr">
            <a:normAutofit/>
          </a:bodyPr>
          <a:lstStyle>
            <a:lvl1pPr marL="0" indent="0" algn="ctr">
              <a:buNone/>
              <a:defRPr sz="2000"/>
            </a:lvl1pPr>
          </a:lstStyle>
          <a:p>
            <a:pPr>
              <a:defRPr/>
            </a:pPr>
            <a:r>
              <a:rPr lang="en-US"/>
              <a:t>Click icon to add picture</a:t>
            </a:r>
            <a:endParaRPr/>
          </a:p>
        </p:txBody>
      </p:sp>
      <p:sp>
        <p:nvSpPr>
          <p:cNvPr id="3" name="Text Placeholder 2"/>
          <p:cNvSpPr>
            <a:spLocks noGrp="1"/>
          </p:cNvSpPr>
          <p:nvPr>
            <p:ph type="body" sz="quarter" idx="10"/>
          </p:nvPr>
        </p:nvSpPr>
        <p:spPr bwMode="auto">
          <a:xfrm>
            <a:off x="334371" y="2030412"/>
            <a:ext cx="5293875" cy="3979935"/>
          </a:xfrm>
        </p:spPr>
        <p:txBody>
          <a:bodyPr>
            <a:normAutofit/>
          </a:bodyPr>
          <a:lstStyle>
            <a:lvl1pPr marL="0" indent="0">
              <a:buNone/>
              <a:defRPr sz="1600"/>
            </a:lvl1pPr>
            <a:lvl2pPr marL="457207" indent="0">
              <a:buNone/>
              <a:defRPr sz="1600"/>
            </a:lvl2pPr>
            <a:lvl3pPr marL="914413" indent="0">
              <a:buNone/>
              <a:defRPr sz="1600"/>
            </a:lvl3pPr>
            <a:lvl4pPr marL="1371620" indent="0">
              <a:buNone/>
              <a:defRPr sz="1600"/>
            </a:lvl4pPr>
            <a:lvl5pPr marL="1828826" indent="0">
              <a:buNone/>
              <a:defRPr sz="1600"/>
            </a:lvl5pPr>
          </a:lstStyle>
          <a:p>
            <a:pPr lvl="0">
              <a:defRPr/>
            </a:pPr>
            <a:r>
              <a:rPr lang="en-US"/>
              <a:t>Click to edit Master text styles</a:t>
            </a:r>
            <a:endParaRPr/>
          </a:p>
        </p:txBody>
      </p:sp>
      <p:sp>
        <p:nvSpPr>
          <p:cNvPr id="15" name="Title 1"/>
          <p:cNvSpPr>
            <a:spLocks noGrp="1"/>
          </p:cNvSpPr>
          <p:nvPr>
            <p:ph type="ctrTitle"/>
          </p:nvPr>
        </p:nvSpPr>
        <p:spPr bwMode="auto">
          <a:xfrm>
            <a:off x="334963" y="522669"/>
            <a:ext cx="4779962" cy="1408244"/>
          </a:xfrm>
        </p:spPr>
        <p:txBody>
          <a:bodyPr anchor="t">
            <a:noAutofit/>
          </a:bodyPr>
          <a:lstStyle>
            <a:lvl1pPr algn="l">
              <a:defRPr lang="en-GB" sz="4400">
                <a:solidFill>
                  <a:schemeClr val="tx1"/>
                </a:solidFill>
                <a:latin typeface="+mn-lt"/>
                <a:ea typeface="+mj-ea"/>
                <a:cs typeface="+mj-cs"/>
              </a:defRPr>
            </a:lvl1pPr>
          </a:lstStyle>
          <a:p>
            <a:pPr>
              <a:defRPr/>
            </a:pPr>
            <a:r>
              <a:rPr lang="en-US"/>
              <a:t>Click to edit Master title style</a:t>
            </a:r>
            <a:endParaRPr lang="en-GB"/>
          </a:p>
        </p:txBody>
      </p:sp>
      <p:sp>
        <p:nvSpPr>
          <p:cNvPr id="17" name="Slide Number Placeholder 5"/>
          <p:cNvSpPr txBox="1"/>
          <p:nvPr userDrawn="1"/>
        </p:nvSpPr>
        <p:spPr bwMode="auto">
          <a:xfrm>
            <a:off x="9130863" y="6356351"/>
            <a:ext cx="2743200" cy="365125"/>
          </a:xfrm>
          <a:prstGeom prst="rect">
            <a:avLst/>
          </a:prstGeom>
        </p:spPr>
        <p:txBody>
          <a:bodyPr vert="horz" lIns="91440" tIns="45720" rIns="91440" bIns="45720" rtlCol="0" anchor="ctr"/>
          <a:lstStyle>
            <a:defPPr>
              <a:defRPr/>
            </a:defPPr>
            <a:lvl1pPr marL="0" algn="r" defTabSz="914400">
              <a:defRPr sz="1000">
                <a:solidFill>
                  <a:schemeClr val="tx1">
                    <a:tint val="75000"/>
                  </a:schemeClr>
                </a:solidFill>
                <a:latin typeface="Telegraf"/>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F9543BEB-D66C-6E4A-87AA-60417C33F2A3}" type="slidenum">
              <a:rPr lang="en-GB" sz="1000">
                <a:solidFill>
                  <a:schemeClr val="tx1"/>
                </a:solidFill>
                <a:latin typeface="Microsoft Sans Serif"/>
              </a:rPr>
              <a:t>‹#›</a:t>
            </a:fld>
            <a:endParaRPr lang="en-GB" sz="1000">
              <a:solidFill>
                <a:schemeClr val="tx1"/>
              </a:solidFill>
              <a:latin typeface="Microsoft Sans Serif"/>
            </a:endParaRPr>
          </a:p>
        </p:txBody>
      </p:sp>
      <p:sp>
        <p:nvSpPr>
          <p:cNvPr id="19" name="object 3"/>
          <p:cNvSpPr/>
          <p:nvPr userDrawn="1"/>
        </p:nvSpPr>
        <p:spPr bwMode="auto">
          <a:xfrm flipV="1">
            <a:off x="334963" y="6123279"/>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icrosoft Sans Serif"/>
            </a:endParaRPr>
          </a:p>
        </p:txBody>
      </p:sp>
      <p:sp>
        <p:nvSpPr>
          <p:cNvPr id="8" name="object 3"/>
          <p:cNvSpPr/>
          <p:nvPr userDrawn="1"/>
        </p:nvSpPr>
        <p:spPr bwMode="auto">
          <a:xfrm flipV="1">
            <a:off x="334963" y="216998"/>
            <a:ext cx="11539096" cy="133571"/>
          </a:xfrm>
          <a:custGeom>
            <a:avLst/>
            <a:gdLst/>
            <a:ahLst/>
            <a:cxnLst/>
            <a:rect l="l" t="t" r="r" b="b"/>
            <a:pathLst>
              <a:path w="19350355" extrusionOk="0">
                <a:moveTo>
                  <a:pt x="0" y="0"/>
                </a:moveTo>
                <a:lnTo>
                  <a:pt x="19350196" y="0"/>
                </a:lnTo>
              </a:path>
            </a:pathLst>
          </a:custGeom>
          <a:ln w="3175">
            <a:solidFill>
              <a:srgbClr val="000000"/>
            </a:solidFill>
          </a:ln>
        </p:spPr>
        <p:txBody>
          <a:bodyPr wrap="square" lIns="0" tIns="0" rIns="0" bIns="0" rtlCol="0"/>
          <a:lstStyle/>
          <a:p>
            <a:pPr>
              <a:defRPr/>
            </a:pPr>
            <a:endParaRPr>
              <a:latin typeface="Monument Grotesk"/>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image" Target="../media/image7.emf"/><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theme" Target="../theme/theme3.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317939" y="365126"/>
            <a:ext cx="11035861"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317939" y="1825625"/>
            <a:ext cx="11035861"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9130862" y="6356351"/>
            <a:ext cx="2743200" cy="365125"/>
          </a:xfrm>
          <a:prstGeom prst="rect">
            <a:avLst/>
          </a:prstGeom>
        </p:spPr>
        <p:txBody>
          <a:bodyPr vert="horz" lIns="91440" tIns="45720" rIns="91440" bIns="45720" rtlCol="0" anchor="ctr"/>
          <a:lstStyle>
            <a:lvl1pPr algn="r">
              <a:defRPr sz="900">
                <a:solidFill>
                  <a:schemeClr val="tx1"/>
                </a:solidFill>
                <a:latin typeface="+mn-lt"/>
              </a:defRPr>
            </a:lvl1pPr>
          </a:lstStyle>
          <a:p>
            <a:pPr>
              <a:defRPr/>
            </a:pPr>
            <a:fld id="{F9543BEB-D66C-6E4A-87AA-60417C33F2A3}" type="slidenum">
              <a:rPr lang="en-GB"/>
              <a:t>‹#›</a:t>
            </a:fld>
            <a:endParaRPr lang="en-GB"/>
          </a:p>
        </p:txBody>
      </p:sp>
      <p:sp>
        <p:nvSpPr>
          <p:cNvPr id="7" name="Slide Number Placeholder 5"/>
          <p:cNvSpPr txBox="1"/>
          <p:nvPr userDrawn="1"/>
        </p:nvSpPr>
        <p:spPr bwMode="auto">
          <a:xfrm>
            <a:off x="317938" y="6356351"/>
            <a:ext cx="2743200" cy="365125"/>
          </a:xfrm>
          <a:prstGeom prst="rect">
            <a:avLst/>
          </a:prstGeom>
        </p:spPr>
        <p:txBody>
          <a:bodyPr vert="horz" lIns="91440" tIns="45720" rIns="91440" bIns="45720" rtlCol="0" anchor="ctr"/>
          <a:lstStyle>
            <a:defPPr>
              <a:defRPr/>
            </a:defPPr>
            <a:lvl1pPr marL="0" algn="r" defTabSz="914262">
              <a:defRPr sz="900">
                <a:solidFill>
                  <a:schemeClr val="tx1"/>
                </a:solidFill>
                <a:latin typeface="+mn-lt"/>
                <a:ea typeface="+mn-ea"/>
                <a:cs typeface="+mn-cs"/>
              </a:defRPr>
            </a:lvl1pPr>
            <a:lvl2pPr marL="457131" algn="l" defTabSz="914262">
              <a:defRPr sz="1800">
                <a:solidFill>
                  <a:schemeClr val="tx1"/>
                </a:solidFill>
                <a:latin typeface="+mn-lt"/>
                <a:ea typeface="+mn-ea"/>
                <a:cs typeface="+mn-cs"/>
              </a:defRPr>
            </a:lvl2pPr>
            <a:lvl3pPr marL="914262" algn="l" defTabSz="914262">
              <a:defRPr sz="1800">
                <a:solidFill>
                  <a:schemeClr val="tx1"/>
                </a:solidFill>
                <a:latin typeface="+mn-lt"/>
                <a:ea typeface="+mn-ea"/>
                <a:cs typeface="+mn-cs"/>
              </a:defRPr>
            </a:lvl3pPr>
            <a:lvl4pPr marL="1371394" algn="l" defTabSz="914262">
              <a:defRPr sz="1800">
                <a:solidFill>
                  <a:schemeClr val="tx1"/>
                </a:solidFill>
                <a:latin typeface="+mn-lt"/>
                <a:ea typeface="+mn-ea"/>
                <a:cs typeface="+mn-cs"/>
              </a:defRPr>
            </a:lvl4pPr>
            <a:lvl5pPr marL="1828524" algn="l" defTabSz="914262">
              <a:defRPr sz="1800">
                <a:solidFill>
                  <a:schemeClr val="tx1"/>
                </a:solidFill>
                <a:latin typeface="+mn-lt"/>
                <a:ea typeface="+mn-ea"/>
                <a:cs typeface="+mn-cs"/>
              </a:defRPr>
            </a:lvl5pPr>
            <a:lvl6pPr marL="2285656" algn="l" defTabSz="914262">
              <a:defRPr sz="1800">
                <a:solidFill>
                  <a:schemeClr val="tx1"/>
                </a:solidFill>
                <a:latin typeface="+mn-lt"/>
                <a:ea typeface="+mn-ea"/>
                <a:cs typeface="+mn-cs"/>
              </a:defRPr>
            </a:lvl6pPr>
            <a:lvl7pPr marL="2742787" algn="l" defTabSz="914262">
              <a:defRPr sz="1800">
                <a:solidFill>
                  <a:schemeClr val="tx1"/>
                </a:solidFill>
                <a:latin typeface="+mn-lt"/>
                <a:ea typeface="+mn-ea"/>
                <a:cs typeface="+mn-cs"/>
              </a:defRPr>
            </a:lvl7pPr>
            <a:lvl8pPr marL="3199918" algn="l" defTabSz="914262">
              <a:defRPr sz="1800">
                <a:solidFill>
                  <a:schemeClr val="tx1"/>
                </a:solidFill>
                <a:latin typeface="+mn-lt"/>
                <a:ea typeface="+mn-ea"/>
                <a:cs typeface="+mn-cs"/>
              </a:defRPr>
            </a:lvl8pPr>
            <a:lvl9pPr marL="3657048" algn="l" defTabSz="914262">
              <a:defRPr sz="1800">
                <a:solidFill>
                  <a:schemeClr val="tx1"/>
                </a:solidFill>
                <a:latin typeface="+mn-lt"/>
                <a:ea typeface="+mn-ea"/>
                <a:cs typeface="+mn-cs"/>
              </a:defRPr>
            </a:lvl9pPr>
          </a:lstStyle>
          <a:p>
            <a:pPr marL="0" marR="0" lvl="0" indent="0" algn="l" defTabSz="914262">
              <a:lnSpc>
                <a:spcPct val="100000"/>
              </a:lnSpc>
              <a:spcBef>
                <a:spcPts val="0"/>
              </a:spcBef>
              <a:spcAft>
                <a:spcPts val="0"/>
              </a:spcAft>
              <a:buClrTx/>
              <a:buSzTx/>
              <a:buFontTx/>
              <a:buNone/>
              <a:defRPr/>
            </a:pPr>
            <a:r>
              <a:rPr lang="en-GB" sz="1000"/>
              <a:t>Fast Lane to Quantum Advantage</a:t>
            </a:r>
            <a:endParaRPr/>
          </a:p>
        </p:txBody>
      </p:sp>
      <p:pic>
        <p:nvPicPr>
          <p:cNvPr id="8" name="Picture 7"/>
          <p:cNvPicPr>
            <a:picLocks noChangeAspect="1"/>
          </p:cNvPicPr>
          <p:nvPr userDrawn="1"/>
        </p:nvPicPr>
        <p:blipFill>
          <a:blip r:embed="rId21"/>
          <a:stretch/>
        </p:blipFill>
        <p:spPr bwMode="auto">
          <a:xfrm>
            <a:off x="5656972" y="6356351"/>
            <a:ext cx="878056" cy="3651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Lst>
  <p:hf hdr="0" ftr="0" dt="0"/>
  <p:txStyles>
    <p:titleStyle>
      <a:lvl1pPr algn="l" defTabSz="914413">
        <a:lnSpc>
          <a:spcPct val="90000"/>
        </a:lnSpc>
        <a:spcBef>
          <a:spcPts val="0"/>
        </a:spcBef>
        <a:buNone/>
        <a:defRPr sz="4400">
          <a:solidFill>
            <a:schemeClr val="tx1"/>
          </a:solidFill>
          <a:latin typeface="+mn-lt"/>
          <a:ea typeface="+mj-ea"/>
          <a:cs typeface="+mj-cs"/>
        </a:defRPr>
      </a:lvl1pPr>
    </p:titleStyle>
    <p:bodyStyle>
      <a:lvl1pPr marL="228603" indent="-228603" algn="l" defTabSz="914413">
        <a:lnSpc>
          <a:spcPct val="90000"/>
        </a:lnSpc>
        <a:spcBef>
          <a:spcPts val="1000"/>
        </a:spcBef>
        <a:buFont typeface="Arial"/>
        <a:buChar char="•"/>
        <a:defRPr sz="2800">
          <a:solidFill>
            <a:schemeClr val="tx1"/>
          </a:solidFill>
          <a:latin typeface="+mn-lt"/>
          <a:ea typeface="+mn-ea"/>
          <a:cs typeface="+mn-cs"/>
        </a:defRPr>
      </a:lvl1pPr>
      <a:lvl2pPr marL="685810" indent="-228603" algn="l" defTabSz="914413">
        <a:lnSpc>
          <a:spcPct val="90000"/>
        </a:lnSpc>
        <a:spcBef>
          <a:spcPts val="500"/>
        </a:spcBef>
        <a:buFont typeface="Arial"/>
        <a:buChar char="•"/>
        <a:defRPr sz="2400">
          <a:solidFill>
            <a:schemeClr val="tx1"/>
          </a:solidFill>
          <a:latin typeface="+mn-lt"/>
          <a:ea typeface="+mn-ea"/>
          <a:cs typeface="+mn-cs"/>
        </a:defRPr>
      </a:lvl2pPr>
      <a:lvl3pPr marL="1143016" indent="-228603" algn="l" defTabSz="914413">
        <a:lnSpc>
          <a:spcPct val="90000"/>
        </a:lnSpc>
        <a:spcBef>
          <a:spcPts val="500"/>
        </a:spcBef>
        <a:buFont typeface="Arial"/>
        <a:buChar char="•"/>
        <a:defRPr sz="2000">
          <a:solidFill>
            <a:schemeClr val="tx1"/>
          </a:solidFill>
          <a:latin typeface="+mn-lt"/>
          <a:ea typeface="+mn-ea"/>
          <a:cs typeface="+mn-cs"/>
        </a:defRPr>
      </a:lvl3pPr>
      <a:lvl4pPr marL="1600223" indent="-228603" algn="l" defTabSz="914413">
        <a:lnSpc>
          <a:spcPct val="90000"/>
        </a:lnSpc>
        <a:spcBef>
          <a:spcPts val="500"/>
        </a:spcBef>
        <a:buFont typeface="Arial"/>
        <a:buChar char="•"/>
        <a:defRPr sz="1800">
          <a:solidFill>
            <a:schemeClr val="tx1"/>
          </a:solidFill>
          <a:latin typeface="+mn-lt"/>
          <a:ea typeface="+mn-ea"/>
          <a:cs typeface="+mn-cs"/>
        </a:defRPr>
      </a:lvl4pPr>
      <a:lvl5pPr marL="2057429" indent="-228603" algn="l" defTabSz="914413">
        <a:lnSpc>
          <a:spcPct val="90000"/>
        </a:lnSpc>
        <a:spcBef>
          <a:spcPts val="500"/>
        </a:spcBef>
        <a:buFont typeface="Arial"/>
        <a:buChar char="•"/>
        <a:defRPr sz="18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13">
        <a:defRPr sz="1800">
          <a:solidFill>
            <a:schemeClr val="tx1"/>
          </a:solidFill>
          <a:latin typeface="+mn-lt"/>
          <a:ea typeface="+mn-ea"/>
          <a:cs typeface="+mn-cs"/>
        </a:defRPr>
      </a:lvl1pPr>
      <a:lvl2pPr marL="457207" algn="l" defTabSz="914413">
        <a:defRPr sz="1800">
          <a:solidFill>
            <a:schemeClr val="tx1"/>
          </a:solidFill>
          <a:latin typeface="+mn-lt"/>
          <a:ea typeface="+mn-ea"/>
          <a:cs typeface="+mn-cs"/>
        </a:defRPr>
      </a:lvl2pPr>
      <a:lvl3pPr marL="914413" algn="l" defTabSz="914413">
        <a:defRPr sz="1800">
          <a:solidFill>
            <a:schemeClr val="tx1"/>
          </a:solidFill>
          <a:latin typeface="+mn-lt"/>
          <a:ea typeface="+mn-ea"/>
          <a:cs typeface="+mn-cs"/>
        </a:defRPr>
      </a:lvl3pPr>
      <a:lvl4pPr marL="1371620" algn="l" defTabSz="914413">
        <a:defRPr sz="1800">
          <a:solidFill>
            <a:schemeClr val="tx1"/>
          </a:solidFill>
          <a:latin typeface="+mn-lt"/>
          <a:ea typeface="+mn-ea"/>
          <a:cs typeface="+mn-cs"/>
        </a:defRPr>
      </a:lvl4pPr>
      <a:lvl5pPr marL="1828826" algn="l" defTabSz="914413">
        <a:defRPr sz="1800">
          <a:solidFill>
            <a:schemeClr val="tx1"/>
          </a:solidFill>
          <a:latin typeface="+mn-lt"/>
          <a:ea typeface="+mn-ea"/>
          <a:cs typeface="+mn-cs"/>
        </a:defRPr>
      </a:lvl5pPr>
      <a:lvl6pPr marL="2286033" algn="l" defTabSz="914413">
        <a:defRPr sz="1800">
          <a:solidFill>
            <a:schemeClr val="tx1"/>
          </a:solidFill>
          <a:latin typeface="+mn-lt"/>
          <a:ea typeface="+mn-ea"/>
          <a:cs typeface="+mn-cs"/>
        </a:defRPr>
      </a:lvl6pPr>
      <a:lvl7pPr marL="2743239" algn="l" defTabSz="914413">
        <a:defRPr sz="1800">
          <a:solidFill>
            <a:schemeClr val="tx1"/>
          </a:solidFill>
          <a:latin typeface="+mn-lt"/>
          <a:ea typeface="+mn-ea"/>
          <a:cs typeface="+mn-cs"/>
        </a:defRPr>
      </a:lvl7pPr>
      <a:lvl8pPr marL="3200446" algn="l" defTabSz="914413">
        <a:defRPr sz="1800">
          <a:solidFill>
            <a:schemeClr val="tx1"/>
          </a:solidFill>
          <a:latin typeface="+mn-lt"/>
          <a:ea typeface="+mn-ea"/>
          <a:cs typeface="+mn-cs"/>
        </a:defRPr>
      </a:lvl8pPr>
      <a:lvl9pPr marL="3657652" algn="l" defTabSz="914413">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22A55-5426-C57A-14B3-E074683B117D}"/>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Placeholder 1">
            <a:extLst>
              <a:ext uri="{FF2B5EF4-FFF2-40B4-BE49-F238E27FC236}">
                <a16:creationId xmlns:a16="http://schemas.microsoft.com/office/drawing/2014/main" id="{B36E9BD3-1CB4-9E42-A797-C126D05A67DA}"/>
              </a:ext>
            </a:extLst>
          </p:cNvPr>
          <p:cNvSpPr>
            <a:spLocks noGrp="1"/>
          </p:cNvSpPr>
          <p:nvPr>
            <p:ph type="title"/>
          </p:nvPr>
        </p:nvSpPr>
        <p:spPr>
          <a:xfrm>
            <a:off x="317939" y="365126"/>
            <a:ext cx="1103586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4F044D-3872-BE44-8E92-2709775A6CD8}"/>
              </a:ext>
            </a:extLst>
          </p:cNvPr>
          <p:cNvSpPr>
            <a:spLocks noGrp="1"/>
          </p:cNvSpPr>
          <p:nvPr>
            <p:ph type="body" idx="1"/>
          </p:nvPr>
        </p:nvSpPr>
        <p:spPr>
          <a:xfrm>
            <a:off x="317939" y="1825625"/>
            <a:ext cx="1103586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92B36BE-0FC1-7242-A899-E71C1B1353F0}"/>
              </a:ext>
            </a:extLst>
          </p:cNvPr>
          <p:cNvSpPr>
            <a:spLocks noGrp="1"/>
          </p:cNvSpPr>
          <p:nvPr>
            <p:ph type="sldNum" sz="quarter" idx="4"/>
          </p:nvPr>
        </p:nvSpPr>
        <p:spPr>
          <a:xfrm>
            <a:off x="9130862" y="6327775"/>
            <a:ext cx="2743200" cy="365125"/>
          </a:xfrm>
          <a:prstGeom prst="rect">
            <a:avLst/>
          </a:prstGeom>
        </p:spPr>
        <p:txBody>
          <a:bodyPr vert="horz" lIns="91440" tIns="45720" rIns="91440" bIns="45720" rtlCol="0" anchor="ctr"/>
          <a:lstStyle>
            <a:lvl1pPr algn="r">
              <a:defRPr sz="900">
                <a:solidFill>
                  <a:schemeClr val="tx1"/>
                </a:solidFill>
                <a:latin typeface="+mn-lt"/>
              </a:defRPr>
            </a:lvl1pPr>
          </a:lstStyle>
          <a:p>
            <a:fld id="{F9543BEB-D66C-6E4A-87AA-60417C33F2A3}" type="slidenum">
              <a:rPr lang="en-GB" smtClean="0"/>
              <a:pPr/>
              <a:t>‹#›</a:t>
            </a:fld>
            <a:endParaRPr lang="en-GB"/>
          </a:p>
        </p:txBody>
      </p:sp>
      <p:pic>
        <p:nvPicPr>
          <p:cNvPr id="5" name="Picture 4">
            <a:extLst>
              <a:ext uri="{FF2B5EF4-FFF2-40B4-BE49-F238E27FC236}">
                <a16:creationId xmlns:a16="http://schemas.microsoft.com/office/drawing/2014/main" id="{FF71CF29-A5F3-CB0F-ABA8-3F01B28A395B}"/>
              </a:ext>
            </a:extLst>
          </p:cNvPr>
          <p:cNvPicPr>
            <a:picLocks noChangeAspect="1"/>
          </p:cNvPicPr>
          <p:nvPr userDrawn="1"/>
        </p:nvPicPr>
        <p:blipFill>
          <a:blip r:embed="rId37"/>
          <a:stretch>
            <a:fillRect/>
          </a:stretch>
        </p:blipFill>
        <p:spPr>
          <a:xfrm>
            <a:off x="448568" y="6411784"/>
            <a:ext cx="559962" cy="197106"/>
          </a:xfrm>
          <a:prstGeom prst="rect">
            <a:avLst/>
          </a:prstGeom>
        </p:spPr>
      </p:pic>
    </p:spTree>
    <p:extLst>
      <p:ext uri="{BB962C8B-B14F-4D97-AF65-F5344CB8AC3E}">
        <p14:creationId xmlns:p14="http://schemas.microsoft.com/office/powerpoint/2010/main" val="382339184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22" r:id="rId35"/>
  </p:sldLayoutIdLst>
  <p:hf hdr="0" ftr="0" dt="0"/>
  <p:txStyles>
    <p:titleStyle>
      <a:lvl1pPr algn="l" defTabSz="914413"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3" indent="-228603" algn="l" defTabSz="91441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0" indent="-228603" algn="l" defTabSz="91441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6"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3"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13" rtl="0" eaLnBrk="1" latinLnBrk="0" hangingPunct="1">
        <a:defRPr sz="1800" kern="1200">
          <a:solidFill>
            <a:schemeClr val="tx1"/>
          </a:solidFill>
          <a:latin typeface="+mn-lt"/>
          <a:ea typeface="+mn-ea"/>
          <a:cs typeface="+mn-cs"/>
        </a:defRPr>
      </a:lvl1pPr>
      <a:lvl2pPr marL="457207" algn="l" defTabSz="914413" rtl="0" eaLnBrk="1" latinLnBrk="0" hangingPunct="1">
        <a:defRPr sz="1800" kern="1200">
          <a:solidFill>
            <a:schemeClr val="tx1"/>
          </a:solidFill>
          <a:latin typeface="+mn-lt"/>
          <a:ea typeface="+mn-ea"/>
          <a:cs typeface="+mn-cs"/>
        </a:defRPr>
      </a:lvl2pPr>
      <a:lvl3pPr marL="914413" algn="l" defTabSz="914413" rtl="0" eaLnBrk="1" latinLnBrk="0" hangingPunct="1">
        <a:defRPr sz="1800" kern="1200">
          <a:solidFill>
            <a:schemeClr val="tx1"/>
          </a:solidFill>
          <a:latin typeface="+mn-lt"/>
          <a:ea typeface="+mn-ea"/>
          <a:cs typeface="+mn-cs"/>
        </a:defRPr>
      </a:lvl3pPr>
      <a:lvl4pPr marL="1371620" algn="l" defTabSz="914413" rtl="0" eaLnBrk="1" latinLnBrk="0" hangingPunct="1">
        <a:defRPr sz="1800" kern="1200">
          <a:solidFill>
            <a:schemeClr val="tx1"/>
          </a:solidFill>
          <a:latin typeface="+mn-lt"/>
          <a:ea typeface="+mn-ea"/>
          <a:cs typeface="+mn-cs"/>
        </a:defRPr>
      </a:lvl4pPr>
      <a:lvl5pPr marL="1828826" algn="l" defTabSz="914413" rtl="0" eaLnBrk="1" latinLnBrk="0" hangingPunct="1">
        <a:defRPr sz="1800" kern="1200">
          <a:solidFill>
            <a:schemeClr val="tx1"/>
          </a:solidFill>
          <a:latin typeface="+mn-lt"/>
          <a:ea typeface="+mn-ea"/>
          <a:cs typeface="+mn-cs"/>
        </a:defRPr>
      </a:lvl5pPr>
      <a:lvl6pPr marL="2286033" algn="l" defTabSz="914413" rtl="0" eaLnBrk="1" latinLnBrk="0" hangingPunct="1">
        <a:defRPr sz="1800" kern="1200">
          <a:solidFill>
            <a:schemeClr val="tx1"/>
          </a:solidFill>
          <a:latin typeface="+mn-lt"/>
          <a:ea typeface="+mn-ea"/>
          <a:cs typeface="+mn-cs"/>
        </a:defRPr>
      </a:lvl6pPr>
      <a:lvl7pPr marL="2743239" algn="l" defTabSz="914413" rtl="0" eaLnBrk="1" latinLnBrk="0" hangingPunct="1">
        <a:defRPr sz="1800" kern="1200">
          <a:solidFill>
            <a:schemeClr val="tx1"/>
          </a:solidFill>
          <a:latin typeface="+mn-lt"/>
          <a:ea typeface="+mn-ea"/>
          <a:cs typeface="+mn-cs"/>
        </a:defRPr>
      </a:lvl7pPr>
      <a:lvl8pPr marL="3200446" algn="l" defTabSz="914413" rtl="0" eaLnBrk="1" latinLnBrk="0" hangingPunct="1">
        <a:defRPr sz="1800" kern="1200">
          <a:solidFill>
            <a:schemeClr val="tx1"/>
          </a:solidFill>
          <a:latin typeface="+mn-lt"/>
          <a:ea typeface="+mn-ea"/>
          <a:cs typeface="+mn-cs"/>
        </a:defRPr>
      </a:lvl8pPr>
      <a:lvl9pPr marL="3657652" algn="l" defTabSz="91441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22A55-5426-C57A-14B3-E074683B117D}"/>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Placeholder 1">
            <a:extLst>
              <a:ext uri="{FF2B5EF4-FFF2-40B4-BE49-F238E27FC236}">
                <a16:creationId xmlns:a16="http://schemas.microsoft.com/office/drawing/2014/main" id="{B36E9BD3-1CB4-9E42-A797-C126D05A67DA}"/>
              </a:ext>
            </a:extLst>
          </p:cNvPr>
          <p:cNvSpPr>
            <a:spLocks noGrp="1"/>
          </p:cNvSpPr>
          <p:nvPr>
            <p:ph type="title"/>
          </p:nvPr>
        </p:nvSpPr>
        <p:spPr>
          <a:xfrm>
            <a:off x="317939" y="365126"/>
            <a:ext cx="1103586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4F044D-3872-BE44-8E92-2709775A6CD8}"/>
              </a:ext>
            </a:extLst>
          </p:cNvPr>
          <p:cNvSpPr>
            <a:spLocks noGrp="1"/>
          </p:cNvSpPr>
          <p:nvPr>
            <p:ph type="body" idx="1"/>
          </p:nvPr>
        </p:nvSpPr>
        <p:spPr>
          <a:xfrm>
            <a:off x="317939" y="1825625"/>
            <a:ext cx="1103586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92B36BE-0FC1-7242-A899-E71C1B1353F0}"/>
              </a:ext>
            </a:extLst>
          </p:cNvPr>
          <p:cNvSpPr>
            <a:spLocks noGrp="1"/>
          </p:cNvSpPr>
          <p:nvPr>
            <p:ph type="sldNum" sz="quarter" idx="4"/>
          </p:nvPr>
        </p:nvSpPr>
        <p:spPr>
          <a:xfrm>
            <a:off x="9130862" y="6327775"/>
            <a:ext cx="2743200" cy="365125"/>
          </a:xfrm>
          <a:prstGeom prst="rect">
            <a:avLst/>
          </a:prstGeom>
        </p:spPr>
        <p:txBody>
          <a:bodyPr vert="horz" lIns="91440" tIns="45720" rIns="91440" bIns="45720" rtlCol="0" anchor="ctr"/>
          <a:lstStyle>
            <a:lvl1pPr algn="r">
              <a:defRPr sz="900">
                <a:solidFill>
                  <a:schemeClr val="tx1"/>
                </a:solidFill>
                <a:latin typeface="+mn-lt"/>
              </a:defRPr>
            </a:lvl1pPr>
          </a:lstStyle>
          <a:p>
            <a:fld id="{F9543BEB-D66C-6E4A-87AA-60417C33F2A3}" type="slidenum">
              <a:rPr lang="en-GB" smtClean="0"/>
              <a:pPr/>
              <a:t>‹#›</a:t>
            </a:fld>
            <a:endParaRPr lang="en-GB"/>
          </a:p>
        </p:txBody>
      </p:sp>
      <p:pic>
        <p:nvPicPr>
          <p:cNvPr id="5" name="Picture 4">
            <a:extLst>
              <a:ext uri="{FF2B5EF4-FFF2-40B4-BE49-F238E27FC236}">
                <a16:creationId xmlns:a16="http://schemas.microsoft.com/office/drawing/2014/main" id="{FF71CF29-A5F3-CB0F-ABA8-3F01B28A395B}"/>
              </a:ext>
            </a:extLst>
          </p:cNvPr>
          <p:cNvPicPr>
            <a:picLocks noChangeAspect="1"/>
          </p:cNvPicPr>
          <p:nvPr userDrawn="1"/>
        </p:nvPicPr>
        <p:blipFill>
          <a:blip r:embed="rId22"/>
          <a:stretch>
            <a:fillRect/>
          </a:stretch>
        </p:blipFill>
        <p:spPr>
          <a:xfrm>
            <a:off x="448568" y="6411784"/>
            <a:ext cx="559962" cy="197106"/>
          </a:xfrm>
          <a:prstGeom prst="rect">
            <a:avLst/>
          </a:prstGeom>
        </p:spPr>
      </p:pic>
    </p:spTree>
    <p:extLst>
      <p:ext uri="{BB962C8B-B14F-4D97-AF65-F5344CB8AC3E}">
        <p14:creationId xmlns:p14="http://schemas.microsoft.com/office/powerpoint/2010/main" val="66527762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4" r:id="rId18"/>
    <p:sldLayoutId id="2147483725" r:id="rId19"/>
    <p:sldLayoutId id="2147483726" r:id="rId20"/>
  </p:sldLayoutIdLst>
  <p:hf hdr="0" ftr="0" dt="0"/>
  <p:txStyles>
    <p:titleStyle>
      <a:lvl1pPr algn="l" defTabSz="914413"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3" indent="-228603" algn="l" defTabSz="91441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0" indent="-228603" algn="l" defTabSz="91441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6"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3"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13" rtl="0" eaLnBrk="1" latinLnBrk="0" hangingPunct="1">
        <a:defRPr sz="1800" kern="1200">
          <a:solidFill>
            <a:schemeClr val="tx1"/>
          </a:solidFill>
          <a:latin typeface="+mn-lt"/>
          <a:ea typeface="+mn-ea"/>
          <a:cs typeface="+mn-cs"/>
        </a:defRPr>
      </a:lvl1pPr>
      <a:lvl2pPr marL="457207" algn="l" defTabSz="914413" rtl="0" eaLnBrk="1" latinLnBrk="0" hangingPunct="1">
        <a:defRPr sz="1800" kern="1200">
          <a:solidFill>
            <a:schemeClr val="tx1"/>
          </a:solidFill>
          <a:latin typeface="+mn-lt"/>
          <a:ea typeface="+mn-ea"/>
          <a:cs typeface="+mn-cs"/>
        </a:defRPr>
      </a:lvl2pPr>
      <a:lvl3pPr marL="914413" algn="l" defTabSz="914413" rtl="0" eaLnBrk="1" latinLnBrk="0" hangingPunct="1">
        <a:defRPr sz="1800" kern="1200">
          <a:solidFill>
            <a:schemeClr val="tx1"/>
          </a:solidFill>
          <a:latin typeface="+mn-lt"/>
          <a:ea typeface="+mn-ea"/>
          <a:cs typeface="+mn-cs"/>
        </a:defRPr>
      </a:lvl3pPr>
      <a:lvl4pPr marL="1371620" algn="l" defTabSz="914413" rtl="0" eaLnBrk="1" latinLnBrk="0" hangingPunct="1">
        <a:defRPr sz="1800" kern="1200">
          <a:solidFill>
            <a:schemeClr val="tx1"/>
          </a:solidFill>
          <a:latin typeface="+mn-lt"/>
          <a:ea typeface="+mn-ea"/>
          <a:cs typeface="+mn-cs"/>
        </a:defRPr>
      </a:lvl4pPr>
      <a:lvl5pPr marL="1828826" algn="l" defTabSz="914413" rtl="0" eaLnBrk="1" latinLnBrk="0" hangingPunct="1">
        <a:defRPr sz="1800" kern="1200">
          <a:solidFill>
            <a:schemeClr val="tx1"/>
          </a:solidFill>
          <a:latin typeface="+mn-lt"/>
          <a:ea typeface="+mn-ea"/>
          <a:cs typeface="+mn-cs"/>
        </a:defRPr>
      </a:lvl5pPr>
      <a:lvl6pPr marL="2286033" algn="l" defTabSz="914413" rtl="0" eaLnBrk="1" latinLnBrk="0" hangingPunct="1">
        <a:defRPr sz="1800" kern="1200">
          <a:solidFill>
            <a:schemeClr val="tx1"/>
          </a:solidFill>
          <a:latin typeface="+mn-lt"/>
          <a:ea typeface="+mn-ea"/>
          <a:cs typeface="+mn-cs"/>
        </a:defRPr>
      </a:lvl6pPr>
      <a:lvl7pPr marL="2743239" algn="l" defTabSz="914413" rtl="0" eaLnBrk="1" latinLnBrk="0" hangingPunct="1">
        <a:defRPr sz="1800" kern="1200">
          <a:solidFill>
            <a:schemeClr val="tx1"/>
          </a:solidFill>
          <a:latin typeface="+mn-lt"/>
          <a:ea typeface="+mn-ea"/>
          <a:cs typeface="+mn-cs"/>
        </a:defRPr>
      </a:lvl7pPr>
      <a:lvl8pPr marL="3200446" algn="l" defTabSz="914413" rtl="0" eaLnBrk="1" latinLnBrk="0" hangingPunct="1">
        <a:defRPr sz="1800" kern="1200">
          <a:solidFill>
            <a:schemeClr val="tx1"/>
          </a:solidFill>
          <a:latin typeface="+mn-lt"/>
          <a:ea typeface="+mn-ea"/>
          <a:cs typeface="+mn-cs"/>
        </a:defRPr>
      </a:lvl8pPr>
      <a:lvl9pPr marL="3657652" algn="l" defTabSz="91441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8.svg"/><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https://www.meetiqm.com&#8203;/" TargetMode="External"/><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60.png"/><Relationship Id="rId1" Type="http://schemas.openxmlformats.org/officeDocument/2006/relationships/slideLayout" Target="../slideLayouts/slideLayout73.xml"/><Relationship Id="rId6" Type="http://schemas.openxmlformats.org/officeDocument/2006/relationships/image" Target="../media/image430.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0.xml"/><Relationship Id="rId16" Type="http://schemas.openxmlformats.org/officeDocument/2006/relationships/image" Target="../media/image60.png"/><Relationship Id="rId1" Type="http://schemas.openxmlformats.org/officeDocument/2006/relationships/slideLayout" Target="../slideLayouts/slideLayout73.xml"/><Relationship Id="rId6" Type="http://schemas.openxmlformats.org/officeDocument/2006/relationships/image" Target="../media/image430.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64.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73.xml"/><Relationship Id="rId6" Type="http://schemas.openxmlformats.org/officeDocument/2006/relationships/image" Target="../media/image430.png"/><Relationship Id="rId11" Type="http://schemas.openxmlformats.org/officeDocument/2006/relationships/image" Target="../media/image51.pn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64.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image" Target="../media/image56.png"/><Relationship Id="rId1" Type="http://schemas.openxmlformats.org/officeDocument/2006/relationships/slideLayout" Target="../slideLayouts/slideLayout73.xml"/><Relationship Id="rId6" Type="http://schemas.openxmlformats.org/officeDocument/2006/relationships/image" Target="../media/image430.png"/><Relationship Id="rId11" Type="http://schemas.openxmlformats.org/officeDocument/2006/relationships/image" Target="../media/image51.pn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5.png"/><Relationship Id="rId3" Type="http://schemas.openxmlformats.org/officeDocument/2006/relationships/image" Target="../media/image48.png"/><Relationship Id="rId7" Type="http://schemas.openxmlformats.org/officeDocument/2006/relationships/image" Target="../media/image69.png"/><Relationship Id="rId12" Type="http://schemas.openxmlformats.org/officeDocument/2006/relationships/image" Target="../media/image55.png"/><Relationship Id="rId17" Type="http://schemas.openxmlformats.org/officeDocument/2006/relationships/image" Target="../media/image64.png"/><Relationship Id="rId2" Type="http://schemas.openxmlformats.org/officeDocument/2006/relationships/notesSlide" Target="../notesSlides/notesSlide13.xml"/><Relationship Id="rId16" Type="http://schemas.openxmlformats.org/officeDocument/2006/relationships/image" Target="../media/image70.png"/><Relationship Id="rId20" Type="http://schemas.openxmlformats.org/officeDocument/2006/relationships/image" Target="../media/image67.png"/><Relationship Id="rId1" Type="http://schemas.openxmlformats.org/officeDocument/2006/relationships/slideLayout" Target="../slideLayouts/slideLayout73.xml"/><Relationship Id="rId6" Type="http://schemas.openxmlformats.org/officeDocument/2006/relationships/image" Target="../media/image430.pn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6.png"/><Relationship Id="rId4" Type="http://schemas.openxmlformats.org/officeDocument/2006/relationships/image" Target="../media/image68.png"/><Relationship Id="rId9" Type="http://schemas.openxmlformats.org/officeDocument/2006/relationships/image" Target="../media/image52.pn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73.xml"/><Relationship Id="rId6" Type="http://schemas.openxmlformats.org/officeDocument/2006/relationships/image" Target="../media/image80.png"/><Relationship Id="rId5" Type="http://schemas.openxmlformats.org/officeDocument/2006/relationships/image" Target="../media/image74.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73.xml"/><Relationship Id="rId5" Type="http://schemas.openxmlformats.org/officeDocument/2006/relationships/image" Target="../media/image90.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3.xml"/><Relationship Id="rId5" Type="http://schemas.openxmlformats.org/officeDocument/2006/relationships/image" Target="../media/image96.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7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3.xml"/><Relationship Id="rId5" Type="http://schemas.openxmlformats.org/officeDocument/2006/relationships/image" Target="../media/image84.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7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hyperlink" Target="https://www.researchgate.net/figure/Representation-of-relaxation-T-1-and-dephasing-T-2-processes-in-a-Bloch-Sphere_fig25_32129921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0.xml"/><Relationship Id="rId5" Type="http://schemas.openxmlformats.org/officeDocument/2006/relationships/image" Target="../media/image109.png"/><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2.png"/><Relationship Id="rId7"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70.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40.svg"/><Relationship Id="rId9" Type="http://schemas.openxmlformats.org/officeDocument/2006/relationships/image" Target="../media/image11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7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png"/><Relationship Id="rId7"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7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40.svg"/><Relationship Id="rId9"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7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png"/><Relationship Id="rId7"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7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40.svg"/><Relationship Id="rId9" Type="http://schemas.openxmlformats.org/officeDocument/2006/relationships/image" Target="../media/image13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40.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hyperlink" Target="https://www.iqmacademy.com/curriculum/assets/bloch-viz/index.html?gates=H,X,T,Y&amp;noKet&amp;noise" TargetMode="External"/><Relationship Id="rId2" Type="http://schemas.openxmlformats.org/officeDocument/2006/relationships/notesSlide" Target="../notesSlides/notesSlide4.xml"/><Relationship Id="rId1" Type="http://schemas.openxmlformats.org/officeDocument/2006/relationships/slideLayout" Target="../slideLayouts/slideLayout66.xml"/><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67.xml"/><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sv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2.xml"/><Relationship Id="rId1" Type="http://schemas.openxmlformats.org/officeDocument/2006/relationships/slideLayout" Target="../slideLayouts/slideLayout67.xml"/><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4.xml"/><Relationship Id="rId1" Type="http://schemas.openxmlformats.org/officeDocument/2006/relationships/slideLayout" Target="../slideLayouts/slideLayout67.xml"/><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5.xml"/><Relationship Id="rId1" Type="http://schemas.openxmlformats.org/officeDocument/2006/relationships/slideLayout" Target="../slideLayouts/slideLayout67.xml"/><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6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9.png"/></Relationships>
</file>

<file path=ppt/slides/_rels/slide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7.xml"/><Relationship Id="rId1" Type="http://schemas.openxmlformats.org/officeDocument/2006/relationships/slideLayout" Target="../slideLayouts/slideLayout67.xml"/><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67.xml"/><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0.xml"/><Relationship Id="rId1" Type="http://schemas.openxmlformats.org/officeDocument/2006/relationships/slideLayout" Target="../slideLayouts/slideLayout67.xml"/><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2" Type="http://schemas.openxmlformats.org/officeDocument/2006/relationships/image" Target="../media/image1610.png"/><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6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2.xml"/><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3" Type="http://schemas.openxmlformats.org/officeDocument/2006/relationships/image" Target="../media/image1480.png"/><Relationship Id="rId2" Type="http://schemas.openxmlformats.org/officeDocument/2006/relationships/notesSlide" Target="../notesSlides/notesSlide53.xml"/><Relationship Id="rId1" Type="http://schemas.openxmlformats.org/officeDocument/2006/relationships/slideLayout" Target="../slideLayouts/slideLayout66.xml"/><Relationship Id="rId4" Type="http://schemas.openxmlformats.org/officeDocument/2006/relationships/image" Target="../media/image1490.png"/></Relationships>
</file>

<file path=ppt/slides/_rels/slide64.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54.xml"/><Relationship Id="rId1" Type="http://schemas.openxmlformats.org/officeDocument/2006/relationships/slideLayout" Target="../slideLayouts/slideLayout66.xml"/><Relationship Id="rId4" Type="http://schemas.openxmlformats.org/officeDocument/2006/relationships/image" Target="../media/image1510.png"/></Relationships>
</file>

<file path=ppt/slides/_rels/slide65.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55.xml"/><Relationship Id="rId1" Type="http://schemas.openxmlformats.org/officeDocument/2006/relationships/slideLayout" Target="../slideLayouts/slideLayout66.xml"/><Relationship Id="rId5" Type="http://schemas.openxmlformats.org/officeDocument/2006/relationships/image" Target="../media/image1520.png"/><Relationship Id="rId4" Type="http://schemas.openxmlformats.org/officeDocument/2006/relationships/image" Target="../media/image1510.png"/></Relationships>
</file>

<file path=ppt/slides/_rels/slide66.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56.xml"/><Relationship Id="rId1" Type="http://schemas.openxmlformats.org/officeDocument/2006/relationships/slideLayout" Target="../slideLayouts/slideLayout66.xml"/><Relationship Id="rId4" Type="http://schemas.openxmlformats.org/officeDocument/2006/relationships/image" Target="../media/image1510.png"/></Relationships>
</file>

<file path=ppt/slides/_rels/slide67.xml.rels><?xml version="1.0" encoding="UTF-8" standalone="yes"?>
<Relationships xmlns="http://schemas.openxmlformats.org/package/2006/relationships"><Relationship Id="rId3" Type="http://schemas.openxmlformats.org/officeDocument/2006/relationships/image" Target="../media/image1480.png"/><Relationship Id="rId2" Type="http://schemas.openxmlformats.org/officeDocument/2006/relationships/notesSlide" Target="../notesSlides/notesSlide57.xml"/><Relationship Id="rId1" Type="http://schemas.openxmlformats.org/officeDocument/2006/relationships/slideLayout" Target="../slideLayouts/slideLayout66.xml"/><Relationship Id="rId4" Type="http://schemas.openxmlformats.org/officeDocument/2006/relationships/image" Target="../media/image1530.png"/></Relationships>
</file>

<file path=ppt/slides/_rels/slide68.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58.xml"/><Relationship Id="rId1" Type="http://schemas.openxmlformats.org/officeDocument/2006/relationships/slideLayout" Target="../slideLayouts/slideLayout66.xml"/><Relationship Id="rId4" Type="http://schemas.openxmlformats.org/officeDocument/2006/relationships/image" Target="../media/image1550.png"/></Relationships>
</file>

<file path=ppt/slides/_rels/slide69.xml.rels><?xml version="1.0" encoding="UTF-8" standalone="yes"?>
<Relationships xmlns="http://schemas.openxmlformats.org/package/2006/relationships"><Relationship Id="rId8" Type="http://schemas.openxmlformats.org/officeDocument/2006/relationships/hyperlink" Target="https://qiskit.github.io/qiskit-addon-mthree/" TargetMode="External"/><Relationship Id="rId3" Type="http://schemas.openxmlformats.org/officeDocument/2006/relationships/image" Target="../media/image1540.png"/><Relationship Id="rId7" Type="http://schemas.openxmlformats.org/officeDocument/2006/relationships/image" Target="../media/image1580.png"/><Relationship Id="rId2" Type="http://schemas.openxmlformats.org/officeDocument/2006/relationships/notesSlide" Target="../notesSlides/notesSlide59.xml"/><Relationship Id="rId1" Type="http://schemas.openxmlformats.org/officeDocument/2006/relationships/slideLayout" Target="../slideLayouts/slideLayout66.xml"/><Relationship Id="rId6" Type="http://schemas.openxmlformats.org/officeDocument/2006/relationships/image" Target="../media/image172.png"/><Relationship Id="rId5" Type="http://schemas.openxmlformats.org/officeDocument/2006/relationships/image" Target="../media/image1560.png"/><Relationship Id="rId4" Type="http://schemas.openxmlformats.org/officeDocument/2006/relationships/image" Target="../media/image15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60.xml"/><Relationship Id="rId1" Type="http://schemas.openxmlformats.org/officeDocument/2006/relationships/slideLayout" Target="../slideLayouts/slideLayout66.xml"/><Relationship Id="rId6" Type="http://schemas.openxmlformats.org/officeDocument/2006/relationships/image" Target="../media/image173.png"/><Relationship Id="rId5" Type="http://schemas.openxmlformats.org/officeDocument/2006/relationships/hyperlink" Target="https://qiskit.github.io/qiskit-addon-mthree/" TargetMode="External"/><Relationship Id="rId4" Type="http://schemas.openxmlformats.org/officeDocument/2006/relationships/image" Target="../media/image1550.png"/></Relationships>
</file>

<file path=ppt/slides/_rels/slide71.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61.xml"/><Relationship Id="rId1" Type="http://schemas.openxmlformats.org/officeDocument/2006/relationships/slideLayout" Target="../slideLayouts/slideLayout66.xml"/><Relationship Id="rId6" Type="http://schemas.openxmlformats.org/officeDocument/2006/relationships/image" Target="../media/image174.png"/><Relationship Id="rId5" Type="http://schemas.openxmlformats.org/officeDocument/2006/relationships/hyperlink" Target="https://qiskit.github.io/qiskit-addon-mthree/" TargetMode="External"/><Relationship Id="rId4" Type="http://schemas.openxmlformats.org/officeDocument/2006/relationships/image" Target="../media/image1550.png"/></Relationships>
</file>

<file path=ppt/slides/_rels/slide72.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62.xml"/><Relationship Id="rId1" Type="http://schemas.openxmlformats.org/officeDocument/2006/relationships/slideLayout" Target="../slideLayouts/slideLayout66.xml"/><Relationship Id="rId6" Type="http://schemas.openxmlformats.org/officeDocument/2006/relationships/image" Target="../media/image175.png"/><Relationship Id="rId5" Type="http://schemas.openxmlformats.org/officeDocument/2006/relationships/hyperlink" Target="https://qiskit.github.io/qiskit-addon-mthree/" TargetMode="External"/><Relationship Id="rId4" Type="http://schemas.openxmlformats.org/officeDocument/2006/relationships/image" Target="../media/image1550.png"/></Relationships>
</file>

<file path=ppt/slides/_rels/slide73.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63.xml"/><Relationship Id="rId1" Type="http://schemas.openxmlformats.org/officeDocument/2006/relationships/slideLayout" Target="../slideLayouts/slideLayout66.xml"/><Relationship Id="rId5" Type="http://schemas.openxmlformats.org/officeDocument/2006/relationships/image" Target="../media/image1620.png"/><Relationship Id="rId4" Type="http://schemas.openxmlformats.org/officeDocument/2006/relationships/image" Target="../media/image1550.png"/></Relationships>
</file>

<file path=ppt/slides/_rels/slide74.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notesSlide" Target="../notesSlides/notesSlide64.xml"/><Relationship Id="rId1" Type="http://schemas.openxmlformats.org/officeDocument/2006/relationships/slideLayout" Target="../slideLayouts/slideLayout66.xml"/><Relationship Id="rId4" Type="http://schemas.openxmlformats.org/officeDocument/2006/relationships/image" Target="../media/image1640.png"/></Relationships>
</file>

<file path=ppt/slides/_rels/slide75.xml.rels><?xml version="1.0" encoding="UTF-8" standalone="yes"?>
<Relationships xmlns="http://schemas.openxmlformats.org/package/2006/relationships"><Relationship Id="rId3" Type="http://schemas.openxmlformats.org/officeDocument/2006/relationships/image" Target="../media/image1650.png"/><Relationship Id="rId2" Type="http://schemas.openxmlformats.org/officeDocument/2006/relationships/notesSlide" Target="../notesSlides/notesSlide65.xml"/><Relationship Id="rId1" Type="http://schemas.openxmlformats.org/officeDocument/2006/relationships/slideLayout" Target="../slideLayouts/slideLayout6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76.xml.rels><?xml version="1.0" encoding="UTF-8" standalone="yes"?>
<Relationships xmlns="http://schemas.openxmlformats.org/package/2006/relationships"><Relationship Id="rId3" Type="http://schemas.openxmlformats.org/officeDocument/2006/relationships/image" Target="../media/image1760.png"/><Relationship Id="rId2" Type="http://schemas.openxmlformats.org/officeDocument/2006/relationships/notesSlide" Target="../notesSlides/notesSlide66.xml"/><Relationship Id="rId1" Type="http://schemas.openxmlformats.org/officeDocument/2006/relationships/slideLayout" Target="../slideLayouts/slideLayout66.xml"/><Relationship Id="rId4" Type="http://schemas.openxmlformats.org/officeDocument/2006/relationships/image" Target="../media/image1770.png"/></Relationships>
</file>

<file path=ppt/slides/_rels/slide77.x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1780.png"/><Relationship Id="rId7" Type="http://schemas.openxmlformats.org/officeDocument/2006/relationships/image" Target="../media/image180.emf"/><Relationship Id="rId2" Type="http://schemas.openxmlformats.org/officeDocument/2006/relationships/notesSlide" Target="../notesSlides/notesSlide67.xml"/><Relationship Id="rId1" Type="http://schemas.openxmlformats.org/officeDocument/2006/relationships/slideLayout" Target="../slideLayouts/slideLayout66.xml"/><Relationship Id="rId6" Type="http://schemas.openxmlformats.org/officeDocument/2006/relationships/image" Target="../media/image179.emf"/><Relationship Id="rId11" Type="http://schemas.openxmlformats.org/officeDocument/2006/relationships/image" Target="../media/image183.emf"/><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2.emf"/></Relationships>
</file>

<file path=ppt/slides/_rels/slide78.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12.png"/><Relationship Id="rId7" Type="http://schemas.openxmlformats.org/officeDocument/2006/relationships/image" Target="../media/image185.emf"/><Relationship Id="rId2" Type="http://schemas.openxmlformats.org/officeDocument/2006/relationships/notesSlide" Target="../notesSlides/notesSlide68.xml"/><Relationship Id="rId1" Type="http://schemas.openxmlformats.org/officeDocument/2006/relationships/slideLayout" Target="../slideLayouts/slideLayout70.xml"/><Relationship Id="rId6" Type="http://schemas.openxmlformats.org/officeDocument/2006/relationships/image" Target="../media/image183.emf"/><Relationship Id="rId11" Type="http://schemas.openxmlformats.org/officeDocument/2006/relationships/image" Target="../media/image189.emf"/><Relationship Id="rId5" Type="http://schemas.openxmlformats.org/officeDocument/2006/relationships/image" Target="../media/image184.emf"/><Relationship Id="rId10" Type="http://schemas.openxmlformats.org/officeDocument/2006/relationships/image" Target="../media/image188.emf"/><Relationship Id="rId4" Type="http://schemas.openxmlformats.org/officeDocument/2006/relationships/image" Target="../media/image40.svg"/><Relationship Id="rId9" Type="http://schemas.openxmlformats.org/officeDocument/2006/relationships/image" Target="../media/image187.emf"/></Relationships>
</file>

<file path=ppt/slides/_rels/slide79.xml.rels><?xml version="1.0" encoding="UTF-8" standalone="yes"?>
<Relationships xmlns="http://schemas.openxmlformats.org/package/2006/relationships"><Relationship Id="rId8" Type="http://schemas.openxmlformats.org/officeDocument/2006/relationships/image" Target="../media/image188.emf"/><Relationship Id="rId3" Type="http://schemas.openxmlformats.org/officeDocument/2006/relationships/image" Target="../media/image12.png"/><Relationship Id="rId7" Type="http://schemas.openxmlformats.org/officeDocument/2006/relationships/image" Target="../media/image187.emf"/><Relationship Id="rId12" Type="http://schemas.openxmlformats.org/officeDocument/2006/relationships/image" Target="../media/image186.emf"/><Relationship Id="rId2" Type="http://schemas.openxmlformats.org/officeDocument/2006/relationships/notesSlide" Target="../notesSlides/notesSlide69.xml"/><Relationship Id="rId1" Type="http://schemas.openxmlformats.org/officeDocument/2006/relationships/slideLayout" Target="../slideLayouts/slideLayout70.xml"/><Relationship Id="rId6" Type="http://schemas.openxmlformats.org/officeDocument/2006/relationships/image" Target="../media/image183.emf"/><Relationship Id="rId11" Type="http://schemas.openxmlformats.org/officeDocument/2006/relationships/image" Target="../media/image190.emf"/><Relationship Id="rId5" Type="http://schemas.openxmlformats.org/officeDocument/2006/relationships/image" Target="../media/image184.emf"/><Relationship Id="rId10" Type="http://schemas.openxmlformats.org/officeDocument/2006/relationships/image" Target="../media/image189.emf"/><Relationship Id="rId4" Type="http://schemas.openxmlformats.org/officeDocument/2006/relationships/image" Target="../media/image40.svg"/><Relationship Id="rId9" Type="http://schemas.openxmlformats.org/officeDocument/2006/relationships/image" Target="../media/image194.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s>
</file>

<file path=ppt/slides/_rels/slide80.xml.rels><?xml version="1.0" encoding="UTF-8" standalone="yes"?>
<Relationships xmlns="http://schemas.openxmlformats.org/package/2006/relationships"><Relationship Id="rId8" Type="http://schemas.openxmlformats.org/officeDocument/2006/relationships/image" Target="../media/image193.emf"/><Relationship Id="rId13" Type="http://schemas.openxmlformats.org/officeDocument/2006/relationships/image" Target="../media/image204.png"/><Relationship Id="rId3" Type="http://schemas.openxmlformats.org/officeDocument/2006/relationships/image" Target="../media/image12.png"/><Relationship Id="rId7" Type="http://schemas.openxmlformats.org/officeDocument/2006/relationships/image" Target="../media/image192.emf"/><Relationship Id="rId12" Type="http://schemas.openxmlformats.org/officeDocument/2006/relationships/image" Target="../media/image197.emf"/><Relationship Id="rId17" Type="http://schemas.openxmlformats.org/officeDocument/2006/relationships/image" Target="../media/image199.emf"/><Relationship Id="rId2" Type="http://schemas.openxmlformats.org/officeDocument/2006/relationships/notesSlide" Target="../notesSlides/notesSlide70.xml"/><Relationship Id="rId16" Type="http://schemas.openxmlformats.org/officeDocument/2006/relationships/image" Target="../media/image198.emf"/><Relationship Id="rId1" Type="http://schemas.openxmlformats.org/officeDocument/2006/relationships/slideLayout" Target="../slideLayouts/slideLayout70.xml"/><Relationship Id="rId6" Type="http://schemas.openxmlformats.org/officeDocument/2006/relationships/image" Target="../media/image191.emf"/><Relationship Id="rId11" Type="http://schemas.openxmlformats.org/officeDocument/2006/relationships/image" Target="../media/image196.emf"/><Relationship Id="rId5" Type="http://schemas.openxmlformats.org/officeDocument/2006/relationships/image" Target="../media/image41.png"/><Relationship Id="rId15" Type="http://schemas.openxmlformats.org/officeDocument/2006/relationships/image" Target="../media/image206.png"/><Relationship Id="rId10" Type="http://schemas.openxmlformats.org/officeDocument/2006/relationships/image" Target="../media/image195.emf"/><Relationship Id="rId4" Type="http://schemas.openxmlformats.org/officeDocument/2006/relationships/image" Target="../media/image40.svg"/><Relationship Id="rId9" Type="http://schemas.openxmlformats.org/officeDocument/2006/relationships/image" Target="../media/image194.emf"/><Relationship Id="rId14" Type="http://schemas.openxmlformats.org/officeDocument/2006/relationships/image" Target="../media/image205.png"/></Relationships>
</file>

<file path=ppt/slides/_rels/slide81.xml.rels><?xml version="1.0" encoding="UTF-8" standalone="yes"?>
<Relationships xmlns="http://schemas.openxmlformats.org/package/2006/relationships"><Relationship Id="rId8" Type="http://schemas.openxmlformats.org/officeDocument/2006/relationships/image" Target="../media/image193.emf"/><Relationship Id="rId13" Type="http://schemas.openxmlformats.org/officeDocument/2006/relationships/image" Target="../media/image203.emf"/><Relationship Id="rId3" Type="http://schemas.openxmlformats.org/officeDocument/2006/relationships/image" Target="../media/image12.png"/><Relationship Id="rId7" Type="http://schemas.openxmlformats.org/officeDocument/2006/relationships/image" Target="../media/image192.emf"/><Relationship Id="rId12" Type="http://schemas.openxmlformats.org/officeDocument/2006/relationships/image" Target="../media/image202.emf"/><Relationship Id="rId2" Type="http://schemas.openxmlformats.org/officeDocument/2006/relationships/notesSlide" Target="../notesSlides/notesSlide71.xml"/><Relationship Id="rId16" Type="http://schemas.openxmlformats.org/officeDocument/2006/relationships/image" Target="../media/image206.emf"/><Relationship Id="rId1" Type="http://schemas.openxmlformats.org/officeDocument/2006/relationships/slideLayout" Target="../slideLayouts/slideLayout70.xml"/><Relationship Id="rId6" Type="http://schemas.openxmlformats.org/officeDocument/2006/relationships/image" Target="../media/image191.emf"/><Relationship Id="rId11" Type="http://schemas.openxmlformats.org/officeDocument/2006/relationships/image" Target="../media/image201.emf"/><Relationship Id="rId5" Type="http://schemas.openxmlformats.org/officeDocument/2006/relationships/image" Target="../media/image41.png"/><Relationship Id="rId15" Type="http://schemas.openxmlformats.org/officeDocument/2006/relationships/image" Target="../media/image205.emf"/><Relationship Id="rId10" Type="http://schemas.openxmlformats.org/officeDocument/2006/relationships/image" Target="../media/image200.emf"/><Relationship Id="rId4" Type="http://schemas.openxmlformats.org/officeDocument/2006/relationships/image" Target="../media/image40.svg"/><Relationship Id="rId9" Type="http://schemas.openxmlformats.org/officeDocument/2006/relationships/image" Target="../media/image209.png"/><Relationship Id="rId14" Type="http://schemas.openxmlformats.org/officeDocument/2006/relationships/image" Target="../media/image204.emf"/></Relationships>
</file>

<file path=ppt/slides/_rels/slide82.xml.rels><?xml version="1.0" encoding="UTF-8" standalone="yes"?>
<Relationships xmlns="http://schemas.openxmlformats.org/package/2006/relationships"><Relationship Id="rId8" Type="http://schemas.openxmlformats.org/officeDocument/2006/relationships/image" Target="../media/image209.emf"/><Relationship Id="rId13" Type="http://schemas.openxmlformats.org/officeDocument/2006/relationships/image" Target="../media/image212.emf"/><Relationship Id="rId3" Type="http://schemas.openxmlformats.org/officeDocument/2006/relationships/image" Target="../media/image12.png"/><Relationship Id="rId7" Type="http://schemas.openxmlformats.org/officeDocument/2006/relationships/image" Target="../media/image208.emf"/><Relationship Id="rId12" Type="http://schemas.openxmlformats.org/officeDocument/2006/relationships/image" Target="../media/image201.emf"/><Relationship Id="rId2" Type="http://schemas.openxmlformats.org/officeDocument/2006/relationships/notesSlide" Target="../notesSlides/notesSlide72.xml"/><Relationship Id="rId1" Type="http://schemas.openxmlformats.org/officeDocument/2006/relationships/slideLayout" Target="../slideLayouts/slideLayout70.xml"/><Relationship Id="rId6" Type="http://schemas.openxmlformats.org/officeDocument/2006/relationships/image" Target="../media/image207.emf"/><Relationship Id="rId11" Type="http://schemas.openxmlformats.org/officeDocument/2006/relationships/image" Target="../media/image211.emf"/><Relationship Id="rId5" Type="http://schemas.openxmlformats.org/officeDocument/2006/relationships/image" Target="../media/image41.png"/><Relationship Id="rId10" Type="http://schemas.openxmlformats.org/officeDocument/2006/relationships/image" Target="../media/image210.emf"/><Relationship Id="rId4" Type="http://schemas.openxmlformats.org/officeDocument/2006/relationships/image" Target="../media/image40.svg"/><Relationship Id="rId9" Type="http://schemas.openxmlformats.org/officeDocument/2006/relationships/image" Target="../media/image220.png"/></Relationships>
</file>

<file path=ppt/slides/_rels/slide83.xml.rels><?xml version="1.0" encoding="UTF-8" standalone="yes"?>
<Relationships xmlns="http://schemas.openxmlformats.org/package/2006/relationships"><Relationship Id="rId8" Type="http://schemas.openxmlformats.org/officeDocument/2006/relationships/image" Target="../media/image209.emf"/><Relationship Id="rId13" Type="http://schemas.openxmlformats.org/officeDocument/2006/relationships/image" Target="../media/image212.emf"/><Relationship Id="rId3" Type="http://schemas.openxmlformats.org/officeDocument/2006/relationships/image" Target="../media/image12.png"/><Relationship Id="rId7" Type="http://schemas.openxmlformats.org/officeDocument/2006/relationships/image" Target="../media/image208.emf"/><Relationship Id="rId12" Type="http://schemas.openxmlformats.org/officeDocument/2006/relationships/image" Target="../media/image201.emf"/><Relationship Id="rId2" Type="http://schemas.openxmlformats.org/officeDocument/2006/relationships/notesSlide" Target="../notesSlides/notesSlide73.xml"/><Relationship Id="rId1" Type="http://schemas.openxmlformats.org/officeDocument/2006/relationships/slideLayout" Target="../slideLayouts/slideLayout70.xml"/><Relationship Id="rId6" Type="http://schemas.openxmlformats.org/officeDocument/2006/relationships/image" Target="../media/image207.emf"/><Relationship Id="rId11" Type="http://schemas.openxmlformats.org/officeDocument/2006/relationships/image" Target="../media/image211.emf"/><Relationship Id="rId5" Type="http://schemas.openxmlformats.org/officeDocument/2006/relationships/image" Target="../media/image41.png"/><Relationship Id="rId10" Type="http://schemas.openxmlformats.org/officeDocument/2006/relationships/image" Target="../media/image210.emf"/><Relationship Id="rId4" Type="http://schemas.openxmlformats.org/officeDocument/2006/relationships/image" Target="../media/image40.svg"/><Relationship Id="rId9" Type="http://schemas.openxmlformats.org/officeDocument/2006/relationships/image" Target="../media/image220.png"/></Relationships>
</file>

<file path=ppt/slides/_rels/slide84.xml.rels><?xml version="1.0" encoding="UTF-8" standalone="yes"?>
<Relationships xmlns="http://schemas.openxmlformats.org/package/2006/relationships"><Relationship Id="rId8" Type="http://schemas.openxmlformats.org/officeDocument/2006/relationships/image" Target="../media/image215.emf"/><Relationship Id="rId3" Type="http://schemas.openxmlformats.org/officeDocument/2006/relationships/image" Target="../media/image12.png"/><Relationship Id="rId7" Type="http://schemas.openxmlformats.org/officeDocument/2006/relationships/image" Target="../media/image214.emf"/><Relationship Id="rId2" Type="http://schemas.openxmlformats.org/officeDocument/2006/relationships/notesSlide" Target="../notesSlides/notesSlide74.xml"/><Relationship Id="rId1" Type="http://schemas.openxmlformats.org/officeDocument/2006/relationships/slideLayout" Target="../slideLayouts/slideLayout70.xml"/><Relationship Id="rId6" Type="http://schemas.openxmlformats.org/officeDocument/2006/relationships/image" Target="../media/image213.emf"/><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216.emf"/></Relationships>
</file>

<file path=ppt/slides/_rels/slide85.xml.rels><?xml version="1.0" encoding="UTF-8" standalone="yes"?>
<Relationships xmlns="http://schemas.openxmlformats.org/package/2006/relationships"><Relationship Id="rId8" Type="http://schemas.openxmlformats.org/officeDocument/2006/relationships/image" Target="../media/image215.emf"/><Relationship Id="rId3" Type="http://schemas.openxmlformats.org/officeDocument/2006/relationships/image" Target="../media/image12.png"/><Relationship Id="rId7" Type="http://schemas.openxmlformats.org/officeDocument/2006/relationships/image" Target="../media/image217.png"/><Relationship Id="rId2" Type="http://schemas.openxmlformats.org/officeDocument/2006/relationships/notesSlide" Target="../notesSlides/notesSlide75.xml"/><Relationship Id="rId1" Type="http://schemas.openxmlformats.org/officeDocument/2006/relationships/slideLayout" Target="../slideLayouts/slideLayout70.xml"/><Relationship Id="rId6" Type="http://schemas.openxmlformats.org/officeDocument/2006/relationships/image" Target="../media/image228.pn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216.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0.xml"/><Relationship Id="rId5" Type="http://schemas.openxmlformats.org/officeDocument/2006/relationships/image" Target="../media/image47.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arge white cylinder with black text&#10;&#10;Description automatically generated">
            <a:extLst>
              <a:ext uri="{FF2B5EF4-FFF2-40B4-BE49-F238E27FC236}">
                <a16:creationId xmlns:a16="http://schemas.microsoft.com/office/drawing/2014/main" id="{F3233AE4-BE23-D93E-D9AD-A8AD4C229665}"/>
              </a:ext>
            </a:extLst>
          </p:cNvPr>
          <p:cNvPicPr>
            <a:picLocks noChangeAspect="1"/>
          </p:cNvPicPr>
          <p:nvPr/>
        </p:nvPicPr>
        <p:blipFill>
          <a:blip r:embed="rId3"/>
          <a:stretch>
            <a:fillRect/>
          </a:stretch>
        </p:blipFill>
        <p:spPr>
          <a:xfrm>
            <a:off x="793" y="260648"/>
            <a:ext cx="12191207" cy="6857554"/>
          </a:xfrm>
          <a:prstGeom prst="rect">
            <a:avLst/>
          </a:prstGeom>
        </p:spPr>
      </p:pic>
      <p:pic>
        <p:nvPicPr>
          <p:cNvPr id="3" name="Image 1" descr=" "/>
          <p:cNvPicPr>
            <a:picLocks noChangeAspect="1"/>
          </p:cNvPicPr>
          <p:nvPr/>
        </p:nvPicPr>
        <p:blipFill>
          <a:blip r:embed="rId4"/>
          <a:stretch>
            <a:fillRect/>
          </a:stretch>
        </p:blipFill>
        <p:spPr>
          <a:xfrm>
            <a:off x="787396" y="349651"/>
            <a:ext cx="634997" cy="223782"/>
          </a:xfrm>
          <a:prstGeom prst="rect">
            <a:avLst/>
          </a:prstGeom>
        </p:spPr>
      </p:pic>
      <p:pic>
        <p:nvPicPr>
          <p:cNvPr id="4" name="Image 2"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485" y="349740"/>
            <a:ext cx="634819" cy="223607"/>
          </a:xfrm>
          <a:prstGeom prst="rect">
            <a:avLst/>
          </a:prstGeom>
        </p:spPr>
      </p:pic>
      <p:pic>
        <p:nvPicPr>
          <p:cNvPr id="5"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354" y="350902"/>
            <a:ext cx="100834" cy="148773"/>
          </a:xfrm>
          <a:prstGeom prst="rect">
            <a:avLst/>
          </a:prstGeom>
        </p:spPr>
      </p:pic>
      <p:pic>
        <p:nvPicPr>
          <p:cNvPr id="6"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4769" y="350903"/>
            <a:ext cx="100837" cy="136687"/>
          </a:xfrm>
          <a:prstGeom prst="rect">
            <a:avLst/>
          </a:prstGeom>
        </p:spPr>
      </p:pic>
      <p:pic>
        <p:nvPicPr>
          <p:cNvPr id="7"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7173" y="516915"/>
            <a:ext cx="162517" cy="55317"/>
          </a:xfrm>
          <a:prstGeom prst="rect">
            <a:avLst/>
          </a:prstGeom>
        </p:spPr>
      </p:pic>
      <p:pic>
        <p:nvPicPr>
          <p:cNvPr id="8"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0076" y="469678"/>
            <a:ext cx="116019" cy="76844"/>
          </a:xfrm>
          <a:prstGeom prst="rect">
            <a:avLst/>
          </a:prstGeom>
        </p:spPr>
      </p:pic>
      <p:sp>
        <p:nvSpPr>
          <p:cNvPr id="9" name="Text 0"/>
          <p:cNvSpPr/>
          <p:nvPr/>
        </p:nvSpPr>
        <p:spPr>
          <a:xfrm>
            <a:off x="825496" y="1657581"/>
            <a:ext cx="5391615" cy="314919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99" b="1" i="0" u="none" strike="noStrike" kern="0" cap="none" spc="96" normalizeH="0" baseline="0" noProof="0" dirty="0">
                <a:ln>
                  <a:noFill/>
                </a:ln>
                <a:solidFill>
                  <a:srgbClr val="FFFFFF">
                    <a:alpha val="100000"/>
                  </a:srgbClr>
                </a:solidFill>
                <a:effectLst/>
                <a:uLnTx/>
                <a:uFillTx/>
                <a:latin typeface="Tahoma Bold"/>
                <a:ea typeface="Tahoma Bold"/>
                <a:cs typeface="Tahoma Bold"/>
              </a:rPr>
              <a:t>Error </a:t>
            </a:r>
            <a:br>
              <a:rPr kumimoji="0" lang="en-US" sz="4799" b="1" i="0" u="none" strike="noStrike" kern="0" cap="none" spc="96" normalizeH="0" baseline="0" noProof="0" dirty="0">
                <a:ln>
                  <a:noFill/>
                </a:ln>
                <a:solidFill>
                  <a:srgbClr val="FFFFFF">
                    <a:alpha val="100000"/>
                  </a:srgbClr>
                </a:solidFill>
                <a:effectLst/>
                <a:uLnTx/>
                <a:uFillTx/>
                <a:latin typeface="Tahoma Bold"/>
                <a:ea typeface="Tahoma Bold"/>
                <a:cs typeface="Tahoma Bold"/>
              </a:rPr>
            </a:br>
            <a:r>
              <a:rPr lang="en-US" sz="4799" b="1" spc="96" dirty="0">
                <a:solidFill>
                  <a:srgbClr val="FFFFFF">
                    <a:alpha val="100000"/>
                  </a:srgbClr>
                </a:solidFill>
                <a:latin typeface="Tahoma Bold"/>
                <a:ea typeface="Tahoma Bold"/>
                <a:cs typeface="Tahoma Bold"/>
              </a:rPr>
              <a:t>r</a:t>
            </a:r>
            <a:r>
              <a:rPr kumimoji="0" lang="en-US" sz="4799" b="1" i="0" u="none" strike="noStrike" kern="0" cap="none" spc="96" normalizeH="0" baseline="0" noProof="0" dirty="0" err="1">
                <a:ln>
                  <a:noFill/>
                </a:ln>
                <a:solidFill>
                  <a:srgbClr val="FFFFFF">
                    <a:alpha val="100000"/>
                  </a:srgbClr>
                </a:solidFill>
                <a:effectLst/>
                <a:uLnTx/>
                <a:uFillTx/>
                <a:latin typeface="Tahoma Bold"/>
                <a:ea typeface="Tahoma Bold"/>
                <a:cs typeface="Tahoma Bold"/>
              </a:rPr>
              <a:t>eduction</a:t>
            </a:r>
            <a:endParaRPr kumimoji="0" lang="en-US" sz="4799" b="1" i="0" u="none" strike="noStrike" kern="1200" cap="none" spc="0" normalizeH="0" baseline="0" noProof="0" dirty="0">
              <a:ln>
                <a:noFill/>
              </a:ln>
              <a:solidFill>
                <a:srgbClr val="000000"/>
              </a:solidFill>
              <a:effectLst/>
              <a:uLnTx/>
              <a:uFillTx/>
              <a:latin typeface="Tahoma Bold"/>
              <a:ea typeface="Tahoma Bold"/>
              <a:cs typeface="Tahoma Bold"/>
            </a:endParaRPr>
          </a:p>
        </p:txBody>
      </p:sp>
      <p:sp>
        <p:nvSpPr>
          <p:cNvPr id="11" name="Text 2"/>
          <p:cNvSpPr/>
          <p:nvPr/>
        </p:nvSpPr>
        <p:spPr>
          <a:xfrm>
            <a:off x="784668" y="6370475"/>
            <a:ext cx="810679" cy="143915"/>
          </a:xfrm>
          <a:prstGeom prst="rect">
            <a:avLst/>
          </a:prstGeom>
          <a:noFill/>
          <a:ln/>
        </p:spPr>
        <p:txBody>
          <a:bodyPr wrap="square" lIns="0" tIns="0" rIns="0" bIns="0" rtlCol="0" anchor="t"/>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700" b="0" i="0" u="sng" strike="noStrike" kern="0" cap="none" spc="14" normalizeH="0" baseline="0" noProof="0">
                <a:ln>
                  <a:noFill/>
                </a:ln>
                <a:solidFill>
                  <a:srgbClr val="FFFFFF"/>
                </a:solidFill>
                <a:effectLst/>
                <a:uLnTx/>
                <a:uFillTx/>
                <a:latin typeface="Tahoma Regular"/>
                <a:ea typeface="Tahoma Regular" pitchFamily="34" charset="-122"/>
                <a:cs typeface="Tahoma Regular" pitchFamily="34" charset="-120"/>
                <a:hlinkClick r:id="rId15">
                  <a:extLst>
                    <a:ext uri="{A12FA001-AC4F-418D-AE19-62706E023703}">
                      <ahyp:hlinkClr xmlns:ahyp="http://schemas.microsoft.com/office/drawing/2018/hyperlinkcolor" val="tx"/>
                    </a:ext>
                  </a:extLst>
                </a:hlinkClick>
              </a:rPr>
              <a:t>www.meetiqm.com</a:t>
            </a:r>
            <a:endParaRPr kumimoji="0" lang="en-US" sz="700" b="0" i="0" u="sng" strike="noStrike" kern="1200" cap="none" spc="0" normalizeH="0" baseline="0" noProof="0">
              <a:ln>
                <a:noFill/>
              </a:ln>
              <a:solidFill>
                <a:srgbClr val="FFFFFF"/>
              </a:solidFill>
              <a:effectLst/>
              <a:uLnTx/>
              <a:uFillTx/>
              <a:latin typeface="Microsoft Sans Serif"/>
              <a:ea typeface="Calibri"/>
              <a:cs typeface="Calibri"/>
            </a:endParaRPr>
          </a:p>
        </p:txBody>
      </p:sp>
      <p:pic>
        <p:nvPicPr>
          <p:cNvPr id="15" name="Image 7"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9146" y="4965500"/>
            <a:ext cx="4883125" cy="12698"/>
          </a:xfrm>
          <a:prstGeom prst="rect">
            <a:avLst/>
          </a:prstGeom>
        </p:spPr>
      </p:pic>
      <p:sp>
        <p:nvSpPr>
          <p:cNvPr id="2" name="Text 5">
            <a:extLst>
              <a:ext uri="{FF2B5EF4-FFF2-40B4-BE49-F238E27FC236}">
                <a16:creationId xmlns:a16="http://schemas.microsoft.com/office/drawing/2014/main" id="{083FFAC5-8AD6-4DDA-6BE7-60676C2A65A2}"/>
              </a:ext>
            </a:extLst>
          </p:cNvPr>
          <p:cNvSpPr/>
          <p:nvPr/>
        </p:nvSpPr>
        <p:spPr>
          <a:xfrm>
            <a:off x="784668" y="5082085"/>
            <a:ext cx="4883125" cy="304760"/>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alpha val="100000"/>
                  </a:srgbClr>
                </a:solidFill>
                <a:effectLst/>
                <a:uLnTx/>
                <a:uFillTx/>
                <a:latin typeface="Tahoma"/>
                <a:ea typeface="Tahoma Bold"/>
                <a:cs typeface="Tahoma Bold"/>
              </a:rPr>
              <a:t>A lecture series by IQM</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alpha val="100000"/>
                  </a:srgbClr>
                </a:solidFill>
                <a:effectLst/>
                <a:uLnTx/>
                <a:uFillTx/>
                <a:latin typeface="Tahoma"/>
                <a:ea typeface="Tahoma Bold"/>
                <a:cs typeface="Tahoma Bold"/>
              </a:rPr>
              <a:t>Authors: Alessio </a:t>
            </a:r>
            <a:r>
              <a:rPr kumimoji="0" lang="en-US" sz="1200" b="0" i="0" u="none" strike="noStrike" kern="1200" cap="none" spc="0" normalizeH="0" baseline="0" noProof="0" dirty="0" err="1">
                <a:ln>
                  <a:noFill/>
                </a:ln>
                <a:solidFill>
                  <a:srgbClr val="FFFFFF">
                    <a:alpha val="100000"/>
                  </a:srgbClr>
                </a:solidFill>
                <a:effectLst/>
                <a:uLnTx/>
                <a:uFillTx/>
                <a:latin typeface="Tahoma"/>
                <a:ea typeface="Tahoma Bold"/>
                <a:cs typeface="Tahoma Bold"/>
              </a:rPr>
              <a:t>Calzona</a:t>
            </a:r>
            <a:r>
              <a:rPr kumimoji="0" lang="en-US" sz="1200" b="0" i="0" u="none" strike="noStrike" kern="1200" cap="none" spc="0" normalizeH="0" baseline="0" noProof="0" dirty="0">
                <a:ln>
                  <a:noFill/>
                </a:ln>
                <a:solidFill>
                  <a:srgbClr val="FFFFFF">
                    <a:alpha val="100000"/>
                  </a:srgbClr>
                </a:solidFill>
                <a:effectLst/>
                <a:uLnTx/>
                <a:uFillTx/>
                <a:latin typeface="Tahoma"/>
                <a:ea typeface="Tahoma Bold"/>
                <a:cs typeface="Tahoma Bold"/>
              </a:rPr>
              <a:t>, Amin </a:t>
            </a:r>
            <a:r>
              <a:rPr kumimoji="0" lang="en-US" sz="1200" b="0" i="0" u="none" strike="noStrike" kern="1200" cap="none" spc="0" normalizeH="0" baseline="0" noProof="0" dirty="0" err="1">
                <a:ln>
                  <a:noFill/>
                </a:ln>
                <a:solidFill>
                  <a:srgbClr val="FFFFFF">
                    <a:alpha val="100000"/>
                  </a:srgbClr>
                </a:solidFill>
                <a:effectLst/>
                <a:uLnTx/>
                <a:uFillTx/>
                <a:latin typeface="Tahoma"/>
                <a:ea typeface="Tahoma Bold"/>
                <a:cs typeface="Tahoma Bold"/>
              </a:rPr>
              <a:t>Hosseinkhani</a:t>
            </a:r>
            <a:r>
              <a:rPr kumimoji="0" lang="en-US" sz="1200" b="0" i="0" u="none" strike="noStrike" kern="1200" cap="none" spc="0" normalizeH="0" baseline="0" noProof="0" dirty="0">
                <a:ln>
                  <a:noFill/>
                </a:ln>
                <a:solidFill>
                  <a:srgbClr val="FFFFFF">
                    <a:alpha val="100000"/>
                  </a:srgbClr>
                </a:solidFill>
                <a:effectLst/>
                <a:uLnTx/>
                <a:uFillTx/>
                <a:latin typeface="Tahoma"/>
                <a:ea typeface="Tahoma Bold"/>
                <a:cs typeface="Tahoma Bold"/>
              </a:rPr>
              <a:t>, Miha Papic, Pedro Figueroa-Romero, Manish Thapa, Raphael Amadeus Brieger &amp; Stefan Seegerer</a:t>
            </a:r>
            <a:endParaRPr kumimoji="0" lang="de-DE" sz="9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10" name="Text 5">
            <a:extLst>
              <a:ext uri="{FF2B5EF4-FFF2-40B4-BE49-F238E27FC236}">
                <a16:creationId xmlns:a16="http://schemas.microsoft.com/office/drawing/2014/main" id="{6B55DC92-DD5D-E264-7DB9-AE1E5CB573ED}"/>
              </a:ext>
            </a:extLst>
          </p:cNvPr>
          <p:cNvSpPr/>
          <p:nvPr/>
        </p:nvSpPr>
        <p:spPr>
          <a:xfrm>
            <a:off x="784668" y="6165304"/>
            <a:ext cx="2222489" cy="143915"/>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alpha val="100000"/>
                  </a:srgbClr>
                </a:solidFill>
                <a:effectLst/>
                <a:uLnTx/>
                <a:uFillTx/>
                <a:latin typeface="Tahoma"/>
                <a:ea typeface="+mn-lt"/>
                <a:cs typeface="Microsoft Sans Serif"/>
              </a:rPr>
              <a:t>Last Updated 07/2025</a:t>
            </a:r>
            <a:endParaRPr kumimoji="0" lang="en-US" sz="1000" b="0" i="0" u="none" strike="noStrike" kern="1200" cap="none" spc="0" normalizeH="0" baseline="0" noProof="0" dirty="0">
              <a:ln>
                <a:noFill/>
              </a:ln>
              <a:solidFill>
                <a:srgbClr val="000000"/>
              </a:solidFill>
              <a:effectLst/>
              <a:uLnTx/>
              <a:uFillTx/>
              <a:latin typeface="Tahoma"/>
              <a:ea typeface="Tahoma"/>
              <a:cs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36" name="Title 3"/>
              <p:cNvSpPr>
                <a:spLocks noGrp="1"/>
              </p:cNvSpPr>
              <p:nvPr>
                <p:ph type="ctrTitle"/>
              </p:nvPr>
            </p:nvSpPr>
            <p:spPr bwMode="auto">
              <a:xfrm>
                <a:off x="1377607" y="390601"/>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36" name="Title 3"/>
              <p:cNvSpPr>
                <a:spLocks noGrp="1" noRot="1" noChangeAspect="1" noMove="1" noResize="1" noEditPoints="1" noAdjustHandles="1" noChangeArrowheads="1" noChangeShapeType="1" noTextEdit="1"/>
              </p:cNvSpPr>
              <p:nvPr>
                <p:ph type="ctrTitle"/>
              </p:nvPr>
            </p:nvSpPr>
            <p:spPr bwMode="auto">
              <a:xfrm>
                <a:off x="1377607" y="390601"/>
                <a:ext cx="2775336" cy="1408061"/>
              </a:xfrm>
              <a:blipFill>
                <a:blip r:embed="rId3"/>
                <a:stretch>
                  <a:fillRect l="-7763" t="-36607" r="-10959" b="-96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13"/>
              <p:cNvSpPr txBox="1"/>
              <p:nvPr/>
            </p:nvSpPr>
            <p:spPr bwMode="auto">
              <a:xfrm>
                <a:off x="1521397" y="2586908"/>
                <a:ext cx="1343894" cy="2564548"/>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r>
                                        <m:rPr>
                                          <m:brk m:alnAt="7"/>
                                        </m:rPr>
                                        <a:rPr lang="fi-FI" sz="4799" i="1">
                                          <a:latin typeface="Cambria Math"/>
                                        </a:rPr>
                                        <m:t>0</m:t>
                                      </m:r>
                                    </m:e>
                                  </m:mr>
                                  <m:mr>
                                    <m:e>
                                      <m:r>
                                        <a:rPr lang="fi-FI" sz="4799" i="1">
                                          <a:latin typeface="Cambria Math"/>
                                        </a:rPr>
                                        <m:t>0</m:t>
                                      </m:r>
                                    </m:e>
                                  </m:mr>
                                </m:m>
                              </m:e>
                            </m:mr>
                            <m:mr>
                              <m:e>
                                <m:m>
                                  <m:mPr>
                                    <m:mcs>
                                      <m:mc>
                                        <m:mcPr>
                                          <m:count m:val="1"/>
                                          <m:mcJc m:val="center"/>
                                        </m:mcPr>
                                      </m:mc>
                                    </m:mcs>
                                    <m:ctrlPr>
                                      <a:rPr sz="4799" i="1">
                                        <a:latin typeface="Cambria Math" panose="02040503050406030204" pitchFamily="18" charset="0"/>
                                        <a:ea typeface="Cambria Math"/>
                                        <a:cs typeface="Cambria Math"/>
                                      </a:rPr>
                                    </m:ctrlPr>
                                  </m:mPr>
                                  <m:mr>
                                    <m:e>
                                      <m:r>
                                        <m:rPr>
                                          <m:brk m:alnAt="7"/>
                                        </m:rPr>
                                        <a:rPr lang="fi-FI" sz="4799" i="1">
                                          <a:latin typeface="Cambria Math"/>
                                        </a:rPr>
                                        <m:t>0</m:t>
                                      </m:r>
                                    </m:e>
                                  </m:mr>
                                  <m:mr>
                                    <m:e>
                                      <m:r>
                                        <a:rPr lang="fi-FI" sz="4799" i="1">
                                          <a:latin typeface="Cambria Math"/>
                                          <a:ea typeface="Cambria Math"/>
                                        </a:rPr>
                                        <m:t>1</m:t>
                                      </m:r>
                                    </m:e>
                                  </m:mr>
                                </m:m>
                              </m:e>
                            </m:mr>
                          </m:m>
                        </m:e>
                      </m:d>
                    </m:oMath>
                  </m:oMathPara>
                </a14:m>
                <a:endParaRPr sz="4799"/>
              </a:p>
            </p:txBody>
          </p:sp>
        </mc:Choice>
        <mc:Fallback xmlns="">
          <p:sp>
            <p:nvSpPr>
              <p:cNvPr id="37" name="TextBox 13"/>
              <p:cNvSpPr txBox="1">
                <a:spLocks noRot="1" noChangeAspect="1" noMove="1" noResize="1" noEditPoints="1" noAdjustHandles="1" noChangeArrowheads="1" noChangeShapeType="1" noTextEdit="1"/>
              </p:cNvSpPr>
              <p:nvPr/>
            </p:nvSpPr>
            <p:spPr bwMode="auto">
              <a:xfrm>
                <a:off x="1521397" y="2586908"/>
                <a:ext cx="1343894" cy="2564548"/>
              </a:xfrm>
              <a:prstGeom prst="rect">
                <a:avLst/>
              </a:prstGeom>
              <a:blipFill>
                <a:blip r:embed="rId4"/>
                <a:stretch>
                  <a:fillRect t="-985" b="-6897"/>
                </a:stretch>
              </a:blipFill>
            </p:spPr>
            <p:txBody>
              <a:bodyPr/>
              <a:lstStyle/>
              <a:p>
                <a:r>
                  <a:rPr lang="en-US">
                    <a:noFill/>
                  </a:rPr>
                  <a:t> </a:t>
                </a:r>
              </a:p>
            </p:txBody>
          </p:sp>
        </mc:Fallback>
      </mc:AlternateContent>
      <p:sp>
        <p:nvSpPr>
          <p:cNvPr id="38" name="Text Placeholder 3"/>
          <p:cNvSpPr>
            <a:spLocks noGrp="1"/>
          </p:cNvSpPr>
          <p:nvPr>
            <p:ph type="body" sz="quarter" idx="10"/>
          </p:nvPr>
        </p:nvSpPr>
        <p:spPr bwMode="auto">
          <a:xfrm>
            <a:off x="1438530" y="1704530"/>
            <a:ext cx="2775336" cy="788245"/>
          </a:xfrm>
        </p:spPr>
        <p:txBody>
          <a:bodyPr>
            <a:normAutofit/>
          </a:bodyPr>
          <a:lstStyle/>
          <a:p>
            <a:pPr>
              <a:defRPr/>
            </a:pPr>
            <a:r>
              <a:rPr lang="en-GB" sz="2000"/>
              <a:t>describes closed quantum systems</a:t>
            </a:r>
            <a:endParaRPr sz="2000"/>
          </a:p>
        </p:txBody>
      </p:sp>
      <p:grpSp>
        <p:nvGrpSpPr>
          <p:cNvPr id="39" name="Group 19"/>
          <p:cNvGrpSpPr/>
          <p:nvPr/>
        </p:nvGrpSpPr>
        <p:grpSpPr bwMode="auto">
          <a:xfrm>
            <a:off x="6421340" y="390602"/>
            <a:ext cx="4214872" cy="4824270"/>
            <a:chOff x="7213509" y="390206"/>
            <a:chExt cx="4215420" cy="4824898"/>
          </a:xfrm>
        </p:grpSpPr>
        <p:grpSp>
          <p:nvGrpSpPr>
            <p:cNvPr id="40" name="Group 16"/>
            <p:cNvGrpSpPr/>
            <p:nvPr/>
          </p:nvGrpSpPr>
          <p:grpSpPr bwMode="auto">
            <a:xfrm>
              <a:off x="7213509" y="390206"/>
              <a:ext cx="4215420" cy="4824898"/>
              <a:chOff x="7213509" y="390206"/>
              <a:chExt cx="4215420" cy="4824898"/>
            </a:xfrm>
          </p:grpSpPr>
          <mc:AlternateContent xmlns:mc="http://schemas.openxmlformats.org/markup-compatibility/2006" xmlns:a14="http://schemas.microsoft.com/office/drawing/2010/main">
            <mc:Choice Requires="a14">
              <p:sp>
                <p:nvSpPr>
                  <p:cNvPr id="42" name="TextBox 14"/>
                  <p:cNvSpPr txBox="1"/>
                  <p:nvPr/>
                </p:nvSpPr>
                <p:spPr bwMode="auto">
                  <a:xfrm>
                    <a:off x="7213509" y="2586798"/>
                    <a:ext cx="4215420" cy="2628306"/>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1</m:t>
                                                </m:r>
                                              </m:e>
                                            </m:mr>
                                          </m:m>
                                        </m:e>
                                      </m:mr>
                                    </m:m>
                                  </m:e>
                                </m:mr>
                              </m:m>
                            </m:e>
                          </m:d>
                        </m:oMath>
                      </m:oMathPara>
                    </a14:m>
                    <a:endParaRPr sz="4799"/>
                  </a:p>
                </p:txBody>
              </p:sp>
            </mc:Choice>
            <mc:Fallback xmlns="">
              <p:sp>
                <p:nvSpPr>
                  <p:cNvPr id="42" name="TextBox 14"/>
                  <p:cNvSpPr txBox="1">
                    <a:spLocks noRot="1" noChangeAspect="1" noMove="1" noResize="1" noEditPoints="1" noAdjustHandles="1" noChangeArrowheads="1" noChangeShapeType="1" noTextEdit="1"/>
                  </p:cNvSpPr>
                  <p:nvPr/>
                </p:nvSpPr>
                <p:spPr bwMode="auto">
                  <a:xfrm>
                    <a:off x="7213509" y="2586798"/>
                    <a:ext cx="4215420" cy="2628306"/>
                  </a:xfrm>
                  <a:prstGeom prst="rect">
                    <a:avLst/>
                  </a:prstGeom>
                  <a:blipFill>
                    <a:blip r:embed="rId5"/>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itle 3"/>
                  <p:cNvSpPr txBox="1"/>
                  <p:nvPr/>
                </p:nvSpPr>
                <p:spPr bwMode="auto">
                  <a:xfrm>
                    <a:off x="8111879" y="390206"/>
                    <a:ext cx="2392738" cy="1408244"/>
                  </a:xfrm>
                  <a:prstGeom prst="rect">
                    <a:avLst/>
                  </a:prstGeom>
                  <a:grpFill/>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43" name="Title 3"/>
                  <p:cNvSpPr txBox="1">
                    <a:spLocks noRot="1" noChangeAspect="1" noMove="1" noResize="1" noEditPoints="1" noAdjustHandles="1" noChangeArrowheads="1" noChangeShapeType="1" noTextEdit="1"/>
                  </p:cNvSpPr>
                  <p:nvPr/>
                </p:nvSpPr>
                <p:spPr bwMode="auto">
                  <a:xfrm>
                    <a:off x="8111879" y="390206"/>
                    <a:ext cx="2392738" cy="1408244"/>
                  </a:xfrm>
                  <a:prstGeom prst="rect">
                    <a:avLst/>
                  </a:prstGeom>
                  <a:blipFill>
                    <a:blip r:embed="rId6"/>
                    <a:stretch>
                      <a:fillRect l="-8995" t="-11607" b="-3571"/>
                    </a:stretch>
                  </a:blipFill>
                </p:spPr>
                <p:txBody>
                  <a:bodyPr/>
                  <a:lstStyle/>
                  <a:p>
                    <a:r>
                      <a:rPr lang="en-DE">
                        <a:noFill/>
                      </a:rPr>
                      <a:t> </a:t>
                    </a:r>
                  </a:p>
                </p:txBody>
              </p:sp>
            </mc:Fallback>
          </mc:AlternateContent>
        </p:grpSp>
        <p:sp>
          <p:nvSpPr>
            <p:cNvPr id="41" name="Text Placeholder 3"/>
            <p:cNvSpPr txBox="1"/>
            <p:nvPr/>
          </p:nvSpPr>
          <p:spPr bwMode="auto">
            <a:xfrm>
              <a:off x="8111879" y="1704305"/>
              <a:ext cx="2775697" cy="788348"/>
            </a:xfrm>
            <a:prstGeom prst="rect">
              <a:avLst/>
            </a:prstGeom>
            <a:grpFill/>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grpSp>
      <mc:AlternateContent xmlns:mc="http://schemas.openxmlformats.org/markup-compatibility/2006" xmlns:a14="http://schemas.microsoft.com/office/drawing/2010/main">
        <mc:Choice Requires="a14">
          <p:sp>
            <p:nvSpPr>
              <p:cNvPr id="48" name="TextBox 23"/>
              <p:cNvSpPr txBox="1"/>
              <p:nvPr/>
            </p:nvSpPr>
            <p:spPr bwMode="auto">
              <a:xfrm>
                <a:off x="6803875"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48" name="TextBox 23"/>
              <p:cNvSpPr txBox="1">
                <a:spLocks noRot="1" noChangeAspect="1" noMove="1" noResize="1" noEditPoints="1" noAdjustHandles="1" noChangeArrowheads="1" noChangeShapeType="1" noTextEdit="1"/>
              </p:cNvSpPr>
              <p:nvPr/>
            </p:nvSpPr>
            <p:spPr bwMode="auto">
              <a:xfrm>
                <a:off x="6803875" y="2270786"/>
                <a:ext cx="531541" cy="369332"/>
              </a:xfrm>
              <a:prstGeom prst="rect">
                <a:avLst/>
              </a:prstGeom>
              <a:blipFill>
                <a:blip r:embed="rId7"/>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23"/>
              <p:cNvSpPr txBox="1"/>
              <p:nvPr/>
            </p:nvSpPr>
            <p:spPr bwMode="auto">
              <a:xfrm>
                <a:off x="7717951"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49" name="TextBox 23"/>
              <p:cNvSpPr txBox="1">
                <a:spLocks noRot="1" noChangeAspect="1" noMove="1" noResize="1" noEditPoints="1" noAdjustHandles="1" noChangeArrowheads="1" noChangeShapeType="1" noTextEdit="1"/>
              </p:cNvSpPr>
              <p:nvPr/>
            </p:nvSpPr>
            <p:spPr bwMode="auto">
              <a:xfrm>
                <a:off x="7717951" y="2270786"/>
                <a:ext cx="531541" cy="369332"/>
              </a:xfrm>
              <a:prstGeom prst="rect">
                <a:avLst/>
              </a:prstGeom>
              <a:blipFill>
                <a:blip r:embed="rId8"/>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23"/>
              <p:cNvSpPr txBox="1"/>
              <p:nvPr/>
            </p:nvSpPr>
            <p:spPr bwMode="auto">
              <a:xfrm>
                <a:off x="8640669"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50" name="TextBox 23"/>
              <p:cNvSpPr txBox="1">
                <a:spLocks noRot="1" noChangeAspect="1" noMove="1" noResize="1" noEditPoints="1" noAdjustHandles="1" noChangeArrowheads="1" noChangeShapeType="1" noTextEdit="1"/>
              </p:cNvSpPr>
              <p:nvPr/>
            </p:nvSpPr>
            <p:spPr bwMode="auto">
              <a:xfrm>
                <a:off x="8640669" y="2281399"/>
                <a:ext cx="531541" cy="369332"/>
              </a:xfrm>
              <a:prstGeom prst="rect">
                <a:avLst/>
              </a:prstGeom>
              <a:blipFill>
                <a:blip r:embed="rId9"/>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23"/>
              <p:cNvSpPr txBox="1"/>
              <p:nvPr/>
            </p:nvSpPr>
            <p:spPr bwMode="auto">
              <a:xfrm>
                <a:off x="9563387"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51" name="TextBox 23"/>
              <p:cNvSpPr txBox="1">
                <a:spLocks noRot="1" noChangeAspect="1" noMove="1" noResize="1" noEditPoints="1" noAdjustHandles="1" noChangeArrowheads="1" noChangeShapeType="1" noTextEdit="1"/>
              </p:cNvSpPr>
              <p:nvPr/>
            </p:nvSpPr>
            <p:spPr bwMode="auto">
              <a:xfrm>
                <a:off x="9563387" y="2281399"/>
                <a:ext cx="531541" cy="369332"/>
              </a:xfrm>
              <a:prstGeom prst="rect">
                <a:avLst/>
              </a:prstGeom>
              <a:blipFill>
                <a:blip r:embed="rId10"/>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23"/>
              <p:cNvSpPr txBox="1"/>
              <p:nvPr/>
            </p:nvSpPr>
            <p:spPr bwMode="auto">
              <a:xfrm>
                <a:off x="10497472" y="2711045"/>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52" name="TextBox 23"/>
              <p:cNvSpPr txBox="1">
                <a:spLocks noRot="1" noChangeAspect="1" noMove="1" noResize="1" noEditPoints="1" noAdjustHandles="1" noChangeArrowheads="1" noChangeShapeType="1" noTextEdit="1"/>
              </p:cNvSpPr>
              <p:nvPr/>
            </p:nvSpPr>
            <p:spPr bwMode="auto">
              <a:xfrm>
                <a:off x="10497472" y="2711045"/>
                <a:ext cx="531541" cy="369332"/>
              </a:xfrm>
              <a:prstGeom prst="rect">
                <a:avLst/>
              </a:prstGeom>
              <a:blipFill>
                <a:blip r:embed="rId11"/>
                <a:stretch>
                  <a:fillRect l="-2326" t="-110000"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23"/>
              <p:cNvSpPr txBox="1"/>
              <p:nvPr/>
            </p:nvSpPr>
            <p:spPr bwMode="auto">
              <a:xfrm>
                <a:off x="10506490" y="346478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53" name="TextBox 23"/>
              <p:cNvSpPr txBox="1">
                <a:spLocks noRot="1" noChangeAspect="1" noMove="1" noResize="1" noEditPoints="1" noAdjustHandles="1" noChangeArrowheads="1" noChangeShapeType="1" noTextEdit="1"/>
              </p:cNvSpPr>
              <p:nvPr/>
            </p:nvSpPr>
            <p:spPr bwMode="auto">
              <a:xfrm>
                <a:off x="10506490" y="3464783"/>
                <a:ext cx="531541" cy="369332"/>
              </a:xfrm>
              <a:prstGeom prst="rect">
                <a:avLst/>
              </a:prstGeom>
              <a:blipFill>
                <a:blip r:embed="rId12"/>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23"/>
              <p:cNvSpPr txBox="1"/>
              <p:nvPr/>
            </p:nvSpPr>
            <p:spPr bwMode="auto">
              <a:xfrm>
                <a:off x="10497472" y="41605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54" name="TextBox 23"/>
              <p:cNvSpPr txBox="1">
                <a:spLocks noRot="1" noChangeAspect="1" noMove="1" noResize="1" noEditPoints="1" noAdjustHandles="1" noChangeArrowheads="1" noChangeShapeType="1" noTextEdit="1"/>
              </p:cNvSpPr>
              <p:nvPr/>
            </p:nvSpPr>
            <p:spPr bwMode="auto">
              <a:xfrm>
                <a:off x="10497472" y="4160540"/>
                <a:ext cx="531541" cy="369332"/>
              </a:xfrm>
              <a:prstGeom prst="rect">
                <a:avLst/>
              </a:prstGeom>
              <a:blipFill>
                <a:blip r:embed="rId13"/>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23"/>
              <p:cNvSpPr txBox="1"/>
              <p:nvPr/>
            </p:nvSpPr>
            <p:spPr bwMode="auto">
              <a:xfrm>
                <a:off x="10497472" y="481348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55" name="TextBox 23"/>
              <p:cNvSpPr txBox="1">
                <a:spLocks noRot="1" noChangeAspect="1" noMove="1" noResize="1" noEditPoints="1" noAdjustHandles="1" noChangeArrowheads="1" noChangeShapeType="1" noTextEdit="1"/>
              </p:cNvSpPr>
              <p:nvPr/>
            </p:nvSpPr>
            <p:spPr bwMode="auto">
              <a:xfrm>
                <a:off x="10497472" y="4813487"/>
                <a:ext cx="531541" cy="369332"/>
              </a:xfrm>
              <a:prstGeom prst="rect">
                <a:avLst/>
              </a:prstGeom>
              <a:blipFill>
                <a:blip r:embed="rId14"/>
                <a:stretch>
                  <a:fillRect l="-2326" t="-110000" r="-53488" b="-16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23"/>
              <p:cNvSpPr txBox="1"/>
              <p:nvPr/>
            </p:nvSpPr>
            <p:spPr bwMode="auto">
              <a:xfrm>
                <a:off x="2953408" y="274330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56" name="TextBox 23"/>
              <p:cNvSpPr txBox="1">
                <a:spLocks noRot="1" noChangeAspect="1" noMove="1" noResize="1" noEditPoints="1" noAdjustHandles="1" noChangeArrowheads="1" noChangeShapeType="1" noTextEdit="1"/>
              </p:cNvSpPr>
              <p:nvPr/>
            </p:nvSpPr>
            <p:spPr bwMode="auto">
              <a:xfrm>
                <a:off x="2953408" y="2743307"/>
                <a:ext cx="531541" cy="369332"/>
              </a:xfrm>
              <a:prstGeom prst="rect">
                <a:avLst/>
              </a:prstGeom>
              <a:blipFill>
                <a:blip r:embed="rId15"/>
                <a:stretch>
                  <a:fillRect l="-4651" t="-110000"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23"/>
              <p:cNvSpPr txBox="1"/>
              <p:nvPr/>
            </p:nvSpPr>
            <p:spPr bwMode="auto">
              <a:xfrm>
                <a:off x="2953408" y="3513092"/>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57" name="TextBox 23"/>
              <p:cNvSpPr txBox="1">
                <a:spLocks noRot="1" noChangeAspect="1" noMove="1" noResize="1" noEditPoints="1" noAdjustHandles="1" noChangeArrowheads="1" noChangeShapeType="1" noTextEdit="1"/>
              </p:cNvSpPr>
              <p:nvPr/>
            </p:nvSpPr>
            <p:spPr bwMode="auto">
              <a:xfrm>
                <a:off x="2953408" y="3513092"/>
                <a:ext cx="531541" cy="369332"/>
              </a:xfrm>
              <a:prstGeom prst="rect">
                <a:avLst/>
              </a:prstGeom>
              <a:blipFill>
                <a:blip r:embed="rId16"/>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23"/>
              <p:cNvSpPr txBox="1"/>
              <p:nvPr/>
            </p:nvSpPr>
            <p:spPr bwMode="auto">
              <a:xfrm>
                <a:off x="2953408" y="409823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58" name="TextBox 23"/>
              <p:cNvSpPr txBox="1">
                <a:spLocks noRot="1" noChangeAspect="1" noMove="1" noResize="1" noEditPoints="1" noAdjustHandles="1" noChangeArrowheads="1" noChangeShapeType="1" noTextEdit="1"/>
              </p:cNvSpPr>
              <p:nvPr/>
            </p:nvSpPr>
            <p:spPr bwMode="auto">
              <a:xfrm>
                <a:off x="2953408" y="4098234"/>
                <a:ext cx="531541" cy="369332"/>
              </a:xfrm>
              <a:prstGeom prst="rect">
                <a:avLst/>
              </a:prstGeom>
              <a:blipFill>
                <a:blip r:embed="rId17"/>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23"/>
              <p:cNvSpPr txBox="1"/>
              <p:nvPr/>
            </p:nvSpPr>
            <p:spPr bwMode="auto">
              <a:xfrm>
                <a:off x="2953408" y="479757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59" name="TextBox 23"/>
              <p:cNvSpPr txBox="1">
                <a:spLocks noRot="1" noChangeAspect="1" noMove="1" noResize="1" noEditPoints="1" noAdjustHandles="1" noChangeArrowheads="1" noChangeShapeType="1" noTextEdit="1"/>
              </p:cNvSpPr>
              <p:nvPr/>
            </p:nvSpPr>
            <p:spPr bwMode="auto">
              <a:xfrm>
                <a:off x="2953408" y="4797574"/>
                <a:ext cx="531541" cy="369332"/>
              </a:xfrm>
              <a:prstGeom prst="rect">
                <a:avLst/>
              </a:prstGeom>
              <a:blipFill>
                <a:blip r:embed="rId18"/>
                <a:stretch>
                  <a:fillRect l="-4651" t="-103226" r="-53488" b="-161290"/>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23" name="Title 3"/>
              <p:cNvSpPr>
                <a:spLocks noGrp="1"/>
              </p:cNvSpPr>
              <p:nvPr>
                <p:ph type="ctrTitle"/>
              </p:nvPr>
            </p:nvSpPr>
            <p:spPr bwMode="auto">
              <a:xfrm>
                <a:off x="1377607" y="390601"/>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23" name="Title 3"/>
              <p:cNvSpPr>
                <a:spLocks noGrp="1" noRot="1" noChangeAspect="1" noMove="1" noResize="1" noEditPoints="1" noAdjustHandles="1" noChangeArrowheads="1" noChangeShapeType="1" noTextEdit="1"/>
              </p:cNvSpPr>
              <p:nvPr>
                <p:ph type="ctrTitle"/>
              </p:nvPr>
            </p:nvSpPr>
            <p:spPr bwMode="auto">
              <a:xfrm>
                <a:off x="1377607" y="390601"/>
                <a:ext cx="2775336" cy="1408061"/>
              </a:xfrm>
              <a:blipFill>
                <a:blip r:embed="rId3"/>
                <a:stretch>
                  <a:fillRect l="-7763" t="-36607" r="-10959" b="-96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13"/>
              <p:cNvSpPr txBox="1"/>
              <p:nvPr/>
            </p:nvSpPr>
            <p:spPr bwMode="auto">
              <a:xfrm>
                <a:off x="1521397" y="2586908"/>
                <a:ext cx="1343894" cy="2564548"/>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r>
                                        <m:rPr>
                                          <m:brk m:alnAt="7"/>
                                        </m:rPr>
                                        <a:rPr lang="fi-FI" sz="4799" i="1">
                                          <a:latin typeface="Cambria Math"/>
                                        </a:rPr>
                                        <m:t>0</m:t>
                                      </m:r>
                                    </m:e>
                                  </m:mr>
                                  <m:mr>
                                    <m:e>
                                      <m:r>
                                        <a:rPr lang="fi-FI" sz="4799" i="1">
                                          <a:latin typeface="Cambria Math"/>
                                        </a:rPr>
                                        <m:t>0</m:t>
                                      </m:r>
                                    </m:e>
                                  </m:mr>
                                </m:m>
                              </m:e>
                            </m:mr>
                            <m:mr>
                              <m:e>
                                <m:m>
                                  <m:mPr>
                                    <m:mcs>
                                      <m:mc>
                                        <m:mcPr>
                                          <m:count m:val="1"/>
                                          <m:mcJc m:val="center"/>
                                        </m:mcPr>
                                      </m:mc>
                                    </m:mcs>
                                    <m:ctrlPr>
                                      <a:rPr sz="4799" i="1">
                                        <a:latin typeface="Cambria Math" panose="02040503050406030204" pitchFamily="18" charset="0"/>
                                        <a:ea typeface="Cambria Math"/>
                                        <a:cs typeface="Cambria Math"/>
                                      </a:rPr>
                                    </m:ctrlPr>
                                  </m:mPr>
                                  <m:mr>
                                    <m:e>
                                      <m:r>
                                        <m:rPr>
                                          <m:brk m:alnAt="7"/>
                                        </m:rPr>
                                        <a:rPr lang="fi-FI" sz="4799" i="1">
                                          <a:latin typeface="Cambria Math"/>
                                        </a:rPr>
                                        <m:t>0</m:t>
                                      </m:r>
                                    </m:e>
                                  </m:mr>
                                  <m:mr>
                                    <m:e>
                                      <m:r>
                                        <a:rPr lang="fi-FI" sz="4799" i="1">
                                          <a:latin typeface="Cambria Math"/>
                                          <a:ea typeface="Cambria Math"/>
                                        </a:rPr>
                                        <m:t>1</m:t>
                                      </m:r>
                                    </m:e>
                                  </m:mr>
                                </m:m>
                              </m:e>
                            </m:mr>
                          </m:m>
                        </m:e>
                      </m:d>
                    </m:oMath>
                  </m:oMathPara>
                </a14:m>
                <a:endParaRPr sz="4799"/>
              </a:p>
            </p:txBody>
          </p:sp>
        </mc:Choice>
        <mc:Fallback xmlns="">
          <p:sp>
            <p:nvSpPr>
              <p:cNvPr id="24" name="TextBox 13"/>
              <p:cNvSpPr txBox="1">
                <a:spLocks noRot="1" noChangeAspect="1" noMove="1" noResize="1" noEditPoints="1" noAdjustHandles="1" noChangeArrowheads="1" noChangeShapeType="1" noTextEdit="1"/>
              </p:cNvSpPr>
              <p:nvPr/>
            </p:nvSpPr>
            <p:spPr bwMode="auto">
              <a:xfrm>
                <a:off x="1521397" y="2586908"/>
                <a:ext cx="1343894" cy="2564548"/>
              </a:xfrm>
              <a:prstGeom prst="rect">
                <a:avLst/>
              </a:prstGeom>
              <a:blipFill>
                <a:blip r:embed="rId4"/>
                <a:stretch>
                  <a:fillRect t="-985" b="-6897"/>
                </a:stretch>
              </a:blipFill>
            </p:spPr>
            <p:txBody>
              <a:bodyPr/>
              <a:lstStyle/>
              <a:p>
                <a:r>
                  <a:rPr lang="en-US">
                    <a:noFill/>
                  </a:rPr>
                  <a:t> </a:t>
                </a:r>
              </a:p>
            </p:txBody>
          </p:sp>
        </mc:Fallback>
      </mc:AlternateContent>
      <p:sp>
        <p:nvSpPr>
          <p:cNvPr id="25" name="Text Placeholder 3"/>
          <p:cNvSpPr>
            <a:spLocks noGrp="1"/>
          </p:cNvSpPr>
          <p:nvPr>
            <p:ph type="body" sz="quarter" idx="10"/>
          </p:nvPr>
        </p:nvSpPr>
        <p:spPr bwMode="auto">
          <a:xfrm>
            <a:off x="1438530" y="1704530"/>
            <a:ext cx="2775336" cy="788245"/>
          </a:xfrm>
        </p:spPr>
        <p:txBody>
          <a:bodyPr>
            <a:normAutofit/>
          </a:bodyPr>
          <a:lstStyle/>
          <a:p>
            <a:pPr>
              <a:defRPr/>
            </a:pPr>
            <a:r>
              <a:rPr lang="en-GB" sz="2000"/>
              <a:t>describes closed quantum systems</a:t>
            </a:r>
            <a:endParaRPr sz="2000"/>
          </a:p>
        </p:txBody>
      </p:sp>
      <p:grpSp>
        <p:nvGrpSpPr>
          <p:cNvPr id="26" name="Group 19"/>
          <p:cNvGrpSpPr/>
          <p:nvPr/>
        </p:nvGrpSpPr>
        <p:grpSpPr bwMode="auto">
          <a:xfrm>
            <a:off x="6421340" y="390602"/>
            <a:ext cx="4214872" cy="4824270"/>
            <a:chOff x="7213509" y="390206"/>
            <a:chExt cx="4215420" cy="4824898"/>
          </a:xfrm>
        </p:grpSpPr>
        <p:grpSp>
          <p:nvGrpSpPr>
            <p:cNvPr id="27" name="Group 16"/>
            <p:cNvGrpSpPr/>
            <p:nvPr/>
          </p:nvGrpSpPr>
          <p:grpSpPr bwMode="auto">
            <a:xfrm>
              <a:off x="7213509" y="390206"/>
              <a:ext cx="4215420" cy="4824898"/>
              <a:chOff x="7213509" y="390206"/>
              <a:chExt cx="4215420" cy="4824898"/>
            </a:xfrm>
          </p:grpSpPr>
          <mc:AlternateContent xmlns:mc="http://schemas.openxmlformats.org/markup-compatibility/2006" xmlns:a14="http://schemas.microsoft.com/office/drawing/2010/main">
            <mc:Choice Requires="a14">
              <p:sp>
                <p:nvSpPr>
                  <p:cNvPr id="29" name="TextBox 14"/>
                  <p:cNvSpPr txBox="1"/>
                  <p:nvPr/>
                </p:nvSpPr>
                <p:spPr bwMode="auto">
                  <a:xfrm>
                    <a:off x="7213509" y="2586798"/>
                    <a:ext cx="4215420" cy="2628306"/>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1</m:t>
                                                </m:r>
                                              </m:e>
                                            </m:mr>
                                          </m:m>
                                        </m:e>
                                      </m:mr>
                                    </m:m>
                                  </m:e>
                                </m:mr>
                              </m:m>
                            </m:e>
                          </m:d>
                        </m:oMath>
                      </m:oMathPara>
                    </a14:m>
                    <a:endParaRPr sz="4799"/>
                  </a:p>
                </p:txBody>
              </p:sp>
            </mc:Choice>
            <mc:Fallback xmlns="">
              <p:sp>
                <p:nvSpPr>
                  <p:cNvPr id="29" name="TextBox 14"/>
                  <p:cNvSpPr txBox="1">
                    <a:spLocks noRot="1" noChangeAspect="1" noMove="1" noResize="1" noEditPoints="1" noAdjustHandles="1" noChangeArrowheads="1" noChangeShapeType="1" noTextEdit="1"/>
                  </p:cNvSpPr>
                  <p:nvPr/>
                </p:nvSpPr>
                <p:spPr bwMode="auto">
                  <a:xfrm>
                    <a:off x="7213509" y="2586798"/>
                    <a:ext cx="4215420" cy="2628306"/>
                  </a:xfrm>
                  <a:prstGeom prst="rect">
                    <a:avLst/>
                  </a:prstGeom>
                  <a:blipFill>
                    <a:blip r:embed="rId5"/>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itle 3"/>
                  <p:cNvSpPr txBox="1"/>
                  <p:nvPr/>
                </p:nvSpPr>
                <p:spPr bwMode="auto">
                  <a:xfrm>
                    <a:off x="8111879" y="390206"/>
                    <a:ext cx="2392738" cy="1408244"/>
                  </a:xfrm>
                  <a:prstGeom prst="rect">
                    <a:avLst/>
                  </a:prstGeom>
                  <a:grpFill/>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30" name="Title 3"/>
                  <p:cNvSpPr txBox="1">
                    <a:spLocks noRot="1" noChangeAspect="1" noMove="1" noResize="1" noEditPoints="1" noAdjustHandles="1" noChangeArrowheads="1" noChangeShapeType="1" noTextEdit="1"/>
                  </p:cNvSpPr>
                  <p:nvPr/>
                </p:nvSpPr>
                <p:spPr bwMode="auto">
                  <a:xfrm>
                    <a:off x="8111879" y="390206"/>
                    <a:ext cx="2392738" cy="1408244"/>
                  </a:xfrm>
                  <a:prstGeom prst="rect">
                    <a:avLst/>
                  </a:prstGeom>
                  <a:blipFill>
                    <a:blip r:embed="rId6"/>
                    <a:stretch>
                      <a:fillRect l="-8995" t="-11607" b="-3571"/>
                    </a:stretch>
                  </a:blipFill>
                </p:spPr>
                <p:txBody>
                  <a:bodyPr/>
                  <a:lstStyle/>
                  <a:p>
                    <a:r>
                      <a:rPr lang="en-DE">
                        <a:noFill/>
                      </a:rPr>
                      <a:t> </a:t>
                    </a:r>
                  </a:p>
                </p:txBody>
              </p:sp>
            </mc:Fallback>
          </mc:AlternateContent>
        </p:grpSp>
        <p:sp>
          <p:nvSpPr>
            <p:cNvPr id="28" name="Text Placeholder 3"/>
            <p:cNvSpPr txBox="1"/>
            <p:nvPr/>
          </p:nvSpPr>
          <p:spPr bwMode="auto">
            <a:xfrm>
              <a:off x="8111879" y="1704305"/>
              <a:ext cx="2775697" cy="788348"/>
            </a:xfrm>
            <a:prstGeom prst="rect">
              <a:avLst/>
            </a:prstGeom>
            <a:grpFill/>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grpSp>
      <mc:AlternateContent xmlns:mc="http://schemas.openxmlformats.org/markup-compatibility/2006" xmlns:a14="http://schemas.microsoft.com/office/drawing/2010/main">
        <mc:Choice Requires="a14">
          <p:sp>
            <p:nvSpPr>
              <p:cNvPr id="35" name="TextBox 23"/>
              <p:cNvSpPr txBox="1"/>
              <p:nvPr/>
            </p:nvSpPr>
            <p:spPr bwMode="auto">
              <a:xfrm>
                <a:off x="6803875"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35" name="TextBox 23"/>
              <p:cNvSpPr txBox="1">
                <a:spLocks noRot="1" noChangeAspect="1" noMove="1" noResize="1" noEditPoints="1" noAdjustHandles="1" noChangeArrowheads="1" noChangeShapeType="1" noTextEdit="1"/>
              </p:cNvSpPr>
              <p:nvPr/>
            </p:nvSpPr>
            <p:spPr bwMode="auto">
              <a:xfrm>
                <a:off x="6803875" y="2270786"/>
                <a:ext cx="531541" cy="369332"/>
              </a:xfrm>
              <a:prstGeom prst="rect">
                <a:avLst/>
              </a:prstGeom>
              <a:blipFill>
                <a:blip r:embed="rId7"/>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23"/>
              <p:cNvSpPr txBox="1"/>
              <p:nvPr/>
            </p:nvSpPr>
            <p:spPr bwMode="auto">
              <a:xfrm>
                <a:off x="7717951"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36" name="TextBox 23"/>
              <p:cNvSpPr txBox="1">
                <a:spLocks noRot="1" noChangeAspect="1" noMove="1" noResize="1" noEditPoints="1" noAdjustHandles="1" noChangeArrowheads="1" noChangeShapeType="1" noTextEdit="1"/>
              </p:cNvSpPr>
              <p:nvPr/>
            </p:nvSpPr>
            <p:spPr bwMode="auto">
              <a:xfrm>
                <a:off x="7717951" y="2270786"/>
                <a:ext cx="531541" cy="369332"/>
              </a:xfrm>
              <a:prstGeom prst="rect">
                <a:avLst/>
              </a:prstGeom>
              <a:blipFill>
                <a:blip r:embed="rId8"/>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23"/>
              <p:cNvSpPr txBox="1"/>
              <p:nvPr/>
            </p:nvSpPr>
            <p:spPr bwMode="auto">
              <a:xfrm>
                <a:off x="8640669"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37" name="TextBox 23"/>
              <p:cNvSpPr txBox="1">
                <a:spLocks noRot="1" noChangeAspect="1" noMove="1" noResize="1" noEditPoints="1" noAdjustHandles="1" noChangeArrowheads="1" noChangeShapeType="1" noTextEdit="1"/>
              </p:cNvSpPr>
              <p:nvPr/>
            </p:nvSpPr>
            <p:spPr bwMode="auto">
              <a:xfrm>
                <a:off x="8640669" y="2281399"/>
                <a:ext cx="531541" cy="369332"/>
              </a:xfrm>
              <a:prstGeom prst="rect">
                <a:avLst/>
              </a:prstGeom>
              <a:blipFill>
                <a:blip r:embed="rId9"/>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23"/>
              <p:cNvSpPr txBox="1"/>
              <p:nvPr/>
            </p:nvSpPr>
            <p:spPr bwMode="auto">
              <a:xfrm>
                <a:off x="9563387"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8" name="TextBox 23"/>
              <p:cNvSpPr txBox="1">
                <a:spLocks noRot="1" noChangeAspect="1" noMove="1" noResize="1" noEditPoints="1" noAdjustHandles="1" noChangeArrowheads="1" noChangeShapeType="1" noTextEdit="1"/>
              </p:cNvSpPr>
              <p:nvPr/>
            </p:nvSpPr>
            <p:spPr bwMode="auto">
              <a:xfrm>
                <a:off x="9563387" y="2281399"/>
                <a:ext cx="531541" cy="369332"/>
              </a:xfrm>
              <a:prstGeom prst="rect">
                <a:avLst/>
              </a:prstGeom>
              <a:blipFill>
                <a:blip r:embed="rId10"/>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23"/>
              <p:cNvSpPr txBox="1"/>
              <p:nvPr/>
            </p:nvSpPr>
            <p:spPr bwMode="auto">
              <a:xfrm>
                <a:off x="10497472" y="2711045"/>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39" name="TextBox 23"/>
              <p:cNvSpPr txBox="1">
                <a:spLocks noRot="1" noChangeAspect="1" noMove="1" noResize="1" noEditPoints="1" noAdjustHandles="1" noChangeArrowheads="1" noChangeShapeType="1" noTextEdit="1"/>
              </p:cNvSpPr>
              <p:nvPr/>
            </p:nvSpPr>
            <p:spPr bwMode="auto">
              <a:xfrm>
                <a:off x="10497472" y="2711045"/>
                <a:ext cx="531541" cy="369332"/>
              </a:xfrm>
              <a:prstGeom prst="rect">
                <a:avLst/>
              </a:prstGeom>
              <a:blipFill>
                <a:blip r:embed="rId11"/>
                <a:stretch>
                  <a:fillRect l="-2326" t="-110000"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23"/>
              <p:cNvSpPr txBox="1"/>
              <p:nvPr/>
            </p:nvSpPr>
            <p:spPr bwMode="auto">
              <a:xfrm>
                <a:off x="10506490" y="346478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40" name="TextBox 23"/>
              <p:cNvSpPr txBox="1">
                <a:spLocks noRot="1" noChangeAspect="1" noMove="1" noResize="1" noEditPoints="1" noAdjustHandles="1" noChangeArrowheads="1" noChangeShapeType="1" noTextEdit="1"/>
              </p:cNvSpPr>
              <p:nvPr/>
            </p:nvSpPr>
            <p:spPr bwMode="auto">
              <a:xfrm>
                <a:off x="10506490" y="3464783"/>
                <a:ext cx="531541" cy="369332"/>
              </a:xfrm>
              <a:prstGeom prst="rect">
                <a:avLst/>
              </a:prstGeom>
              <a:blipFill>
                <a:blip r:embed="rId12"/>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p:cNvSpPr txBox="1"/>
              <p:nvPr/>
            </p:nvSpPr>
            <p:spPr bwMode="auto">
              <a:xfrm>
                <a:off x="10497472" y="41605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41" name="TextBox 23"/>
              <p:cNvSpPr txBox="1">
                <a:spLocks noRot="1" noChangeAspect="1" noMove="1" noResize="1" noEditPoints="1" noAdjustHandles="1" noChangeArrowheads="1" noChangeShapeType="1" noTextEdit="1"/>
              </p:cNvSpPr>
              <p:nvPr/>
            </p:nvSpPr>
            <p:spPr bwMode="auto">
              <a:xfrm>
                <a:off x="10497472" y="4160540"/>
                <a:ext cx="531541" cy="369332"/>
              </a:xfrm>
              <a:prstGeom prst="rect">
                <a:avLst/>
              </a:prstGeom>
              <a:blipFill>
                <a:blip r:embed="rId13"/>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23"/>
              <p:cNvSpPr txBox="1"/>
              <p:nvPr/>
            </p:nvSpPr>
            <p:spPr bwMode="auto">
              <a:xfrm>
                <a:off x="10497472" y="481348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42" name="TextBox 23"/>
              <p:cNvSpPr txBox="1">
                <a:spLocks noRot="1" noChangeAspect="1" noMove="1" noResize="1" noEditPoints="1" noAdjustHandles="1" noChangeArrowheads="1" noChangeShapeType="1" noTextEdit="1"/>
              </p:cNvSpPr>
              <p:nvPr/>
            </p:nvSpPr>
            <p:spPr bwMode="auto">
              <a:xfrm>
                <a:off x="10497472" y="4813487"/>
                <a:ext cx="531541" cy="369332"/>
              </a:xfrm>
              <a:prstGeom prst="rect">
                <a:avLst/>
              </a:prstGeom>
              <a:blipFill>
                <a:blip r:embed="rId14"/>
                <a:stretch>
                  <a:fillRect l="-2326" t="-110000" r="-53488" b="-16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23"/>
              <p:cNvSpPr txBox="1"/>
              <p:nvPr/>
            </p:nvSpPr>
            <p:spPr bwMode="auto">
              <a:xfrm>
                <a:off x="2953408" y="274330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43" name="TextBox 23"/>
              <p:cNvSpPr txBox="1">
                <a:spLocks noRot="1" noChangeAspect="1" noMove="1" noResize="1" noEditPoints="1" noAdjustHandles="1" noChangeArrowheads="1" noChangeShapeType="1" noTextEdit="1"/>
              </p:cNvSpPr>
              <p:nvPr/>
            </p:nvSpPr>
            <p:spPr bwMode="auto">
              <a:xfrm>
                <a:off x="2953408" y="2743307"/>
                <a:ext cx="531541" cy="369332"/>
              </a:xfrm>
              <a:prstGeom prst="rect">
                <a:avLst/>
              </a:prstGeom>
              <a:blipFill>
                <a:blip r:embed="rId15"/>
                <a:stretch>
                  <a:fillRect l="-4651" t="-110000"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23"/>
              <p:cNvSpPr txBox="1"/>
              <p:nvPr/>
            </p:nvSpPr>
            <p:spPr bwMode="auto">
              <a:xfrm>
                <a:off x="2953408" y="3513092"/>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44" name="TextBox 23"/>
              <p:cNvSpPr txBox="1">
                <a:spLocks noRot="1" noChangeAspect="1" noMove="1" noResize="1" noEditPoints="1" noAdjustHandles="1" noChangeArrowheads="1" noChangeShapeType="1" noTextEdit="1"/>
              </p:cNvSpPr>
              <p:nvPr/>
            </p:nvSpPr>
            <p:spPr bwMode="auto">
              <a:xfrm>
                <a:off x="2953408" y="3513092"/>
                <a:ext cx="531541" cy="369332"/>
              </a:xfrm>
              <a:prstGeom prst="rect">
                <a:avLst/>
              </a:prstGeom>
              <a:blipFill>
                <a:blip r:embed="rId16"/>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23"/>
              <p:cNvSpPr txBox="1"/>
              <p:nvPr/>
            </p:nvSpPr>
            <p:spPr bwMode="auto">
              <a:xfrm>
                <a:off x="2953408" y="409823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45" name="TextBox 23"/>
              <p:cNvSpPr txBox="1">
                <a:spLocks noRot="1" noChangeAspect="1" noMove="1" noResize="1" noEditPoints="1" noAdjustHandles="1" noChangeArrowheads="1" noChangeShapeType="1" noTextEdit="1"/>
              </p:cNvSpPr>
              <p:nvPr/>
            </p:nvSpPr>
            <p:spPr bwMode="auto">
              <a:xfrm>
                <a:off x="2953408" y="4098234"/>
                <a:ext cx="531541" cy="369332"/>
              </a:xfrm>
              <a:prstGeom prst="rect">
                <a:avLst/>
              </a:prstGeom>
              <a:blipFill>
                <a:blip r:embed="rId17"/>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p:cNvSpPr txBox="1"/>
              <p:nvPr/>
            </p:nvSpPr>
            <p:spPr bwMode="auto">
              <a:xfrm>
                <a:off x="2953408" y="479757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46" name="TextBox 23"/>
              <p:cNvSpPr txBox="1">
                <a:spLocks noRot="1" noChangeAspect="1" noMove="1" noResize="1" noEditPoints="1" noAdjustHandles="1" noChangeArrowheads="1" noChangeShapeType="1" noTextEdit="1"/>
              </p:cNvSpPr>
              <p:nvPr/>
            </p:nvSpPr>
            <p:spPr bwMode="auto">
              <a:xfrm>
                <a:off x="2953408" y="4797574"/>
                <a:ext cx="531541" cy="369332"/>
              </a:xfrm>
              <a:prstGeom prst="rect">
                <a:avLst/>
              </a:prstGeom>
              <a:blipFill>
                <a:blip r:embed="rId18"/>
                <a:stretch>
                  <a:fillRect l="-4651" t="-103226" r="-53488" b="-161290"/>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377607" y="390601"/>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377607" y="390601"/>
                <a:ext cx="2775336" cy="1408061"/>
              </a:xfrm>
              <a:blipFill>
                <a:blip r:embed="rId3"/>
                <a:stretch>
                  <a:fillRect l="-7763" t="-36607" r="-10959" b="-96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bwMode="auto">
              <a:xfrm>
                <a:off x="1521397" y="2586908"/>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14" name="TextBox 13"/>
              <p:cNvSpPr txBox="1">
                <a:spLocks noRot="1" noChangeAspect="1" noMove="1" noResize="1" noEditPoints="1" noAdjustHandles="1" noChangeArrowheads="1" noChangeShapeType="1" noTextEdit="1"/>
              </p:cNvSpPr>
              <p:nvPr/>
            </p:nvSpPr>
            <p:spPr bwMode="auto">
              <a:xfrm>
                <a:off x="1521397" y="2586908"/>
                <a:ext cx="1890389" cy="2570384"/>
              </a:xfrm>
              <a:prstGeom prst="rect">
                <a:avLst/>
              </a:prstGeom>
              <a:blipFill>
                <a:blip r:embed="rId4"/>
                <a:stretch>
                  <a:fillRect b="-3922"/>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438530" y="1704530"/>
            <a:ext cx="2775336" cy="788245"/>
          </a:xfrm>
        </p:spPr>
        <p:txBody>
          <a:bodyPr>
            <a:normAutofit/>
          </a:bodyPr>
          <a:lstStyle/>
          <a:p>
            <a:pPr>
              <a:defRPr/>
            </a:pPr>
            <a:r>
              <a:rPr lang="en-GB" sz="2000"/>
              <a:t>describes closed quantum systems</a:t>
            </a:r>
            <a:endParaRPr sz="2000"/>
          </a:p>
        </p:txBody>
      </p:sp>
      <p:grpSp>
        <p:nvGrpSpPr>
          <p:cNvPr id="20" name="Group 19"/>
          <p:cNvGrpSpPr/>
          <p:nvPr/>
        </p:nvGrpSpPr>
        <p:grpSpPr bwMode="auto">
          <a:xfrm>
            <a:off x="6421340" y="390602"/>
            <a:ext cx="4214872" cy="4824270"/>
            <a:chOff x="7213509" y="390206"/>
            <a:chExt cx="4215420" cy="4824898"/>
          </a:xfrm>
        </p:grpSpPr>
        <p:grpSp>
          <p:nvGrpSpPr>
            <p:cNvPr id="17" name="Group 16"/>
            <p:cNvGrpSpPr/>
            <p:nvPr/>
          </p:nvGrpSpPr>
          <p:grpSpPr bwMode="auto">
            <a:xfrm>
              <a:off x="7213509" y="390206"/>
              <a:ext cx="4215420" cy="4824898"/>
              <a:chOff x="7213509" y="390206"/>
              <a:chExt cx="4215420" cy="4824898"/>
            </a:xfrm>
          </p:grpSpPr>
          <mc:AlternateContent xmlns:mc="http://schemas.openxmlformats.org/markup-compatibility/2006" xmlns:a14="http://schemas.microsoft.com/office/drawing/2010/main">
            <mc:Choice Requires="a14">
              <p:sp>
                <p:nvSpPr>
                  <p:cNvPr id="15" name="TextBox 14"/>
                  <p:cNvSpPr txBox="1"/>
                  <p:nvPr/>
                </p:nvSpPr>
                <p:spPr bwMode="auto">
                  <a:xfrm>
                    <a:off x="7213509" y="2586798"/>
                    <a:ext cx="4215420" cy="2628306"/>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1</m:t>
                                                </m:r>
                                              </m:e>
                                            </m:mr>
                                          </m:m>
                                        </m:e>
                                      </m:mr>
                                    </m:m>
                                  </m:e>
                                </m:mr>
                              </m:m>
                            </m:e>
                          </m:d>
                        </m:oMath>
                      </m:oMathPara>
                    </a14:m>
                    <a:endParaRPr sz="4799"/>
                  </a:p>
                </p:txBody>
              </p:sp>
            </mc:Choice>
            <mc:Fallback xmlns="">
              <p:sp>
                <p:nvSpPr>
                  <p:cNvPr id="15" name="TextBox 14"/>
                  <p:cNvSpPr txBox="1">
                    <a:spLocks noRot="1" noChangeAspect="1" noMove="1" noResize="1" noEditPoints="1" noAdjustHandles="1" noChangeArrowheads="1" noChangeShapeType="1" noTextEdit="1"/>
                  </p:cNvSpPr>
                  <p:nvPr/>
                </p:nvSpPr>
                <p:spPr bwMode="auto">
                  <a:xfrm>
                    <a:off x="7213509" y="2586798"/>
                    <a:ext cx="4215420" cy="2628306"/>
                  </a:xfrm>
                  <a:prstGeom prst="rect">
                    <a:avLst/>
                  </a:prstGeom>
                  <a:blipFill>
                    <a:blip r:embed="rId5"/>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itle 3"/>
                  <p:cNvSpPr txBox="1"/>
                  <p:nvPr/>
                </p:nvSpPr>
                <p:spPr bwMode="auto">
                  <a:xfrm>
                    <a:off x="8111879" y="390206"/>
                    <a:ext cx="2392738" cy="1408244"/>
                  </a:xfrm>
                  <a:prstGeom prst="rect">
                    <a:avLst/>
                  </a:prstGeom>
                  <a:grpFill/>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16" name="Title 3"/>
                  <p:cNvSpPr txBox="1">
                    <a:spLocks noRot="1" noChangeAspect="1" noMove="1" noResize="1" noEditPoints="1" noAdjustHandles="1" noChangeArrowheads="1" noChangeShapeType="1" noTextEdit="1"/>
                  </p:cNvSpPr>
                  <p:nvPr/>
                </p:nvSpPr>
                <p:spPr bwMode="auto">
                  <a:xfrm>
                    <a:off x="8111879" y="390206"/>
                    <a:ext cx="2392738" cy="1408244"/>
                  </a:xfrm>
                  <a:prstGeom prst="rect">
                    <a:avLst/>
                  </a:prstGeom>
                  <a:blipFill>
                    <a:blip r:embed="rId6"/>
                    <a:stretch>
                      <a:fillRect l="-8995" t="-11607" b="-3571"/>
                    </a:stretch>
                  </a:blipFill>
                </p:spPr>
                <p:txBody>
                  <a:bodyPr/>
                  <a:lstStyle/>
                  <a:p>
                    <a:r>
                      <a:rPr lang="en-DE">
                        <a:noFill/>
                      </a:rPr>
                      <a:t> </a:t>
                    </a:r>
                  </a:p>
                </p:txBody>
              </p:sp>
            </mc:Fallback>
          </mc:AlternateContent>
        </p:grpSp>
        <p:sp>
          <p:nvSpPr>
            <p:cNvPr id="19" name="Text Placeholder 3"/>
            <p:cNvSpPr txBox="1"/>
            <p:nvPr/>
          </p:nvSpPr>
          <p:spPr bwMode="auto">
            <a:xfrm>
              <a:off x="8111879" y="1704305"/>
              <a:ext cx="2775697" cy="788348"/>
            </a:xfrm>
            <a:prstGeom prst="rect">
              <a:avLst/>
            </a:prstGeom>
            <a:grpFill/>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grpSp>
      <mc:AlternateContent xmlns:mc="http://schemas.openxmlformats.org/markup-compatibility/2006" xmlns:a14="http://schemas.microsoft.com/office/drawing/2010/main">
        <mc:Choice Requires="a14">
          <p:sp>
            <p:nvSpPr>
              <p:cNvPr id="23" name="TextBox 23"/>
              <p:cNvSpPr txBox="1"/>
              <p:nvPr/>
            </p:nvSpPr>
            <p:spPr bwMode="auto">
              <a:xfrm>
                <a:off x="3314865" y="274330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23" name="TextBox 23"/>
              <p:cNvSpPr txBox="1">
                <a:spLocks noRot="1" noChangeAspect="1" noMove="1" noResize="1" noEditPoints="1" noAdjustHandles="1" noChangeArrowheads="1" noChangeShapeType="1" noTextEdit="1"/>
              </p:cNvSpPr>
              <p:nvPr/>
            </p:nvSpPr>
            <p:spPr bwMode="auto">
              <a:xfrm>
                <a:off x="3314865" y="2743307"/>
                <a:ext cx="531541" cy="369332"/>
              </a:xfrm>
              <a:prstGeom prst="rect">
                <a:avLst/>
              </a:prstGeom>
              <a:blipFill>
                <a:blip r:embed="rId7"/>
                <a:stretch>
                  <a:fillRect l="-4762" t="-110000"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bwMode="auto">
              <a:xfrm>
                <a:off x="3314865" y="3513092"/>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24" name="TextBox 23"/>
              <p:cNvSpPr txBox="1">
                <a:spLocks noRot="1" noChangeAspect="1" noMove="1" noResize="1" noEditPoints="1" noAdjustHandles="1" noChangeArrowheads="1" noChangeShapeType="1" noTextEdit="1"/>
              </p:cNvSpPr>
              <p:nvPr/>
            </p:nvSpPr>
            <p:spPr bwMode="auto">
              <a:xfrm>
                <a:off x="3314865" y="3513092"/>
                <a:ext cx="531541" cy="369332"/>
              </a:xfrm>
              <a:prstGeom prst="rect">
                <a:avLst/>
              </a:prstGeom>
              <a:blipFill>
                <a:blip r:embed="rId8"/>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3"/>
              <p:cNvSpPr txBox="1"/>
              <p:nvPr/>
            </p:nvSpPr>
            <p:spPr bwMode="auto">
              <a:xfrm>
                <a:off x="3314865" y="409823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25" name="TextBox 23"/>
              <p:cNvSpPr txBox="1">
                <a:spLocks noRot="1" noChangeAspect="1" noMove="1" noResize="1" noEditPoints="1" noAdjustHandles="1" noChangeArrowheads="1" noChangeShapeType="1" noTextEdit="1"/>
              </p:cNvSpPr>
              <p:nvPr/>
            </p:nvSpPr>
            <p:spPr bwMode="auto">
              <a:xfrm>
                <a:off x="3314865" y="4098234"/>
                <a:ext cx="531541" cy="369332"/>
              </a:xfrm>
              <a:prstGeom prst="rect">
                <a:avLst/>
              </a:prstGeom>
              <a:blipFill>
                <a:blip r:embed="rId9"/>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3"/>
              <p:cNvSpPr txBox="1"/>
              <p:nvPr/>
            </p:nvSpPr>
            <p:spPr bwMode="auto">
              <a:xfrm>
                <a:off x="3314865" y="479757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26" name="TextBox 23"/>
              <p:cNvSpPr txBox="1">
                <a:spLocks noRot="1" noChangeAspect="1" noMove="1" noResize="1" noEditPoints="1" noAdjustHandles="1" noChangeArrowheads="1" noChangeShapeType="1" noTextEdit="1"/>
              </p:cNvSpPr>
              <p:nvPr/>
            </p:nvSpPr>
            <p:spPr bwMode="auto">
              <a:xfrm>
                <a:off x="3314865" y="4797574"/>
                <a:ext cx="531541" cy="369332"/>
              </a:xfrm>
              <a:prstGeom prst="rect">
                <a:avLst/>
              </a:prstGeom>
              <a:blipFill>
                <a:blip r:embed="rId10"/>
                <a:stretch>
                  <a:fillRect l="-4762" t="-103226" r="-57143"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3"/>
              <p:cNvSpPr txBox="1"/>
              <p:nvPr/>
            </p:nvSpPr>
            <p:spPr bwMode="auto">
              <a:xfrm>
                <a:off x="6803875"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27" name="TextBox 23"/>
              <p:cNvSpPr txBox="1">
                <a:spLocks noRot="1" noChangeAspect="1" noMove="1" noResize="1" noEditPoints="1" noAdjustHandles="1" noChangeArrowheads="1" noChangeShapeType="1" noTextEdit="1"/>
              </p:cNvSpPr>
              <p:nvPr/>
            </p:nvSpPr>
            <p:spPr bwMode="auto">
              <a:xfrm>
                <a:off x="6803875" y="2270786"/>
                <a:ext cx="531541" cy="369332"/>
              </a:xfrm>
              <a:prstGeom prst="rect">
                <a:avLst/>
              </a:prstGeom>
              <a:blipFill>
                <a:blip r:embed="rId11"/>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3"/>
              <p:cNvSpPr txBox="1"/>
              <p:nvPr/>
            </p:nvSpPr>
            <p:spPr bwMode="auto">
              <a:xfrm>
                <a:off x="7717951"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28" name="TextBox 23"/>
              <p:cNvSpPr txBox="1">
                <a:spLocks noRot="1" noChangeAspect="1" noMove="1" noResize="1" noEditPoints="1" noAdjustHandles="1" noChangeArrowheads="1" noChangeShapeType="1" noTextEdit="1"/>
              </p:cNvSpPr>
              <p:nvPr/>
            </p:nvSpPr>
            <p:spPr bwMode="auto">
              <a:xfrm>
                <a:off x="7717951" y="2270786"/>
                <a:ext cx="531541" cy="369332"/>
              </a:xfrm>
              <a:prstGeom prst="rect">
                <a:avLst/>
              </a:prstGeom>
              <a:blipFill>
                <a:blip r:embed="rId12"/>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3"/>
              <p:cNvSpPr txBox="1"/>
              <p:nvPr/>
            </p:nvSpPr>
            <p:spPr bwMode="auto">
              <a:xfrm>
                <a:off x="8640669"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29" name="TextBox 23"/>
              <p:cNvSpPr txBox="1">
                <a:spLocks noRot="1" noChangeAspect="1" noMove="1" noResize="1" noEditPoints="1" noAdjustHandles="1" noChangeArrowheads="1" noChangeShapeType="1" noTextEdit="1"/>
              </p:cNvSpPr>
              <p:nvPr/>
            </p:nvSpPr>
            <p:spPr bwMode="auto">
              <a:xfrm>
                <a:off x="8640669" y="2281399"/>
                <a:ext cx="531541" cy="369332"/>
              </a:xfrm>
              <a:prstGeom prst="rect">
                <a:avLst/>
              </a:prstGeom>
              <a:blipFill>
                <a:blip r:embed="rId13"/>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3"/>
              <p:cNvSpPr txBox="1"/>
              <p:nvPr/>
            </p:nvSpPr>
            <p:spPr bwMode="auto">
              <a:xfrm>
                <a:off x="9563387"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0" name="TextBox 23"/>
              <p:cNvSpPr txBox="1">
                <a:spLocks noRot="1" noChangeAspect="1" noMove="1" noResize="1" noEditPoints="1" noAdjustHandles="1" noChangeArrowheads="1" noChangeShapeType="1" noTextEdit="1"/>
              </p:cNvSpPr>
              <p:nvPr/>
            </p:nvSpPr>
            <p:spPr bwMode="auto">
              <a:xfrm>
                <a:off x="9563387" y="2281399"/>
                <a:ext cx="531541" cy="369332"/>
              </a:xfrm>
              <a:prstGeom prst="rect">
                <a:avLst/>
              </a:prstGeom>
              <a:blipFill>
                <a:blip r:embed="rId14"/>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23"/>
              <p:cNvSpPr txBox="1"/>
              <p:nvPr/>
            </p:nvSpPr>
            <p:spPr bwMode="auto">
              <a:xfrm>
                <a:off x="10497472" y="2711045"/>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32" name="TextBox 23"/>
              <p:cNvSpPr txBox="1">
                <a:spLocks noRot="1" noChangeAspect="1" noMove="1" noResize="1" noEditPoints="1" noAdjustHandles="1" noChangeArrowheads="1" noChangeShapeType="1" noTextEdit="1"/>
              </p:cNvSpPr>
              <p:nvPr/>
            </p:nvSpPr>
            <p:spPr bwMode="auto">
              <a:xfrm>
                <a:off x="10497472" y="2711045"/>
                <a:ext cx="531541" cy="369332"/>
              </a:xfrm>
              <a:prstGeom prst="rect">
                <a:avLst/>
              </a:prstGeom>
              <a:blipFill>
                <a:blip r:embed="rId15"/>
                <a:stretch>
                  <a:fillRect l="-2326" t="-110000"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3"/>
              <p:cNvSpPr txBox="1"/>
              <p:nvPr/>
            </p:nvSpPr>
            <p:spPr bwMode="auto">
              <a:xfrm>
                <a:off x="10506490" y="346478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33" name="TextBox 23"/>
              <p:cNvSpPr txBox="1">
                <a:spLocks noRot="1" noChangeAspect="1" noMove="1" noResize="1" noEditPoints="1" noAdjustHandles="1" noChangeArrowheads="1" noChangeShapeType="1" noTextEdit="1"/>
              </p:cNvSpPr>
              <p:nvPr/>
            </p:nvSpPr>
            <p:spPr bwMode="auto">
              <a:xfrm>
                <a:off x="10506490" y="3464783"/>
                <a:ext cx="531541" cy="369332"/>
              </a:xfrm>
              <a:prstGeom prst="rect">
                <a:avLst/>
              </a:prstGeom>
              <a:blipFill>
                <a:blip r:embed="rId16"/>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p:cNvSpPr txBox="1"/>
              <p:nvPr/>
            </p:nvSpPr>
            <p:spPr bwMode="auto">
              <a:xfrm>
                <a:off x="10497472" y="41605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34" name="TextBox 23"/>
              <p:cNvSpPr txBox="1">
                <a:spLocks noRot="1" noChangeAspect="1" noMove="1" noResize="1" noEditPoints="1" noAdjustHandles="1" noChangeArrowheads="1" noChangeShapeType="1" noTextEdit="1"/>
              </p:cNvSpPr>
              <p:nvPr/>
            </p:nvSpPr>
            <p:spPr bwMode="auto">
              <a:xfrm>
                <a:off x="10497472" y="4160540"/>
                <a:ext cx="531541" cy="369332"/>
              </a:xfrm>
              <a:prstGeom prst="rect">
                <a:avLst/>
              </a:prstGeom>
              <a:blipFill>
                <a:blip r:embed="rId17"/>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p:cNvSpPr txBox="1"/>
              <p:nvPr/>
            </p:nvSpPr>
            <p:spPr bwMode="auto">
              <a:xfrm>
                <a:off x="10497472" y="481348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5" name="TextBox 23"/>
              <p:cNvSpPr txBox="1">
                <a:spLocks noRot="1" noChangeAspect="1" noMove="1" noResize="1" noEditPoints="1" noAdjustHandles="1" noChangeArrowheads="1" noChangeShapeType="1" noTextEdit="1"/>
              </p:cNvSpPr>
              <p:nvPr/>
            </p:nvSpPr>
            <p:spPr bwMode="auto">
              <a:xfrm>
                <a:off x="10497472" y="4813487"/>
                <a:ext cx="531541" cy="369332"/>
              </a:xfrm>
              <a:prstGeom prst="rect">
                <a:avLst/>
              </a:prstGeom>
              <a:blipFill>
                <a:blip r:embed="rId18"/>
                <a:stretch>
                  <a:fillRect l="-2326" t="-110000" r="-53488" b="-166667"/>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377607" y="390601"/>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377607" y="390601"/>
                <a:ext cx="2775336" cy="1408061"/>
              </a:xfrm>
              <a:blipFill>
                <a:blip r:embed="rId3"/>
                <a:stretch>
                  <a:fillRect l="-7763" t="-36607" r="-10959" b="-96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bwMode="auto">
              <a:xfrm>
                <a:off x="1521397" y="2586908"/>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14" name="TextBox 13"/>
              <p:cNvSpPr txBox="1">
                <a:spLocks noRot="1" noChangeAspect="1" noMove="1" noResize="1" noEditPoints="1" noAdjustHandles="1" noChangeArrowheads="1" noChangeShapeType="1" noTextEdit="1"/>
              </p:cNvSpPr>
              <p:nvPr/>
            </p:nvSpPr>
            <p:spPr bwMode="auto">
              <a:xfrm>
                <a:off x="1521397" y="2586908"/>
                <a:ext cx="1890389" cy="2570384"/>
              </a:xfrm>
              <a:prstGeom prst="rect">
                <a:avLst/>
              </a:prstGeom>
              <a:blipFill>
                <a:blip r:embed="rId4"/>
                <a:stretch>
                  <a:fillRect b="-3922"/>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438530" y="1704530"/>
            <a:ext cx="2775336" cy="788245"/>
          </a:xfrm>
        </p:spPr>
        <p:txBody>
          <a:bodyPr>
            <a:normAutofit/>
          </a:bodyPr>
          <a:lstStyle/>
          <a:p>
            <a:pPr>
              <a:defRPr/>
            </a:pPr>
            <a:r>
              <a:rPr lang="en-GB" sz="2000"/>
              <a:t>describes closed quantum systems</a:t>
            </a:r>
            <a:endParaRPr sz="2000"/>
          </a:p>
        </p:txBody>
      </p:sp>
      <p:grpSp>
        <p:nvGrpSpPr>
          <p:cNvPr id="20" name="Group 19"/>
          <p:cNvGrpSpPr/>
          <p:nvPr/>
        </p:nvGrpSpPr>
        <p:grpSpPr bwMode="auto">
          <a:xfrm>
            <a:off x="6421340" y="390602"/>
            <a:ext cx="4214872" cy="4824270"/>
            <a:chOff x="7213509" y="390206"/>
            <a:chExt cx="4215420" cy="4824898"/>
          </a:xfrm>
        </p:grpSpPr>
        <p:grpSp>
          <p:nvGrpSpPr>
            <p:cNvPr id="17" name="Group 16"/>
            <p:cNvGrpSpPr/>
            <p:nvPr/>
          </p:nvGrpSpPr>
          <p:grpSpPr bwMode="auto">
            <a:xfrm>
              <a:off x="7213509" y="390206"/>
              <a:ext cx="4215420" cy="4824898"/>
              <a:chOff x="7213509" y="390206"/>
              <a:chExt cx="4215420" cy="4824898"/>
            </a:xfrm>
          </p:grpSpPr>
          <mc:AlternateContent xmlns:mc="http://schemas.openxmlformats.org/markup-compatibility/2006" xmlns:a14="http://schemas.microsoft.com/office/drawing/2010/main">
            <mc:Choice Requires="a14">
              <p:sp>
                <p:nvSpPr>
                  <p:cNvPr id="15" name="TextBox 14"/>
                  <p:cNvSpPr txBox="1"/>
                  <p:nvPr/>
                </p:nvSpPr>
                <p:spPr bwMode="auto">
                  <a:xfrm>
                    <a:off x="7213509" y="2586798"/>
                    <a:ext cx="4215420" cy="2628306"/>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1</m:t>
                                                </m:r>
                                              </m:e>
                                            </m:mr>
                                          </m:m>
                                        </m:e>
                                      </m:mr>
                                    </m:m>
                                  </m:e>
                                </m:mr>
                              </m:m>
                            </m:e>
                          </m:d>
                        </m:oMath>
                      </m:oMathPara>
                    </a14:m>
                    <a:endParaRPr sz="4799"/>
                  </a:p>
                </p:txBody>
              </p:sp>
            </mc:Choice>
            <mc:Fallback xmlns="">
              <p:sp>
                <p:nvSpPr>
                  <p:cNvPr id="15" name="TextBox 14"/>
                  <p:cNvSpPr txBox="1">
                    <a:spLocks noRot="1" noChangeAspect="1" noMove="1" noResize="1" noEditPoints="1" noAdjustHandles="1" noChangeArrowheads="1" noChangeShapeType="1" noTextEdit="1"/>
                  </p:cNvSpPr>
                  <p:nvPr/>
                </p:nvSpPr>
                <p:spPr bwMode="auto">
                  <a:xfrm>
                    <a:off x="7213509" y="2586798"/>
                    <a:ext cx="4215420" cy="2628306"/>
                  </a:xfrm>
                  <a:prstGeom prst="rect">
                    <a:avLst/>
                  </a:prstGeom>
                  <a:blipFill>
                    <a:blip r:embed="rId5"/>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itle 3"/>
                  <p:cNvSpPr txBox="1"/>
                  <p:nvPr/>
                </p:nvSpPr>
                <p:spPr bwMode="auto">
                  <a:xfrm>
                    <a:off x="8111879" y="390206"/>
                    <a:ext cx="2392738" cy="1408244"/>
                  </a:xfrm>
                  <a:prstGeom prst="rect">
                    <a:avLst/>
                  </a:prstGeom>
                  <a:grpFill/>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16" name="Title 3"/>
                  <p:cNvSpPr txBox="1">
                    <a:spLocks noRot="1" noChangeAspect="1" noMove="1" noResize="1" noEditPoints="1" noAdjustHandles="1" noChangeArrowheads="1" noChangeShapeType="1" noTextEdit="1"/>
                  </p:cNvSpPr>
                  <p:nvPr/>
                </p:nvSpPr>
                <p:spPr bwMode="auto">
                  <a:xfrm>
                    <a:off x="8111879" y="390206"/>
                    <a:ext cx="2392738" cy="1408244"/>
                  </a:xfrm>
                  <a:prstGeom prst="rect">
                    <a:avLst/>
                  </a:prstGeom>
                  <a:blipFill>
                    <a:blip r:embed="rId6"/>
                    <a:stretch>
                      <a:fillRect l="-8995" t="-11607" b="-3571"/>
                    </a:stretch>
                  </a:blipFill>
                </p:spPr>
                <p:txBody>
                  <a:bodyPr/>
                  <a:lstStyle/>
                  <a:p>
                    <a:r>
                      <a:rPr lang="en-DE">
                        <a:noFill/>
                      </a:rPr>
                      <a:t> </a:t>
                    </a:r>
                  </a:p>
                </p:txBody>
              </p:sp>
            </mc:Fallback>
          </mc:AlternateContent>
        </p:grpSp>
        <p:sp>
          <p:nvSpPr>
            <p:cNvPr id="19" name="Text Placeholder 3"/>
            <p:cNvSpPr txBox="1"/>
            <p:nvPr/>
          </p:nvSpPr>
          <p:spPr bwMode="auto">
            <a:xfrm>
              <a:off x="8111879" y="1704305"/>
              <a:ext cx="2775697" cy="788348"/>
            </a:xfrm>
            <a:prstGeom prst="rect">
              <a:avLst/>
            </a:prstGeom>
            <a:grpFill/>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grpSp>
      <mc:AlternateContent xmlns:mc="http://schemas.openxmlformats.org/markup-compatibility/2006" xmlns:a14="http://schemas.microsoft.com/office/drawing/2010/main">
        <mc:Choice Requires="a14">
          <p:sp>
            <p:nvSpPr>
              <p:cNvPr id="23" name="TextBox 23"/>
              <p:cNvSpPr txBox="1"/>
              <p:nvPr/>
            </p:nvSpPr>
            <p:spPr bwMode="auto">
              <a:xfrm>
                <a:off x="3314865" y="274330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23" name="TextBox 23"/>
              <p:cNvSpPr txBox="1">
                <a:spLocks noRot="1" noChangeAspect="1" noMove="1" noResize="1" noEditPoints="1" noAdjustHandles="1" noChangeArrowheads="1" noChangeShapeType="1" noTextEdit="1"/>
              </p:cNvSpPr>
              <p:nvPr/>
            </p:nvSpPr>
            <p:spPr bwMode="auto">
              <a:xfrm>
                <a:off x="3314865" y="2743307"/>
                <a:ext cx="531541" cy="369332"/>
              </a:xfrm>
              <a:prstGeom prst="rect">
                <a:avLst/>
              </a:prstGeom>
              <a:blipFill>
                <a:blip r:embed="rId7"/>
                <a:stretch>
                  <a:fillRect l="-4762" t="-110000"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bwMode="auto">
              <a:xfrm>
                <a:off x="3314865" y="3513092"/>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24" name="TextBox 23"/>
              <p:cNvSpPr txBox="1">
                <a:spLocks noRot="1" noChangeAspect="1" noMove="1" noResize="1" noEditPoints="1" noAdjustHandles="1" noChangeArrowheads="1" noChangeShapeType="1" noTextEdit="1"/>
              </p:cNvSpPr>
              <p:nvPr/>
            </p:nvSpPr>
            <p:spPr bwMode="auto">
              <a:xfrm>
                <a:off x="3314865" y="3513092"/>
                <a:ext cx="531541" cy="369332"/>
              </a:xfrm>
              <a:prstGeom prst="rect">
                <a:avLst/>
              </a:prstGeom>
              <a:blipFill>
                <a:blip r:embed="rId8"/>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3"/>
              <p:cNvSpPr txBox="1"/>
              <p:nvPr/>
            </p:nvSpPr>
            <p:spPr bwMode="auto">
              <a:xfrm>
                <a:off x="3314865" y="409823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25" name="TextBox 23"/>
              <p:cNvSpPr txBox="1">
                <a:spLocks noRot="1" noChangeAspect="1" noMove="1" noResize="1" noEditPoints="1" noAdjustHandles="1" noChangeArrowheads="1" noChangeShapeType="1" noTextEdit="1"/>
              </p:cNvSpPr>
              <p:nvPr/>
            </p:nvSpPr>
            <p:spPr bwMode="auto">
              <a:xfrm>
                <a:off x="3314865" y="4098234"/>
                <a:ext cx="531541" cy="369332"/>
              </a:xfrm>
              <a:prstGeom prst="rect">
                <a:avLst/>
              </a:prstGeom>
              <a:blipFill>
                <a:blip r:embed="rId9"/>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3"/>
              <p:cNvSpPr txBox="1"/>
              <p:nvPr/>
            </p:nvSpPr>
            <p:spPr bwMode="auto">
              <a:xfrm>
                <a:off x="3314865" y="479757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26" name="TextBox 23"/>
              <p:cNvSpPr txBox="1">
                <a:spLocks noRot="1" noChangeAspect="1" noMove="1" noResize="1" noEditPoints="1" noAdjustHandles="1" noChangeArrowheads="1" noChangeShapeType="1" noTextEdit="1"/>
              </p:cNvSpPr>
              <p:nvPr/>
            </p:nvSpPr>
            <p:spPr bwMode="auto">
              <a:xfrm>
                <a:off x="3314865" y="4797574"/>
                <a:ext cx="531541" cy="369332"/>
              </a:xfrm>
              <a:prstGeom prst="rect">
                <a:avLst/>
              </a:prstGeom>
              <a:blipFill>
                <a:blip r:embed="rId10"/>
                <a:stretch>
                  <a:fillRect l="-4762" t="-103226" r="-57143"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3"/>
              <p:cNvSpPr txBox="1"/>
              <p:nvPr/>
            </p:nvSpPr>
            <p:spPr bwMode="auto">
              <a:xfrm>
                <a:off x="6803875"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27" name="TextBox 23"/>
              <p:cNvSpPr txBox="1">
                <a:spLocks noRot="1" noChangeAspect="1" noMove="1" noResize="1" noEditPoints="1" noAdjustHandles="1" noChangeArrowheads="1" noChangeShapeType="1" noTextEdit="1"/>
              </p:cNvSpPr>
              <p:nvPr/>
            </p:nvSpPr>
            <p:spPr bwMode="auto">
              <a:xfrm>
                <a:off x="6803875" y="2270786"/>
                <a:ext cx="531541" cy="369332"/>
              </a:xfrm>
              <a:prstGeom prst="rect">
                <a:avLst/>
              </a:prstGeom>
              <a:blipFill>
                <a:blip r:embed="rId11"/>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3"/>
              <p:cNvSpPr txBox="1"/>
              <p:nvPr/>
            </p:nvSpPr>
            <p:spPr bwMode="auto">
              <a:xfrm>
                <a:off x="7717951"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28" name="TextBox 23"/>
              <p:cNvSpPr txBox="1">
                <a:spLocks noRot="1" noChangeAspect="1" noMove="1" noResize="1" noEditPoints="1" noAdjustHandles="1" noChangeArrowheads="1" noChangeShapeType="1" noTextEdit="1"/>
              </p:cNvSpPr>
              <p:nvPr/>
            </p:nvSpPr>
            <p:spPr bwMode="auto">
              <a:xfrm>
                <a:off x="7717951" y="2270786"/>
                <a:ext cx="531541" cy="369332"/>
              </a:xfrm>
              <a:prstGeom prst="rect">
                <a:avLst/>
              </a:prstGeom>
              <a:blipFill>
                <a:blip r:embed="rId12"/>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3"/>
              <p:cNvSpPr txBox="1"/>
              <p:nvPr/>
            </p:nvSpPr>
            <p:spPr bwMode="auto">
              <a:xfrm>
                <a:off x="8640669"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29" name="TextBox 23"/>
              <p:cNvSpPr txBox="1">
                <a:spLocks noRot="1" noChangeAspect="1" noMove="1" noResize="1" noEditPoints="1" noAdjustHandles="1" noChangeArrowheads="1" noChangeShapeType="1" noTextEdit="1"/>
              </p:cNvSpPr>
              <p:nvPr/>
            </p:nvSpPr>
            <p:spPr bwMode="auto">
              <a:xfrm>
                <a:off x="8640669" y="2281399"/>
                <a:ext cx="531541" cy="369332"/>
              </a:xfrm>
              <a:prstGeom prst="rect">
                <a:avLst/>
              </a:prstGeom>
              <a:blipFill>
                <a:blip r:embed="rId13"/>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3"/>
              <p:cNvSpPr txBox="1"/>
              <p:nvPr/>
            </p:nvSpPr>
            <p:spPr bwMode="auto">
              <a:xfrm>
                <a:off x="9563387"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0" name="TextBox 23"/>
              <p:cNvSpPr txBox="1">
                <a:spLocks noRot="1" noChangeAspect="1" noMove="1" noResize="1" noEditPoints="1" noAdjustHandles="1" noChangeArrowheads="1" noChangeShapeType="1" noTextEdit="1"/>
              </p:cNvSpPr>
              <p:nvPr/>
            </p:nvSpPr>
            <p:spPr bwMode="auto">
              <a:xfrm>
                <a:off x="9563387" y="2281399"/>
                <a:ext cx="531541" cy="369332"/>
              </a:xfrm>
              <a:prstGeom prst="rect">
                <a:avLst/>
              </a:prstGeom>
              <a:blipFill>
                <a:blip r:embed="rId14"/>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23"/>
              <p:cNvSpPr txBox="1"/>
              <p:nvPr/>
            </p:nvSpPr>
            <p:spPr bwMode="auto">
              <a:xfrm>
                <a:off x="10497472" y="2711045"/>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32" name="TextBox 23"/>
              <p:cNvSpPr txBox="1">
                <a:spLocks noRot="1" noChangeAspect="1" noMove="1" noResize="1" noEditPoints="1" noAdjustHandles="1" noChangeArrowheads="1" noChangeShapeType="1" noTextEdit="1"/>
              </p:cNvSpPr>
              <p:nvPr/>
            </p:nvSpPr>
            <p:spPr bwMode="auto">
              <a:xfrm>
                <a:off x="10497472" y="2711045"/>
                <a:ext cx="531541" cy="369332"/>
              </a:xfrm>
              <a:prstGeom prst="rect">
                <a:avLst/>
              </a:prstGeom>
              <a:blipFill>
                <a:blip r:embed="rId15"/>
                <a:stretch>
                  <a:fillRect l="-2326" t="-110000"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3"/>
              <p:cNvSpPr txBox="1"/>
              <p:nvPr/>
            </p:nvSpPr>
            <p:spPr bwMode="auto">
              <a:xfrm>
                <a:off x="10506490" y="346478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33" name="TextBox 23"/>
              <p:cNvSpPr txBox="1">
                <a:spLocks noRot="1" noChangeAspect="1" noMove="1" noResize="1" noEditPoints="1" noAdjustHandles="1" noChangeArrowheads="1" noChangeShapeType="1" noTextEdit="1"/>
              </p:cNvSpPr>
              <p:nvPr/>
            </p:nvSpPr>
            <p:spPr bwMode="auto">
              <a:xfrm>
                <a:off x="10506490" y="3464783"/>
                <a:ext cx="531541" cy="369332"/>
              </a:xfrm>
              <a:prstGeom prst="rect">
                <a:avLst/>
              </a:prstGeom>
              <a:blipFill>
                <a:blip r:embed="rId16"/>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p:cNvSpPr txBox="1"/>
              <p:nvPr/>
            </p:nvSpPr>
            <p:spPr bwMode="auto">
              <a:xfrm>
                <a:off x="10497472" y="41605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34" name="TextBox 23"/>
              <p:cNvSpPr txBox="1">
                <a:spLocks noRot="1" noChangeAspect="1" noMove="1" noResize="1" noEditPoints="1" noAdjustHandles="1" noChangeArrowheads="1" noChangeShapeType="1" noTextEdit="1"/>
              </p:cNvSpPr>
              <p:nvPr/>
            </p:nvSpPr>
            <p:spPr bwMode="auto">
              <a:xfrm>
                <a:off x="10497472" y="4160540"/>
                <a:ext cx="531541" cy="369332"/>
              </a:xfrm>
              <a:prstGeom prst="rect">
                <a:avLst/>
              </a:prstGeom>
              <a:blipFill>
                <a:blip r:embed="rId17"/>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p:cNvSpPr txBox="1"/>
              <p:nvPr/>
            </p:nvSpPr>
            <p:spPr bwMode="auto">
              <a:xfrm>
                <a:off x="10497472" y="481348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5" name="TextBox 23"/>
              <p:cNvSpPr txBox="1">
                <a:spLocks noRot="1" noChangeAspect="1" noMove="1" noResize="1" noEditPoints="1" noAdjustHandles="1" noChangeArrowheads="1" noChangeShapeType="1" noTextEdit="1"/>
              </p:cNvSpPr>
              <p:nvPr/>
            </p:nvSpPr>
            <p:spPr bwMode="auto">
              <a:xfrm>
                <a:off x="10497472" y="4813487"/>
                <a:ext cx="531541" cy="369332"/>
              </a:xfrm>
              <a:prstGeom prst="rect">
                <a:avLst/>
              </a:prstGeom>
              <a:blipFill>
                <a:blip r:embed="rId18"/>
                <a:stretch>
                  <a:fillRect l="-2326" t="-110000" r="-53488" b="-166667"/>
                </a:stretch>
              </a:blipFill>
            </p:spPr>
            <p:txBody>
              <a:bodyPr/>
              <a:lstStyle/>
              <a:p>
                <a:r>
                  <a:rPr lang="en-US">
                    <a:noFill/>
                  </a:rPr>
                  <a:t> </a:t>
                </a:r>
              </a:p>
            </p:txBody>
          </p:sp>
        </mc:Fallback>
      </mc:AlternateContent>
      <p:sp>
        <p:nvSpPr>
          <p:cNvPr id="2" name="Nuoli: Oikea 1"/>
          <p:cNvSpPr/>
          <p:nvPr/>
        </p:nvSpPr>
        <p:spPr bwMode="auto">
          <a:xfrm>
            <a:off x="1050622" y="2741577"/>
            <a:ext cx="568768" cy="369285"/>
          </a:xfrm>
          <a:prstGeom prst="rightArrow">
            <a:avLst>
              <a:gd name="adj1" fmla="val 5000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3" name="Tekstiruutu 2"/>
          <p:cNvSpPr txBox="1"/>
          <p:nvPr/>
        </p:nvSpPr>
        <p:spPr bwMode="auto">
          <a:xfrm>
            <a:off x="27770" y="2400059"/>
            <a:ext cx="1516266" cy="400110"/>
          </a:xfrm>
          <a:prstGeom prst="rect">
            <a:avLst/>
          </a:prstGeom>
          <a:noFill/>
        </p:spPr>
        <p:txBody>
          <a:bodyPr wrap="square" rtlCol="0">
            <a:spAutoFit/>
          </a:bodyPr>
          <a:lstStyle/>
          <a:p>
            <a:pPr>
              <a:defRPr/>
            </a:pPr>
            <a:r>
              <a:rPr lang="fi-FI" sz="2000"/>
              <a:t>amplitudes</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377607" y="390601"/>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377607" y="390601"/>
                <a:ext cx="2775336" cy="1408061"/>
              </a:xfrm>
              <a:blipFill>
                <a:blip r:embed="rId3"/>
                <a:stretch>
                  <a:fillRect l="-7763" t="-36607" r="-10959" b="-96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bwMode="auto">
              <a:xfrm>
                <a:off x="1521397" y="2586908"/>
                <a:ext cx="1890389" cy="2587375"/>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r>
                                        <a:rPr lang="fi-FI" sz="4799" i="1">
                                          <a:latin typeface="Cambria Math"/>
                                          <a:ea typeface="Cambria Math"/>
                                        </a:rPr>
                                        <m:t>0</m:t>
                                      </m:r>
                                    </m:e>
                                  </m:mr>
                                </m:m>
                              </m:e>
                            </m:mr>
                            <m:mr>
                              <m:e>
                                <m:m>
                                  <m:mPr>
                                    <m:mcs>
                                      <m:mc>
                                        <m:mcPr>
                                          <m:count m:val="1"/>
                                          <m:mcJc m:val="center"/>
                                        </m:mcPr>
                                      </m:mc>
                                    </m:mcs>
                                    <m:ctrlPr>
                                      <a:rPr sz="4799" i="1">
                                        <a:latin typeface="Cambria Math" panose="02040503050406030204" pitchFamily="18" charset="0"/>
                                        <a:ea typeface="Cambria Math"/>
                                        <a:cs typeface="Cambria Math"/>
                                      </a:rPr>
                                    </m:ctrlPr>
                                  </m:mPr>
                                  <m:mr>
                                    <m:e>
                                      <m:r>
                                        <a:rPr lang="fi-FI" sz="4799" i="1">
                                          <a:latin typeface="Cambria Math"/>
                                          <a:ea typeface="Cambria Math"/>
                                        </a:rPr>
                                        <m:t>0</m:t>
                                      </m:r>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14" name="TextBox 13"/>
              <p:cNvSpPr txBox="1">
                <a:spLocks noRot="1" noChangeAspect="1" noMove="1" noResize="1" noEditPoints="1" noAdjustHandles="1" noChangeArrowheads="1" noChangeShapeType="1" noTextEdit="1"/>
              </p:cNvSpPr>
              <p:nvPr/>
            </p:nvSpPr>
            <p:spPr bwMode="auto">
              <a:xfrm>
                <a:off x="1521397" y="2586908"/>
                <a:ext cx="1890389" cy="2587375"/>
              </a:xfrm>
              <a:prstGeom prst="rect">
                <a:avLst/>
              </a:prstGeom>
              <a:blipFill>
                <a:blip r:embed="rId4"/>
                <a:stretch>
                  <a:fillRect b="-4390"/>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438530" y="1704530"/>
            <a:ext cx="2775336" cy="788245"/>
          </a:xfrm>
        </p:spPr>
        <p:txBody>
          <a:bodyPr>
            <a:normAutofit/>
          </a:bodyPr>
          <a:lstStyle/>
          <a:p>
            <a:pPr>
              <a:defRPr/>
            </a:pPr>
            <a:r>
              <a:rPr lang="en-GB" sz="2000"/>
              <a:t>describes closed quantum systems</a:t>
            </a:r>
            <a:endParaRPr sz="2000"/>
          </a:p>
        </p:txBody>
      </p:sp>
      <p:grpSp>
        <p:nvGrpSpPr>
          <p:cNvPr id="20" name="Group 19"/>
          <p:cNvGrpSpPr/>
          <p:nvPr/>
        </p:nvGrpSpPr>
        <p:grpSpPr bwMode="auto">
          <a:xfrm>
            <a:off x="6421340" y="390602"/>
            <a:ext cx="4214872" cy="4824270"/>
            <a:chOff x="7213509" y="390206"/>
            <a:chExt cx="4215420" cy="4824898"/>
          </a:xfrm>
        </p:grpSpPr>
        <p:grpSp>
          <p:nvGrpSpPr>
            <p:cNvPr id="17" name="Group 16"/>
            <p:cNvGrpSpPr/>
            <p:nvPr/>
          </p:nvGrpSpPr>
          <p:grpSpPr bwMode="auto">
            <a:xfrm>
              <a:off x="7213509" y="390206"/>
              <a:ext cx="4215420" cy="4824898"/>
              <a:chOff x="7213509" y="390206"/>
              <a:chExt cx="4215420" cy="4824898"/>
            </a:xfrm>
          </p:grpSpPr>
          <mc:AlternateContent xmlns:mc="http://schemas.openxmlformats.org/markup-compatibility/2006" xmlns:a14="http://schemas.microsoft.com/office/drawing/2010/main">
            <mc:Choice Requires="a14">
              <p:sp>
                <p:nvSpPr>
                  <p:cNvPr id="15" name="TextBox 14"/>
                  <p:cNvSpPr txBox="1"/>
                  <p:nvPr/>
                </p:nvSpPr>
                <p:spPr bwMode="auto">
                  <a:xfrm>
                    <a:off x="7213509" y="2586798"/>
                    <a:ext cx="4215420" cy="2628306"/>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1</m:t>
                                                </m:r>
                                              </m:e>
                                            </m:mr>
                                          </m:m>
                                        </m:e>
                                      </m:mr>
                                    </m:m>
                                  </m:e>
                                </m:mr>
                              </m:m>
                            </m:e>
                          </m:d>
                        </m:oMath>
                      </m:oMathPara>
                    </a14:m>
                    <a:endParaRPr sz="4799"/>
                  </a:p>
                </p:txBody>
              </p:sp>
            </mc:Choice>
            <mc:Fallback xmlns="">
              <p:sp>
                <p:nvSpPr>
                  <p:cNvPr id="15" name="TextBox 14"/>
                  <p:cNvSpPr txBox="1">
                    <a:spLocks noRot="1" noChangeAspect="1" noMove="1" noResize="1" noEditPoints="1" noAdjustHandles="1" noChangeArrowheads="1" noChangeShapeType="1" noTextEdit="1"/>
                  </p:cNvSpPr>
                  <p:nvPr/>
                </p:nvSpPr>
                <p:spPr bwMode="auto">
                  <a:xfrm>
                    <a:off x="7213509" y="2586798"/>
                    <a:ext cx="4215420" cy="2628306"/>
                  </a:xfrm>
                  <a:prstGeom prst="rect">
                    <a:avLst/>
                  </a:prstGeom>
                  <a:blipFill>
                    <a:blip r:embed="rId5"/>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itle 3"/>
                  <p:cNvSpPr txBox="1"/>
                  <p:nvPr/>
                </p:nvSpPr>
                <p:spPr bwMode="auto">
                  <a:xfrm>
                    <a:off x="8111879" y="390206"/>
                    <a:ext cx="2392738" cy="1408244"/>
                  </a:xfrm>
                  <a:prstGeom prst="rect">
                    <a:avLst/>
                  </a:prstGeom>
                  <a:grpFill/>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16" name="Title 3"/>
                  <p:cNvSpPr txBox="1">
                    <a:spLocks noRot="1" noChangeAspect="1" noMove="1" noResize="1" noEditPoints="1" noAdjustHandles="1" noChangeArrowheads="1" noChangeShapeType="1" noTextEdit="1"/>
                  </p:cNvSpPr>
                  <p:nvPr/>
                </p:nvSpPr>
                <p:spPr bwMode="auto">
                  <a:xfrm>
                    <a:off x="8111879" y="390206"/>
                    <a:ext cx="2392738" cy="1408244"/>
                  </a:xfrm>
                  <a:prstGeom prst="rect">
                    <a:avLst/>
                  </a:prstGeom>
                  <a:blipFill>
                    <a:blip r:embed="rId6"/>
                    <a:stretch>
                      <a:fillRect l="-8995" t="-11607" b="-3571"/>
                    </a:stretch>
                  </a:blipFill>
                </p:spPr>
                <p:txBody>
                  <a:bodyPr/>
                  <a:lstStyle/>
                  <a:p>
                    <a:r>
                      <a:rPr lang="en-DE">
                        <a:noFill/>
                      </a:rPr>
                      <a:t> </a:t>
                    </a:r>
                  </a:p>
                </p:txBody>
              </p:sp>
            </mc:Fallback>
          </mc:AlternateContent>
        </p:grpSp>
        <p:sp>
          <p:nvSpPr>
            <p:cNvPr id="19" name="Text Placeholder 3"/>
            <p:cNvSpPr txBox="1"/>
            <p:nvPr/>
          </p:nvSpPr>
          <p:spPr bwMode="auto">
            <a:xfrm>
              <a:off x="8111879" y="1704305"/>
              <a:ext cx="2775697" cy="788348"/>
            </a:xfrm>
            <a:prstGeom prst="rect">
              <a:avLst/>
            </a:prstGeom>
            <a:grpFill/>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grpSp>
      <mc:AlternateContent xmlns:mc="http://schemas.openxmlformats.org/markup-compatibility/2006" xmlns:a14="http://schemas.microsoft.com/office/drawing/2010/main">
        <mc:Choice Requires="a14">
          <p:sp>
            <p:nvSpPr>
              <p:cNvPr id="23" name="TextBox 23"/>
              <p:cNvSpPr txBox="1"/>
              <p:nvPr/>
            </p:nvSpPr>
            <p:spPr bwMode="auto">
              <a:xfrm>
                <a:off x="1940743" y="5743602"/>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23" name="TextBox 23"/>
              <p:cNvSpPr txBox="1">
                <a:spLocks noRot="1" noChangeAspect="1" noMove="1" noResize="1" noEditPoints="1" noAdjustHandles="1" noChangeArrowheads="1" noChangeShapeType="1" noTextEdit="1"/>
              </p:cNvSpPr>
              <p:nvPr/>
            </p:nvSpPr>
            <p:spPr bwMode="auto">
              <a:xfrm>
                <a:off x="1940743" y="5743602"/>
                <a:ext cx="531541" cy="369332"/>
              </a:xfrm>
              <a:prstGeom prst="rect">
                <a:avLst/>
              </a:prstGeom>
              <a:blipFill>
                <a:blip r:embed="rId7"/>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3"/>
              <p:cNvSpPr txBox="1"/>
              <p:nvPr/>
            </p:nvSpPr>
            <p:spPr bwMode="auto">
              <a:xfrm>
                <a:off x="6803875"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27" name="TextBox 23"/>
              <p:cNvSpPr txBox="1">
                <a:spLocks noRot="1" noChangeAspect="1" noMove="1" noResize="1" noEditPoints="1" noAdjustHandles="1" noChangeArrowheads="1" noChangeShapeType="1" noTextEdit="1"/>
              </p:cNvSpPr>
              <p:nvPr/>
            </p:nvSpPr>
            <p:spPr bwMode="auto">
              <a:xfrm>
                <a:off x="6803875" y="2270786"/>
                <a:ext cx="531541" cy="369332"/>
              </a:xfrm>
              <a:prstGeom prst="rect">
                <a:avLst/>
              </a:prstGeom>
              <a:blipFill>
                <a:blip r:embed="rId8"/>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3"/>
              <p:cNvSpPr txBox="1"/>
              <p:nvPr/>
            </p:nvSpPr>
            <p:spPr bwMode="auto">
              <a:xfrm>
                <a:off x="7717951" y="227078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28" name="TextBox 23"/>
              <p:cNvSpPr txBox="1">
                <a:spLocks noRot="1" noChangeAspect="1" noMove="1" noResize="1" noEditPoints="1" noAdjustHandles="1" noChangeArrowheads="1" noChangeShapeType="1" noTextEdit="1"/>
              </p:cNvSpPr>
              <p:nvPr/>
            </p:nvSpPr>
            <p:spPr bwMode="auto">
              <a:xfrm>
                <a:off x="7717951" y="2270786"/>
                <a:ext cx="531541" cy="369332"/>
              </a:xfrm>
              <a:prstGeom prst="rect">
                <a:avLst/>
              </a:prstGeom>
              <a:blipFill>
                <a:blip r:embed="rId9"/>
                <a:stretch>
                  <a:fillRect l="-2326" t="-113793" r="-53488" b="-175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3"/>
              <p:cNvSpPr txBox="1"/>
              <p:nvPr/>
            </p:nvSpPr>
            <p:spPr bwMode="auto">
              <a:xfrm>
                <a:off x="8640669"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29" name="TextBox 23"/>
              <p:cNvSpPr txBox="1">
                <a:spLocks noRot="1" noChangeAspect="1" noMove="1" noResize="1" noEditPoints="1" noAdjustHandles="1" noChangeArrowheads="1" noChangeShapeType="1" noTextEdit="1"/>
              </p:cNvSpPr>
              <p:nvPr/>
            </p:nvSpPr>
            <p:spPr bwMode="auto">
              <a:xfrm>
                <a:off x="8640669" y="2281399"/>
                <a:ext cx="531541" cy="369332"/>
              </a:xfrm>
              <a:prstGeom prst="rect">
                <a:avLst/>
              </a:prstGeom>
              <a:blipFill>
                <a:blip r:embed="rId10"/>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3"/>
              <p:cNvSpPr txBox="1"/>
              <p:nvPr/>
            </p:nvSpPr>
            <p:spPr bwMode="auto">
              <a:xfrm>
                <a:off x="9563387" y="2281399"/>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0" name="TextBox 23"/>
              <p:cNvSpPr txBox="1">
                <a:spLocks noRot="1" noChangeAspect="1" noMove="1" noResize="1" noEditPoints="1" noAdjustHandles="1" noChangeArrowheads="1" noChangeShapeType="1" noTextEdit="1"/>
              </p:cNvSpPr>
              <p:nvPr/>
            </p:nvSpPr>
            <p:spPr bwMode="auto">
              <a:xfrm>
                <a:off x="9563387" y="2281399"/>
                <a:ext cx="531541" cy="369332"/>
              </a:xfrm>
              <a:prstGeom prst="rect">
                <a:avLst/>
              </a:prstGeom>
              <a:blipFill>
                <a:blip r:embed="rId11"/>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23"/>
              <p:cNvSpPr txBox="1"/>
              <p:nvPr/>
            </p:nvSpPr>
            <p:spPr bwMode="auto">
              <a:xfrm>
                <a:off x="10497472" y="2711045"/>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32" name="TextBox 23"/>
              <p:cNvSpPr txBox="1">
                <a:spLocks noRot="1" noChangeAspect="1" noMove="1" noResize="1" noEditPoints="1" noAdjustHandles="1" noChangeArrowheads="1" noChangeShapeType="1" noTextEdit="1"/>
              </p:cNvSpPr>
              <p:nvPr/>
            </p:nvSpPr>
            <p:spPr bwMode="auto">
              <a:xfrm>
                <a:off x="10497472" y="2711045"/>
                <a:ext cx="531541" cy="369332"/>
              </a:xfrm>
              <a:prstGeom prst="rect">
                <a:avLst/>
              </a:prstGeom>
              <a:blipFill>
                <a:blip r:embed="rId12"/>
                <a:stretch>
                  <a:fillRect l="-2326" t="-110000"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3"/>
              <p:cNvSpPr txBox="1"/>
              <p:nvPr/>
            </p:nvSpPr>
            <p:spPr bwMode="auto">
              <a:xfrm>
                <a:off x="10506490" y="346478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33" name="TextBox 23"/>
              <p:cNvSpPr txBox="1">
                <a:spLocks noRot="1" noChangeAspect="1" noMove="1" noResize="1" noEditPoints="1" noAdjustHandles="1" noChangeArrowheads="1" noChangeShapeType="1" noTextEdit="1"/>
              </p:cNvSpPr>
              <p:nvPr/>
            </p:nvSpPr>
            <p:spPr bwMode="auto">
              <a:xfrm>
                <a:off x="10506490" y="3464783"/>
                <a:ext cx="531541" cy="369332"/>
              </a:xfrm>
              <a:prstGeom prst="rect">
                <a:avLst/>
              </a:prstGeom>
              <a:blipFill>
                <a:blip r:embed="rId13"/>
                <a:stretch>
                  <a:fillRect l="-4651"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p:cNvSpPr txBox="1"/>
              <p:nvPr/>
            </p:nvSpPr>
            <p:spPr bwMode="auto">
              <a:xfrm>
                <a:off x="10497472" y="41605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34" name="TextBox 23"/>
              <p:cNvSpPr txBox="1">
                <a:spLocks noRot="1" noChangeAspect="1" noMove="1" noResize="1" noEditPoints="1" noAdjustHandles="1" noChangeArrowheads="1" noChangeShapeType="1" noTextEdit="1"/>
              </p:cNvSpPr>
              <p:nvPr/>
            </p:nvSpPr>
            <p:spPr bwMode="auto">
              <a:xfrm>
                <a:off x="10497472" y="4160540"/>
                <a:ext cx="531541" cy="369332"/>
              </a:xfrm>
              <a:prstGeom prst="rect">
                <a:avLst/>
              </a:prstGeom>
              <a:blipFill>
                <a:blip r:embed="rId14"/>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p:cNvSpPr txBox="1"/>
              <p:nvPr/>
            </p:nvSpPr>
            <p:spPr bwMode="auto">
              <a:xfrm>
                <a:off x="10497472" y="481348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5" name="TextBox 23"/>
              <p:cNvSpPr txBox="1">
                <a:spLocks noRot="1" noChangeAspect="1" noMove="1" noResize="1" noEditPoints="1" noAdjustHandles="1" noChangeArrowheads="1" noChangeShapeType="1" noTextEdit="1"/>
              </p:cNvSpPr>
              <p:nvPr/>
            </p:nvSpPr>
            <p:spPr bwMode="auto">
              <a:xfrm>
                <a:off x="10497472" y="4813487"/>
                <a:ext cx="531541" cy="369332"/>
              </a:xfrm>
              <a:prstGeom prst="rect">
                <a:avLst/>
              </a:prstGeom>
              <a:blipFill>
                <a:blip r:embed="rId15"/>
                <a:stretch>
                  <a:fillRect l="-2326" t="-110000" r="-53488" b="-166667"/>
                </a:stretch>
              </a:blipFill>
            </p:spPr>
            <p:txBody>
              <a:bodyPr/>
              <a:lstStyle/>
              <a:p>
                <a:r>
                  <a:rPr lang="en-US">
                    <a:noFill/>
                  </a:rPr>
                  <a:t> </a:t>
                </a:r>
              </a:p>
            </p:txBody>
          </p:sp>
        </mc:Fallback>
      </mc:AlternateContent>
      <p:sp>
        <p:nvSpPr>
          <p:cNvPr id="2" name="Nuoli: Oikea 1"/>
          <p:cNvSpPr/>
          <p:nvPr/>
        </p:nvSpPr>
        <p:spPr bwMode="auto">
          <a:xfrm>
            <a:off x="1050622" y="2741577"/>
            <a:ext cx="568768" cy="369285"/>
          </a:xfrm>
          <a:prstGeom prst="rightArrow">
            <a:avLst>
              <a:gd name="adj1" fmla="val 5000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3" name="Tekstiruutu 2"/>
          <p:cNvSpPr txBox="1"/>
          <p:nvPr/>
        </p:nvSpPr>
        <p:spPr bwMode="auto">
          <a:xfrm>
            <a:off x="27770" y="2400059"/>
            <a:ext cx="1516266" cy="400110"/>
          </a:xfrm>
          <a:prstGeom prst="rect">
            <a:avLst/>
          </a:prstGeom>
          <a:noFill/>
        </p:spPr>
        <p:txBody>
          <a:bodyPr wrap="square" rtlCol="0">
            <a:spAutoFit/>
          </a:bodyPr>
          <a:lstStyle/>
          <a:p>
            <a:pPr>
              <a:defRPr/>
            </a:pPr>
            <a:r>
              <a:rPr lang="fi-FI" sz="2000"/>
              <a:t>amplitudes</a:t>
            </a:r>
            <a:endParaRPr/>
          </a:p>
        </p:txBody>
      </p:sp>
      <p:sp>
        <p:nvSpPr>
          <p:cNvPr id="31" name="Text Placeholder 3"/>
          <p:cNvSpPr txBox="1"/>
          <p:nvPr/>
        </p:nvSpPr>
        <p:spPr bwMode="auto">
          <a:xfrm>
            <a:off x="1606036" y="5496914"/>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dirty="0">
                <a:solidFill>
                  <a:schemeClr val="accent3"/>
                </a:solidFill>
              </a:rPr>
              <a:t>Superposition of         and </a:t>
            </a:r>
            <a:endParaRPr sz="2000" dirty="0">
              <a:solidFill>
                <a:schemeClr val="accent3"/>
              </a:solidFill>
            </a:endParaRPr>
          </a:p>
        </p:txBody>
      </p:sp>
      <mc:AlternateContent xmlns:mc="http://schemas.openxmlformats.org/markup-compatibility/2006" xmlns:a14="http://schemas.microsoft.com/office/drawing/2010/main">
        <mc:Choice Requires="a14">
          <p:sp>
            <p:nvSpPr>
              <p:cNvPr id="36" name="TextBox 23"/>
              <p:cNvSpPr txBox="1"/>
              <p:nvPr/>
            </p:nvSpPr>
            <p:spPr bwMode="auto">
              <a:xfrm>
                <a:off x="2934759" y="5752385"/>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36" name="TextBox 23"/>
              <p:cNvSpPr txBox="1">
                <a:spLocks noRot="1" noChangeAspect="1" noMove="1" noResize="1" noEditPoints="1" noAdjustHandles="1" noChangeArrowheads="1" noChangeShapeType="1" noTextEdit="1"/>
              </p:cNvSpPr>
              <p:nvPr/>
            </p:nvSpPr>
            <p:spPr bwMode="auto">
              <a:xfrm>
                <a:off x="2934759" y="5752385"/>
                <a:ext cx="531541" cy="369332"/>
              </a:xfrm>
              <a:prstGeom prst="rect">
                <a:avLst/>
              </a:prstGeom>
              <a:blipFill>
                <a:blip r:embed="rId16"/>
                <a:stretch>
                  <a:fillRect l="-2273" t="-113793" r="-52273" b="-179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23"/>
              <p:cNvSpPr txBox="1"/>
              <p:nvPr/>
            </p:nvSpPr>
            <p:spPr bwMode="auto">
              <a:xfrm>
                <a:off x="3314865" y="274330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37" name="TextBox 23"/>
              <p:cNvSpPr txBox="1">
                <a:spLocks noRot="1" noChangeAspect="1" noMove="1" noResize="1" noEditPoints="1" noAdjustHandles="1" noChangeArrowheads="1" noChangeShapeType="1" noTextEdit="1"/>
              </p:cNvSpPr>
              <p:nvPr/>
            </p:nvSpPr>
            <p:spPr bwMode="auto">
              <a:xfrm>
                <a:off x="3314865" y="2743307"/>
                <a:ext cx="531541" cy="369332"/>
              </a:xfrm>
              <a:prstGeom prst="rect">
                <a:avLst/>
              </a:prstGeom>
              <a:blipFill>
                <a:blip r:embed="rId17"/>
                <a:stretch>
                  <a:fillRect l="-4762" t="-110000"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23"/>
              <p:cNvSpPr txBox="1"/>
              <p:nvPr/>
            </p:nvSpPr>
            <p:spPr bwMode="auto">
              <a:xfrm>
                <a:off x="3314865" y="3513092"/>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01</m:t>
                        </m:r>
                      </m:e>
                    </m:d>
                  </m:oMath>
                </a14:m>
                <a:r>
                  <a:t> </a:t>
                </a:r>
              </a:p>
            </p:txBody>
          </p:sp>
        </mc:Choice>
        <mc:Fallback xmlns="">
          <p:sp>
            <p:nvSpPr>
              <p:cNvPr id="38" name="TextBox 23"/>
              <p:cNvSpPr txBox="1">
                <a:spLocks noRot="1" noChangeAspect="1" noMove="1" noResize="1" noEditPoints="1" noAdjustHandles="1" noChangeArrowheads="1" noChangeShapeType="1" noTextEdit="1"/>
              </p:cNvSpPr>
              <p:nvPr/>
            </p:nvSpPr>
            <p:spPr bwMode="auto">
              <a:xfrm>
                <a:off x="3314865" y="3513092"/>
                <a:ext cx="531541" cy="369332"/>
              </a:xfrm>
              <a:prstGeom prst="rect">
                <a:avLst/>
              </a:prstGeom>
              <a:blipFill>
                <a:blip r:embed="rId18"/>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23"/>
              <p:cNvSpPr txBox="1"/>
              <p:nvPr/>
            </p:nvSpPr>
            <p:spPr bwMode="auto">
              <a:xfrm>
                <a:off x="3314865" y="409823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10</m:t>
                        </m:r>
                      </m:e>
                    </m:d>
                  </m:oMath>
                </a14:m>
                <a:r>
                  <a:t> </a:t>
                </a:r>
              </a:p>
            </p:txBody>
          </p:sp>
        </mc:Choice>
        <mc:Fallback xmlns="">
          <p:sp>
            <p:nvSpPr>
              <p:cNvPr id="39" name="TextBox 23"/>
              <p:cNvSpPr txBox="1">
                <a:spLocks noRot="1" noChangeAspect="1" noMove="1" noResize="1" noEditPoints="1" noAdjustHandles="1" noChangeArrowheads="1" noChangeShapeType="1" noTextEdit="1"/>
              </p:cNvSpPr>
              <p:nvPr/>
            </p:nvSpPr>
            <p:spPr bwMode="auto">
              <a:xfrm>
                <a:off x="3314865" y="4098234"/>
                <a:ext cx="531541" cy="369332"/>
              </a:xfrm>
              <a:prstGeom prst="rect">
                <a:avLst/>
              </a:prstGeom>
              <a:blipFill>
                <a:blip r:embed="rId19"/>
                <a:stretch>
                  <a:fillRect l="-4762" t="-106667" r="-5714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23"/>
              <p:cNvSpPr txBox="1"/>
              <p:nvPr/>
            </p:nvSpPr>
            <p:spPr bwMode="auto">
              <a:xfrm>
                <a:off x="3314865" y="479757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40" name="TextBox 23"/>
              <p:cNvSpPr txBox="1">
                <a:spLocks noRot="1" noChangeAspect="1" noMove="1" noResize="1" noEditPoints="1" noAdjustHandles="1" noChangeArrowheads="1" noChangeShapeType="1" noTextEdit="1"/>
              </p:cNvSpPr>
              <p:nvPr/>
            </p:nvSpPr>
            <p:spPr bwMode="auto">
              <a:xfrm>
                <a:off x="3314865" y="4797574"/>
                <a:ext cx="531541" cy="369332"/>
              </a:xfrm>
              <a:prstGeom prst="rect">
                <a:avLst/>
              </a:prstGeom>
              <a:blipFill>
                <a:blip r:embed="rId20"/>
                <a:stretch>
                  <a:fillRect l="-4762" t="-103226" r="-57143" b="-161290"/>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81600" y="528806"/>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81600" y="528806"/>
                <a:ext cx="2775336" cy="1408061"/>
              </a:xfrm>
              <a:blipFill>
                <a:blip r:embed="rId3"/>
                <a:stretch>
                  <a:fillRect l="-7763" t="-36607" r="-10959" b="-95536"/>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99189" y="1631697"/>
            <a:ext cx="2775336" cy="788245"/>
          </a:xfrm>
        </p:spPr>
        <p:txBody>
          <a:bodyPr>
            <a:normAutofit/>
          </a:bodyPr>
          <a:lstStyle/>
          <a:p>
            <a:pPr>
              <a:defRPr/>
            </a:pPr>
            <a:r>
              <a:rPr lang="en-GB" sz="2000"/>
              <a:t>describes closed quantum systems</a:t>
            </a:r>
            <a:endParaRPr sz="2000"/>
          </a:p>
        </p:txBody>
      </p:sp>
      <mc:AlternateContent xmlns:mc="http://schemas.openxmlformats.org/markup-compatibility/2006" xmlns:a14="http://schemas.microsoft.com/office/drawing/2010/main">
        <mc:Choice Requires="a14">
          <p:sp>
            <p:nvSpPr>
              <p:cNvPr id="31" name="TextBox 13"/>
              <p:cNvSpPr txBox="1"/>
              <p:nvPr/>
            </p:nvSpPr>
            <p:spPr bwMode="auto">
              <a:xfrm>
                <a:off x="110818" y="2621661"/>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31" name="TextBox 13"/>
              <p:cNvSpPr txBox="1">
                <a:spLocks noRot="1" noChangeAspect="1" noMove="1" noResize="1" noEditPoints="1" noAdjustHandles="1" noChangeArrowheads="1" noChangeShapeType="1" noTextEdit="1"/>
              </p:cNvSpPr>
              <p:nvPr/>
            </p:nvSpPr>
            <p:spPr bwMode="auto">
              <a:xfrm>
                <a:off x="110818" y="2621661"/>
                <a:ext cx="1890389" cy="2570384"/>
              </a:xfrm>
              <a:prstGeom prst="rect">
                <a:avLst/>
              </a:prstGeom>
              <a:blipFill>
                <a:blip r:embed="rId4"/>
                <a:stretch>
                  <a:fillRect b="-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14"/>
              <p:cNvSpPr txBox="1"/>
              <p:nvPr/>
            </p:nvSpPr>
            <p:spPr bwMode="auto">
              <a:xfrm>
                <a:off x="2374511" y="2313552"/>
                <a:ext cx="8059047" cy="3573863"/>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m:t>
                                          </m:r>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r>
                                            <a:rPr lang="fi-FI" sz="4799" i="1">
                                              <a:latin typeface="Cambria Math"/>
                                              <a:ea typeface="Cambria Math"/>
                                            </a:rPr>
                                            <m:t>|</m:t>
                                          </m:r>
                                        </m:e>
                                        <m:sub/>
                                        <m:sup>
                                          <m:r>
                                            <a:rPr lang="fi-FI" sz="4799" i="1">
                                              <a:latin typeface="Cambria Math"/>
                                              <a:ea typeface="Cambria Math"/>
                                            </a:rPr>
                                            <m:t>2</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01</m:t>
                                          </m:r>
                                        </m:sub>
                                        <m:sup>
                                          <m:r>
                                            <a:rPr lang="fi-FI" sz="4799" i="1">
                                              <a:latin typeface="Cambria Math"/>
                                              <a:ea typeface="Cambria Math"/>
                                            </a:rPr>
                                            <m:t>∗</m:t>
                                          </m:r>
                                        </m:sup>
                                      </m:sSubSup>
                                    </m:e>
                                    <m:e>
                                      <m:m>
                                        <m:mPr>
                                          <m:mcs>
                                            <m:mc>
                                              <m:mcPr>
                                                <m:count m:val="2"/>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11</m:t>
                                                </m:r>
                                              </m:sub>
                                              <m:sup>
                                                <m:r>
                                                  <a:rPr lang="fi-FI" sz="4799" i="1">
                                                    <a:latin typeface="Cambria Math"/>
                                                    <a:ea typeface="Cambria Math"/>
                                                  </a:rPr>
                                                  <m:t>∗</m:t>
                                                </m:r>
                                              </m:sup>
                                            </m:sSubSup>
                                          </m:e>
                                        </m:mr>
                                      </m:m>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m:t>
                                          </m:r>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r>
                                            <a:rPr lang="fi-FI" sz="4799" i="1">
                                              <a:latin typeface="Cambria Math"/>
                                              <a:ea typeface="Cambria Math"/>
                                            </a:rPr>
                                            <m:t>|</m:t>
                                          </m:r>
                                        </m:e>
                                        <m:sub/>
                                        <m:sup>
                                          <m:r>
                                            <a:rPr lang="fi-FI" sz="4799" i="1">
                                              <a:latin typeface="Cambria Math"/>
                                              <a:ea typeface="Cambria Math"/>
                                            </a:rPr>
                                            <m:t>2</m:t>
                                          </m:r>
                                        </m:sup>
                                      </m:sSubSup>
                                    </m:e>
                                    <m:e>
                                      <m:m>
                                        <m:mPr>
                                          <m:mcs>
                                            <m:mc>
                                              <m:mcPr>
                                                <m:count m:val="2"/>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11</m:t>
                                          </m:r>
                                        </m:sub>
                                        <m:sup>
                                          <m:r>
                                            <a:rPr lang="fi-FI" sz="4799" i="1">
                                              <a:latin typeface="Cambria Math"/>
                                              <a:ea typeface="Cambria Math"/>
                                            </a:rPr>
                                            <m:t>∗</m:t>
                                          </m:r>
                                        </m:sup>
                                      </m:sSubSup>
                                    </m:e>
                                  </m:mr>
                                </m:m>
                              </m:e>
                            </m:m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m>
                                        <m:mPr>
                                          <m:mcs>
                                            <m:mc>
                                              <m:mcPr>
                                                <m:count m:val="2"/>
                                                <m:mcJc m:val="center"/>
                                              </m:mcPr>
                                            </m:mc>
                                          </m:mcs>
                                          <m:ctrlPr>
                                            <a:rPr sz="4799" i="1">
                                              <a:latin typeface="Cambria Math" panose="02040503050406030204" pitchFamily="18" charset="0"/>
                                              <a:ea typeface="Cambria Math"/>
                                              <a:cs typeface="Cambria Math"/>
                                            </a:rPr>
                                          </m:ctrlPr>
                                        </m:mPr>
                                        <m:mr>
                                          <m:e>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m:t>
                                                </m:r>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r>
                                                  <a:rPr lang="fi-FI" sz="4799" i="1">
                                                    <a:latin typeface="Cambria Math"/>
                                                    <a:ea typeface="Cambria Math"/>
                                                  </a:rPr>
                                                  <m:t>|</m:t>
                                                </m:r>
                                              </m:e>
                                              <m:sub/>
                                              <m:sup>
                                                <m:r>
                                                  <a:rPr lang="fi-FI" sz="4799" i="1">
                                                    <a:latin typeface="Cambria Math"/>
                                                    <a:ea typeface="Cambria Math"/>
                                                  </a:rPr>
                                                  <m:t>2</m:t>
                                                </m:r>
                                              </m:sup>
                                            </m:sSubSup>
                                          </m:e>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r>
                                                  <a:rPr lang="fi-FI" sz="4799" i="1">
                                                    <a:latin typeface="Cambria Math"/>
                                                    <a:ea typeface="Cambria Math"/>
                                                  </a:rPr>
                                                  <m:t>𝑎</m:t>
                                                </m:r>
                                              </m:e>
                                              <m:sub>
                                                <m:r>
                                                  <a:rPr lang="fi-FI" sz="4799" i="1">
                                                    <a:latin typeface="Cambria Math"/>
                                                    <a:ea typeface="Cambria Math"/>
                                                  </a:rPr>
                                                  <m:t>11</m:t>
                                                </m:r>
                                              </m:sub>
                                              <m:sup>
                                                <m:r>
                                                  <a:rPr lang="fi-FI" sz="4799" i="1">
                                                    <a:latin typeface="Cambria Math"/>
                                                    <a:ea typeface="Cambria Math"/>
                                                  </a:rPr>
                                                  <m:t>∗</m:t>
                                                </m:r>
                                              </m:sup>
                                            </m:sSubSup>
                                          </m:e>
                                        </m:mr>
                                      </m:m>
                                    </m:e>
                                  </m:mr>
                                  <m:mr>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m>
                                        <m:mPr>
                                          <m:mcs>
                                            <m:mc>
                                              <m:mcPr>
                                                <m:count m:val="2"/>
                                                <m:mcJc m:val="center"/>
                                              </m:mcPr>
                                            </m:mc>
                                          </m:mcs>
                                          <m:ctrlPr>
                                            <a:rPr sz="4799" i="1">
                                              <a:latin typeface="Cambria Math" panose="02040503050406030204" pitchFamily="18" charset="0"/>
                                              <a:ea typeface="Cambria Math"/>
                                              <a:cs typeface="Cambria Math"/>
                                            </a:rPr>
                                          </m:ctrlPr>
                                        </m:mPr>
                                        <m:mr>
                                          <m:e>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10</m:t>
                                                </m:r>
                                              </m:sub>
                                              <m:sup>
                                                <m:r>
                                                  <a:rPr lang="fi-FI" sz="4799" i="1">
                                                    <a:latin typeface="Cambria Math"/>
                                                    <a:ea typeface="Cambria Math"/>
                                                  </a:rPr>
                                                  <m:t>∗</m:t>
                                                </m:r>
                                              </m:sup>
                                            </m:sSubSup>
                                          </m:e>
                                          <m:e>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m:t>
                                                </m:r>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r>
                                                  <a:rPr lang="fi-FI" sz="4799" i="1">
                                                    <a:latin typeface="Cambria Math"/>
                                                    <a:ea typeface="Cambria Math"/>
                                                  </a:rPr>
                                                  <m:t>|</m:t>
                                                </m:r>
                                              </m:e>
                                              <m:sub/>
                                              <m:sup>
                                                <m:r>
                                                  <a:rPr lang="fi-FI" sz="4799" i="1">
                                                    <a:latin typeface="Cambria Math"/>
                                                    <a:ea typeface="Cambria Math"/>
                                                  </a:rPr>
                                                  <m:t>2</m:t>
                                                </m:r>
                                              </m:sup>
                                            </m:sSubSup>
                                          </m:e>
                                        </m:mr>
                                      </m:m>
                                    </m:e>
                                  </m:mr>
                                </m:m>
                              </m:e>
                            </m:mr>
                          </m:m>
                        </m:e>
                      </m:d>
                    </m:oMath>
                  </m:oMathPara>
                </a14:m>
                <a:endParaRPr sz="4799"/>
              </a:p>
            </p:txBody>
          </p:sp>
        </mc:Choice>
        <mc:Fallback xmlns="">
          <p:sp>
            <p:nvSpPr>
              <p:cNvPr id="40" name="TextBox 14"/>
              <p:cNvSpPr txBox="1">
                <a:spLocks noRot="1" noChangeAspect="1" noMove="1" noResize="1" noEditPoints="1" noAdjustHandles="1" noChangeArrowheads="1" noChangeShapeType="1" noTextEdit="1"/>
              </p:cNvSpPr>
              <p:nvPr/>
            </p:nvSpPr>
            <p:spPr bwMode="auto">
              <a:xfrm>
                <a:off x="2374511" y="2313552"/>
                <a:ext cx="8059047" cy="3573863"/>
              </a:xfrm>
              <a:prstGeom prst="rect">
                <a:avLst/>
              </a:prstGeom>
              <a:blipFill>
                <a:blip r:embed="rId5"/>
                <a:stretch>
                  <a:fillRect r="-20315" b="-60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itle 3"/>
              <p:cNvSpPr txBox="1"/>
              <p:nvPr/>
            </p:nvSpPr>
            <p:spPr bwMode="auto">
              <a:xfrm>
                <a:off x="5679253" y="534773"/>
                <a:ext cx="2392426" cy="1408061"/>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42" name="Title 3"/>
              <p:cNvSpPr txBox="1">
                <a:spLocks noRot="1" noChangeAspect="1" noMove="1" noResize="1" noEditPoints="1" noAdjustHandles="1" noChangeArrowheads="1" noChangeShapeType="1" noTextEdit="1"/>
              </p:cNvSpPr>
              <p:nvPr/>
            </p:nvSpPr>
            <p:spPr bwMode="auto">
              <a:xfrm>
                <a:off x="5679253" y="534773"/>
                <a:ext cx="2392426" cy="1408061"/>
              </a:xfrm>
              <a:prstGeom prst="rect">
                <a:avLst/>
              </a:prstGeom>
              <a:blipFill>
                <a:blip r:embed="rId6"/>
                <a:stretch>
                  <a:fillRect l="-8995" t="-12500" b="-1786"/>
                </a:stretch>
              </a:blipFill>
            </p:spPr>
            <p:txBody>
              <a:bodyPr/>
              <a:lstStyle/>
              <a:p>
                <a:r>
                  <a:rPr lang="en-US">
                    <a:noFill/>
                  </a:rPr>
                  <a:t> </a:t>
                </a:r>
              </a:p>
            </p:txBody>
          </p:sp>
        </mc:Fallback>
      </mc:AlternateContent>
      <p:sp>
        <p:nvSpPr>
          <p:cNvPr id="43" name="Text Placeholder 3"/>
          <p:cNvSpPr txBox="1"/>
          <p:nvPr/>
        </p:nvSpPr>
        <p:spPr bwMode="auto">
          <a:xfrm>
            <a:off x="5679252" y="1637324"/>
            <a:ext cx="2706400"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81600" y="528806"/>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81600" y="528806"/>
                <a:ext cx="2775336" cy="1408061"/>
              </a:xfrm>
              <a:blipFill>
                <a:blip r:embed="rId3"/>
                <a:stretch>
                  <a:fillRect l="-7763" t="-36607" r="-10959" b="-95536"/>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99189" y="1631697"/>
            <a:ext cx="2775336" cy="788245"/>
          </a:xfrm>
        </p:spPr>
        <p:txBody>
          <a:bodyPr>
            <a:normAutofit/>
          </a:bodyPr>
          <a:lstStyle/>
          <a:p>
            <a:pPr>
              <a:defRPr/>
            </a:pPr>
            <a:r>
              <a:rPr lang="en-GB" sz="2000"/>
              <a:t>describes closed quantum systems</a:t>
            </a:r>
            <a:endParaRPr sz="2000"/>
          </a:p>
        </p:txBody>
      </p:sp>
      <mc:AlternateContent xmlns:mc="http://schemas.openxmlformats.org/markup-compatibility/2006" xmlns:a14="http://schemas.microsoft.com/office/drawing/2010/main">
        <mc:Choice Requires="a14">
          <p:sp>
            <p:nvSpPr>
              <p:cNvPr id="31" name="TextBox 13"/>
              <p:cNvSpPr txBox="1"/>
              <p:nvPr/>
            </p:nvSpPr>
            <p:spPr bwMode="auto">
              <a:xfrm>
                <a:off x="110818" y="2621661"/>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31" name="TextBox 13"/>
              <p:cNvSpPr txBox="1">
                <a:spLocks noRot="1" noChangeAspect="1" noMove="1" noResize="1" noEditPoints="1" noAdjustHandles="1" noChangeArrowheads="1" noChangeShapeType="1" noTextEdit="1"/>
              </p:cNvSpPr>
              <p:nvPr/>
            </p:nvSpPr>
            <p:spPr bwMode="auto">
              <a:xfrm>
                <a:off x="110818" y="2621661"/>
                <a:ext cx="1890389" cy="2570384"/>
              </a:xfrm>
              <a:prstGeom prst="rect">
                <a:avLst/>
              </a:prstGeom>
              <a:blipFill>
                <a:blip r:embed="rId4"/>
                <a:stretch>
                  <a:fillRect b="-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14"/>
              <p:cNvSpPr txBox="1"/>
              <p:nvPr/>
            </p:nvSpPr>
            <p:spPr bwMode="auto">
              <a:xfrm>
                <a:off x="2374511" y="2313552"/>
                <a:ext cx="8059047" cy="3573863"/>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00</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01</m:t>
                                          </m:r>
                                        </m:sub>
                                        <m:sup>
                                          <m:r>
                                            <a:rPr lang="fi-FI" sz="4799" i="1">
                                              <a:latin typeface="Cambria Math"/>
                                              <a:ea typeface="Cambria Math"/>
                                            </a:rPr>
                                            <m:t>∗</m:t>
                                          </m:r>
                                        </m:sup>
                                      </m:sSubSup>
                                    </m:e>
                                    <m:e>
                                      <m:m>
                                        <m:mPr>
                                          <m:mcs>
                                            <m:mc>
                                              <m:mcPr>
                                                <m:count m:val="2"/>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11</m:t>
                                                </m:r>
                                              </m:sub>
                                              <m:sup>
                                                <m:r>
                                                  <a:rPr lang="fi-FI" sz="4799" i="1">
                                                    <a:latin typeface="Cambria Math"/>
                                                    <a:ea typeface="Cambria Math"/>
                                                  </a:rPr>
                                                  <m:t>∗</m:t>
                                                </m:r>
                                              </m:sup>
                                            </m:sSubSup>
                                          </m:e>
                                        </m:mr>
                                      </m:m>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01</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m>
                                        <m:mPr>
                                          <m:mcs>
                                            <m:mc>
                                              <m:mcPr>
                                                <m:count m:val="2"/>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11</m:t>
                                          </m:r>
                                        </m:sub>
                                        <m:sup>
                                          <m:r>
                                            <a:rPr lang="fi-FI" sz="4799" i="1">
                                              <a:latin typeface="Cambria Math"/>
                                              <a:ea typeface="Cambria Math"/>
                                            </a:rPr>
                                            <m:t>∗</m:t>
                                          </m:r>
                                        </m:sup>
                                      </m:sSubSup>
                                    </m:e>
                                  </m:mr>
                                </m:m>
                              </m:e>
                            </m:m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m>
                                        <m:mPr>
                                          <m:mcs>
                                            <m:mc>
                                              <m:mcPr>
                                                <m:count m:val="2"/>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10</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r>
                                                  <a:rPr lang="fi-FI" sz="4799" i="1">
                                                    <a:latin typeface="Cambria Math"/>
                                                    <a:ea typeface="Cambria Math"/>
                                                  </a:rPr>
                                                  <m:t>𝑎</m:t>
                                                </m:r>
                                              </m:e>
                                              <m:sub>
                                                <m:r>
                                                  <a:rPr lang="fi-FI" sz="4799" i="1">
                                                    <a:latin typeface="Cambria Math"/>
                                                    <a:ea typeface="Cambria Math"/>
                                                  </a:rPr>
                                                  <m:t>11</m:t>
                                                </m:r>
                                              </m:sub>
                                              <m:sup>
                                                <m:r>
                                                  <a:rPr lang="fi-FI" sz="4799" i="1">
                                                    <a:latin typeface="Cambria Math"/>
                                                    <a:ea typeface="Cambria Math"/>
                                                  </a:rPr>
                                                  <m:t>∗</m:t>
                                                </m:r>
                                              </m:sup>
                                            </m:sSubSup>
                                          </m:e>
                                        </m:mr>
                                      </m:m>
                                    </m:e>
                                  </m:mr>
                                  <m:mr>
                                    <m:e>
                                      <m:sSubSup>
                                        <m:sSubSupPr>
                                          <m:ctrlPr>
                                            <a:rPr lang="de-DE" sz="4799" i="1">
                                              <a:latin typeface="Cambria Math" panose="02040503050406030204" pitchFamily="18" charset="0"/>
                                              <a:ea typeface="Cambria Math"/>
                                              <a:cs typeface="Cambria Math"/>
                                            </a:rPr>
                                          </m:ctrlPr>
                                        </m:sSubSupP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00</m:t>
                                          </m:r>
                                        </m:sub>
                                        <m:sup>
                                          <m:r>
                                            <a:rPr lang="fi-FI" sz="4799" i="1">
                                              <a:latin typeface="Cambria Math"/>
                                              <a:ea typeface="Cambria Math"/>
                                            </a:rPr>
                                            <m:t>∗</m:t>
                                          </m:r>
                                        </m:sup>
                                      </m:sSubSup>
                                    </m:e>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m>
                                        <m:mPr>
                                          <m:mcs>
                                            <m:mc>
                                              <m:mcPr>
                                                <m:count m:val="2"/>
                                                <m:mcJc m:val="center"/>
                                              </m:mcPr>
                                            </m:mc>
                                          </m:mcs>
                                          <m:ctrlPr>
                                            <a:rPr sz="4799" i="1">
                                              <a:latin typeface="Cambria Math" panose="02040503050406030204" pitchFamily="18" charset="0"/>
                                              <a:ea typeface="Cambria Math"/>
                                              <a:cs typeface="Cambria Math"/>
                                            </a:rPr>
                                          </m:ctrlPr>
                                        </m:mPr>
                                        <m:mr>
                                          <m:e>
                                            <m:sSubSup>
                                              <m:sSubSupPr>
                                                <m:ctrlPr>
                                                  <a:rPr lang="de-DE" sz="4799" i="1">
                                                    <a:latin typeface="Cambria Math" panose="02040503050406030204" pitchFamily="18" charset="0"/>
                                                    <a:ea typeface="Cambria Math"/>
                                                    <a:cs typeface="Cambria Math"/>
                                                  </a:rPr>
                                                </m:ctrlPr>
                                              </m:sSubSupPr>
                                              <m:e>
                                                <m:r>
                                                  <a:rPr lang="fi-FI" sz="4799" i="1">
                                                    <a:latin typeface="Cambria Math"/>
                                                    <a:ea typeface="Cambria Math"/>
                                                  </a:rPr>
                                                  <m:t>𝑎</m:t>
                                                </m:r>
                                              </m:e>
                                              <m:sub>
                                                <m:r>
                                                  <a:rPr lang="fi-FI" sz="4799" i="1">
                                                    <a:latin typeface="Cambria Math"/>
                                                    <a:ea typeface="Cambria Math"/>
                                                  </a:rPr>
                                                  <m:t>10</m:t>
                                                </m:r>
                                              </m:sub>
                                              <m:sup>
                                                <m:r>
                                                  <a:rPr lang="fi-FI" sz="4799" i="1">
                                                    <a:latin typeface="Cambria Math"/>
                                                    <a:ea typeface="Cambria Math"/>
                                                  </a:rPr>
                                                  <m:t>∗</m:t>
                                                </m:r>
                                              </m:sup>
                                            </m:sSubSup>
                                          </m:e>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11</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mr>
                                      </m:m>
                                    </m:e>
                                  </m:mr>
                                </m:m>
                              </m:e>
                            </m:mr>
                          </m:m>
                        </m:e>
                      </m:d>
                    </m:oMath>
                  </m:oMathPara>
                </a14:m>
                <a:endParaRPr sz="4799"/>
              </a:p>
            </p:txBody>
          </p:sp>
        </mc:Choice>
        <mc:Fallback xmlns="">
          <p:sp>
            <p:nvSpPr>
              <p:cNvPr id="40" name="TextBox 14"/>
              <p:cNvSpPr txBox="1">
                <a:spLocks noRot="1" noChangeAspect="1" noMove="1" noResize="1" noEditPoints="1" noAdjustHandles="1" noChangeArrowheads="1" noChangeShapeType="1" noTextEdit="1"/>
              </p:cNvSpPr>
              <p:nvPr/>
            </p:nvSpPr>
            <p:spPr bwMode="auto">
              <a:xfrm>
                <a:off x="2374511" y="2313552"/>
                <a:ext cx="8059047" cy="3573863"/>
              </a:xfrm>
              <a:prstGeom prst="rect">
                <a:avLst/>
              </a:prstGeom>
              <a:blipFill>
                <a:blip r:embed="rId5"/>
                <a:stretch>
                  <a:fillRect r="-20315" b="-60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itle 3"/>
              <p:cNvSpPr txBox="1"/>
              <p:nvPr/>
            </p:nvSpPr>
            <p:spPr bwMode="auto">
              <a:xfrm>
                <a:off x="5679253" y="534773"/>
                <a:ext cx="2392426" cy="1408061"/>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42" name="Title 3"/>
              <p:cNvSpPr txBox="1">
                <a:spLocks noRot="1" noChangeAspect="1" noMove="1" noResize="1" noEditPoints="1" noAdjustHandles="1" noChangeArrowheads="1" noChangeShapeType="1" noTextEdit="1"/>
              </p:cNvSpPr>
              <p:nvPr/>
            </p:nvSpPr>
            <p:spPr bwMode="auto">
              <a:xfrm>
                <a:off x="5679253" y="534773"/>
                <a:ext cx="2392426" cy="1408061"/>
              </a:xfrm>
              <a:prstGeom prst="rect">
                <a:avLst/>
              </a:prstGeom>
              <a:blipFill>
                <a:blip r:embed="rId6"/>
                <a:stretch>
                  <a:fillRect l="-8995" t="-12500" b="-1786"/>
                </a:stretch>
              </a:blipFill>
            </p:spPr>
            <p:txBody>
              <a:bodyPr/>
              <a:lstStyle/>
              <a:p>
                <a:r>
                  <a:rPr lang="en-US">
                    <a:noFill/>
                  </a:rPr>
                  <a:t> </a:t>
                </a:r>
              </a:p>
            </p:txBody>
          </p:sp>
        </mc:Fallback>
      </mc:AlternateContent>
      <p:sp>
        <p:nvSpPr>
          <p:cNvPr id="8" name="Nuoli: Oikea 7"/>
          <p:cNvSpPr/>
          <p:nvPr/>
        </p:nvSpPr>
        <p:spPr bwMode="auto">
          <a:xfrm rot="4667642">
            <a:off x="3455911" y="1764048"/>
            <a:ext cx="568768" cy="369285"/>
          </a:xfrm>
          <a:prstGeom prst="right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9" name="Text Placeholder 3"/>
          <p:cNvSpPr txBox="1"/>
          <p:nvPr/>
        </p:nvSpPr>
        <p:spPr bwMode="auto">
          <a:xfrm>
            <a:off x="2992113" y="1196490"/>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2"/>
                </a:solidFill>
              </a:rPr>
              <a:t>Probabilities</a:t>
            </a:r>
            <a:endParaRPr sz="2000">
              <a:solidFill>
                <a:schemeClr val="accent2"/>
              </a:solidFill>
            </a:endParaRPr>
          </a:p>
        </p:txBody>
      </p:sp>
      <p:sp>
        <p:nvSpPr>
          <p:cNvPr id="10" name="Text Placeholder 3"/>
          <p:cNvSpPr txBox="1"/>
          <p:nvPr/>
        </p:nvSpPr>
        <p:spPr bwMode="auto">
          <a:xfrm>
            <a:off x="5679252" y="1637324"/>
            <a:ext cx="2706400"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81600" y="528806"/>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81600" y="528806"/>
                <a:ext cx="2775336" cy="1408061"/>
              </a:xfrm>
              <a:blipFill>
                <a:blip r:embed="rId3"/>
                <a:stretch>
                  <a:fillRect l="-7763" t="-36607" r="-10959" b="-95536"/>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99189" y="1631697"/>
            <a:ext cx="2775336" cy="788245"/>
          </a:xfrm>
        </p:spPr>
        <p:txBody>
          <a:bodyPr>
            <a:normAutofit/>
          </a:bodyPr>
          <a:lstStyle/>
          <a:p>
            <a:pPr>
              <a:defRPr/>
            </a:pPr>
            <a:r>
              <a:rPr lang="en-GB" sz="2000"/>
              <a:t>describes closed quantum systems</a:t>
            </a:r>
            <a:endParaRPr sz="2000"/>
          </a:p>
        </p:txBody>
      </p:sp>
      <mc:AlternateContent xmlns:mc="http://schemas.openxmlformats.org/markup-compatibility/2006" xmlns:a14="http://schemas.microsoft.com/office/drawing/2010/main">
        <mc:Choice Requires="a14">
          <p:sp>
            <p:nvSpPr>
              <p:cNvPr id="31" name="TextBox 13"/>
              <p:cNvSpPr txBox="1"/>
              <p:nvPr/>
            </p:nvSpPr>
            <p:spPr bwMode="auto">
              <a:xfrm>
                <a:off x="110818" y="2621661"/>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31" name="TextBox 13"/>
              <p:cNvSpPr txBox="1">
                <a:spLocks noRot="1" noChangeAspect="1" noMove="1" noResize="1" noEditPoints="1" noAdjustHandles="1" noChangeArrowheads="1" noChangeShapeType="1" noTextEdit="1"/>
              </p:cNvSpPr>
              <p:nvPr/>
            </p:nvSpPr>
            <p:spPr bwMode="auto">
              <a:xfrm>
                <a:off x="110818" y="2621661"/>
                <a:ext cx="1890389" cy="2570384"/>
              </a:xfrm>
              <a:prstGeom prst="rect">
                <a:avLst/>
              </a:prstGeom>
              <a:blipFill>
                <a:blip r:embed="rId4"/>
                <a:stretch>
                  <a:fillRect b="-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itle 3"/>
              <p:cNvSpPr txBox="1"/>
              <p:nvPr/>
            </p:nvSpPr>
            <p:spPr bwMode="auto">
              <a:xfrm>
                <a:off x="5679253" y="534773"/>
                <a:ext cx="2392426" cy="1408061"/>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42" name="Title 3"/>
              <p:cNvSpPr txBox="1">
                <a:spLocks noRot="1" noChangeAspect="1" noMove="1" noResize="1" noEditPoints="1" noAdjustHandles="1" noChangeArrowheads="1" noChangeShapeType="1" noTextEdit="1"/>
              </p:cNvSpPr>
              <p:nvPr/>
            </p:nvSpPr>
            <p:spPr bwMode="auto">
              <a:xfrm>
                <a:off x="5679253" y="534773"/>
                <a:ext cx="2392426" cy="1408061"/>
              </a:xfrm>
              <a:prstGeom prst="rect">
                <a:avLst/>
              </a:prstGeom>
              <a:blipFill>
                <a:blip r:embed="rId5"/>
                <a:stretch>
                  <a:fillRect l="-8995" t="-12500" b="-1786"/>
                </a:stretch>
              </a:blipFill>
            </p:spPr>
            <p:txBody>
              <a:bodyPr/>
              <a:lstStyle/>
              <a:p>
                <a:r>
                  <a:rPr lang="en-US">
                    <a:noFill/>
                  </a:rPr>
                  <a:t> </a:t>
                </a:r>
              </a:p>
            </p:txBody>
          </p:sp>
        </mc:Fallback>
      </mc:AlternateContent>
      <p:sp>
        <p:nvSpPr>
          <p:cNvPr id="9" name="Text Placeholder 3"/>
          <p:cNvSpPr txBox="1"/>
          <p:nvPr/>
        </p:nvSpPr>
        <p:spPr bwMode="auto">
          <a:xfrm>
            <a:off x="9992742" y="1482791"/>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3"/>
                </a:solidFill>
              </a:rPr>
              <a:t>‘Coherences’</a:t>
            </a:r>
            <a:endParaRPr sz="2000">
              <a:solidFill>
                <a:schemeClr val="accent3"/>
              </a:solidFill>
            </a:endParaRPr>
          </a:p>
        </p:txBody>
      </p:sp>
      <p:sp>
        <p:nvSpPr>
          <p:cNvPr id="10" name="Nuoli: Oikea 9"/>
          <p:cNvSpPr/>
          <p:nvPr/>
        </p:nvSpPr>
        <p:spPr bwMode="auto">
          <a:xfrm rot="6824272">
            <a:off x="10390848" y="1964503"/>
            <a:ext cx="568768" cy="369285"/>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mc:AlternateContent xmlns:mc="http://schemas.openxmlformats.org/markup-compatibility/2006" xmlns:a14="http://schemas.microsoft.com/office/drawing/2010/main">
        <mc:Choice Requires="a14">
          <p:sp>
            <p:nvSpPr>
              <p:cNvPr id="16" name="TextBox 14"/>
              <p:cNvSpPr txBox="1"/>
              <p:nvPr/>
            </p:nvSpPr>
            <p:spPr bwMode="auto">
              <a:xfrm>
                <a:off x="2374511" y="2313552"/>
                <a:ext cx="8059047" cy="3573863"/>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00</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Sub>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01</m:t>
                                          </m:r>
                                        </m:sub>
                                        <m:sup>
                                          <m:r>
                                            <a:rPr lang="fi-FI" sz="4799" i="1">
                                              <a:solidFill>
                                                <a:schemeClr val="accent3"/>
                                              </a:solidFill>
                                              <a:latin typeface="Cambria Math"/>
                                              <a:ea typeface="Cambria Math"/>
                                            </a:rPr>
                                            <m:t>∗</m:t>
                                          </m:r>
                                        </m:sup>
                                      </m:sSubSup>
                                    </m:e>
                                    <m:e>
                                      <m:m>
                                        <m:mPr>
                                          <m:mcs>
                                            <m:mc>
                                              <m:mcPr>
                                                <m:count m:val="2"/>
                                                <m:mcJc m:val="center"/>
                                              </m:mcPr>
                                            </m:mc>
                                          </m:mcs>
                                          <m:ctrlPr>
                                            <a:rPr sz="4799" i="1">
                                              <a:latin typeface="Cambria Math" panose="02040503050406030204" pitchFamily="18" charset="0"/>
                                              <a:ea typeface="Cambria Math"/>
                                              <a:cs typeface="Cambria Math"/>
                                            </a:rPr>
                                          </m:ctrlPr>
                                        </m:mPr>
                                        <m:m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Sub>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10</m:t>
                                                </m:r>
                                              </m:sub>
                                              <m:sup>
                                                <m:r>
                                                  <a:rPr lang="fi-FI" sz="4799" i="1">
                                                    <a:solidFill>
                                                      <a:schemeClr val="accent3"/>
                                                    </a:solidFill>
                                                    <a:latin typeface="Cambria Math"/>
                                                    <a:ea typeface="Cambria Math"/>
                                                  </a:rPr>
                                                  <m:t>∗</m:t>
                                                </m:r>
                                              </m:sup>
                                            </m:sSubSup>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Sub>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up>
                                                <m:r>
                                                  <a:rPr lang="fi-FI" sz="4799" i="1">
                                                    <a:solidFill>
                                                      <a:schemeClr val="accent3"/>
                                                    </a:solidFill>
                                                    <a:latin typeface="Cambria Math"/>
                                                    <a:ea typeface="Cambria Math"/>
                                                  </a:rPr>
                                                  <m:t>∗</m:t>
                                                </m:r>
                                              </m:sup>
                                            </m:sSubSup>
                                          </m:e>
                                        </m:mr>
                                      </m:m>
                                    </m:e>
                                  </m:mr>
                                  <m:m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01</m:t>
                                          </m:r>
                                        </m:sub>
                                      </m:sSub>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up>
                                          <m:r>
                                            <a:rPr lang="fi-FI" sz="4799" i="1">
                                              <a:solidFill>
                                                <a:schemeClr val="accent3"/>
                                              </a:solidFill>
                                              <a:latin typeface="Cambria Math"/>
                                              <a:ea typeface="Cambria Math"/>
                                            </a:rPr>
                                            <m:t>∗</m:t>
                                          </m:r>
                                        </m:sup>
                                      </m:sSubSup>
                                    </m:e>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01</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m>
                                        <m:mPr>
                                          <m:mcs>
                                            <m:mc>
                                              <m:mcPr>
                                                <m:count m:val="2"/>
                                                <m:mcJc m:val="center"/>
                                              </m:mcPr>
                                            </m:mc>
                                          </m:mcs>
                                          <m:ctrlPr>
                                            <a:rPr sz="4799" i="1">
                                              <a:solidFill>
                                                <a:schemeClr val="accent3"/>
                                              </a:solidFill>
                                              <a:latin typeface="Cambria Math" panose="02040503050406030204" pitchFamily="18" charset="0"/>
                                              <a:ea typeface="Cambria Math"/>
                                              <a:cs typeface="Cambria Math"/>
                                            </a:rPr>
                                          </m:ctrlPr>
                                        </m:mPr>
                                        <m:m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01</m:t>
                                                </m:r>
                                              </m:sub>
                                            </m:sSub>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10</m:t>
                                                </m:r>
                                              </m:sub>
                                              <m:sup>
                                                <m:r>
                                                  <a:rPr lang="fi-FI" sz="4799" i="1">
                                                    <a:solidFill>
                                                      <a:schemeClr val="accent3"/>
                                                    </a:solidFill>
                                                    <a:latin typeface="Cambria Math"/>
                                                    <a:ea typeface="Cambria Math"/>
                                                  </a:rPr>
                                                  <m:t>∗</m:t>
                                                </m:r>
                                              </m:sup>
                                            </m:sSubSup>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01</m:t>
                                                </m:r>
                                              </m:sub>
                                            </m:sSub>
                                          </m:e>
                                        </m:mr>
                                      </m:m>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up>
                                          <m:r>
                                            <a:rPr lang="fi-FI" sz="4799" i="1">
                                              <a:solidFill>
                                                <a:schemeClr val="accent3"/>
                                              </a:solidFill>
                                              <a:latin typeface="Cambria Math"/>
                                              <a:ea typeface="Cambria Math"/>
                                            </a:rPr>
                                            <m:t>∗</m:t>
                                          </m:r>
                                        </m:sup>
                                      </m:sSubSup>
                                    </m:e>
                                  </m:mr>
                                </m:m>
                              </m:e>
                            </m:m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3"/>
                                              </a:solidFill>
                                              <a:latin typeface="Cambria Math" panose="02040503050406030204" pitchFamily="18" charset="0"/>
                                              <a:ea typeface="Cambria Math"/>
                                              <a:cs typeface="Cambria Math"/>
                                            </a:rPr>
                                          </m:ctrlPr>
                                        </m:sSubSupP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10</m:t>
                                              </m:r>
                                            </m:sub>
                                          </m:sSub>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up>
                                          <m:r>
                                            <a:rPr lang="fi-FI" sz="4799" i="1">
                                              <a:solidFill>
                                                <a:schemeClr val="accent3"/>
                                              </a:solidFill>
                                              <a:latin typeface="Cambria Math"/>
                                              <a:ea typeface="Cambria Math"/>
                                            </a:rPr>
                                            <m:t>∗</m:t>
                                          </m:r>
                                        </m:sup>
                                      </m:sSubSup>
                                    </m:e>
                                    <m:e>
                                      <m:sSubSup>
                                        <m:sSubSupPr>
                                          <m:ctrlPr>
                                            <a:rPr lang="de-DE" sz="4799" i="1">
                                              <a:solidFill>
                                                <a:schemeClr val="accent3"/>
                                              </a:solidFill>
                                              <a:latin typeface="Cambria Math" panose="02040503050406030204" pitchFamily="18" charset="0"/>
                                              <a:ea typeface="Cambria Math"/>
                                              <a:cs typeface="Cambria Math"/>
                                            </a:rPr>
                                          </m:ctrlPr>
                                        </m:sSubSupP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10</m:t>
                                              </m:r>
                                            </m:sub>
                                          </m:sSub>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up>
                                          <m:r>
                                            <a:rPr lang="fi-FI" sz="4799" i="1">
                                              <a:solidFill>
                                                <a:schemeClr val="accent3"/>
                                              </a:solidFill>
                                              <a:latin typeface="Cambria Math"/>
                                              <a:ea typeface="Cambria Math"/>
                                            </a:rPr>
                                            <m:t>∗</m:t>
                                          </m:r>
                                        </m:sup>
                                      </m:sSubSup>
                                    </m:e>
                                    <m:e>
                                      <m:m>
                                        <m:mPr>
                                          <m:mcs>
                                            <m:mc>
                                              <m:mcPr>
                                                <m:count m:val="2"/>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10</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sSubSup>
                                              <m:sSubSupPr>
                                                <m:ctrlPr>
                                                  <a:rPr lang="de-DE" sz="4799" i="1">
                                                    <a:solidFill>
                                                      <a:schemeClr val="accent3"/>
                                                    </a:solidFill>
                                                    <a:latin typeface="Cambria Math" panose="02040503050406030204" pitchFamily="18" charset="0"/>
                                                    <a:ea typeface="Cambria Math"/>
                                                    <a:cs typeface="Cambria Math"/>
                                                  </a:rPr>
                                                </m:ctrlPr>
                                              </m:sSubSupP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10</m:t>
                                                    </m:r>
                                                  </m:sub>
                                                </m:sSub>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up>
                                                <m:r>
                                                  <a:rPr lang="fi-FI" sz="4799" i="1">
                                                    <a:solidFill>
                                                      <a:schemeClr val="accent3"/>
                                                    </a:solidFill>
                                                    <a:latin typeface="Cambria Math"/>
                                                    <a:ea typeface="Cambria Math"/>
                                                  </a:rPr>
                                                  <m:t>∗</m:t>
                                                </m:r>
                                              </m:sup>
                                            </m:sSubSup>
                                          </m:e>
                                        </m:mr>
                                      </m:m>
                                    </m:e>
                                  </m:mr>
                                  <m:mr>
                                    <m:e>
                                      <m:sSubSup>
                                        <m:sSubSupPr>
                                          <m:ctrlPr>
                                            <a:rPr lang="de-DE" sz="4799" i="1">
                                              <a:solidFill>
                                                <a:schemeClr val="accent3"/>
                                              </a:solidFill>
                                              <a:latin typeface="Cambria Math" panose="02040503050406030204" pitchFamily="18" charset="0"/>
                                              <a:ea typeface="Cambria Math"/>
                                              <a:cs typeface="Cambria Math"/>
                                            </a:rPr>
                                          </m:ctrlPr>
                                        </m:sSubSupP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Sub>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up>
                                          <m:r>
                                            <a:rPr lang="fi-FI" sz="4799" i="1">
                                              <a:solidFill>
                                                <a:schemeClr val="accent3"/>
                                              </a:solidFill>
                                              <a:latin typeface="Cambria Math"/>
                                              <a:ea typeface="Cambria Math"/>
                                            </a:rPr>
                                            <m:t>∗</m:t>
                                          </m:r>
                                        </m:sup>
                                      </m:sSubSup>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Sub>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up>
                                          <m:r>
                                            <a:rPr lang="fi-FI" sz="4799" i="1">
                                              <a:solidFill>
                                                <a:schemeClr val="accent3"/>
                                              </a:solidFill>
                                              <a:latin typeface="Cambria Math"/>
                                              <a:ea typeface="Cambria Math"/>
                                            </a:rPr>
                                            <m:t>∗</m:t>
                                          </m:r>
                                        </m:sup>
                                      </m:sSubSup>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Sub>
                                      <m:m>
                                        <m:mPr>
                                          <m:mcs>
                                            <m:mc>
                                              <m:mcPr>
                                                <m:count m:val="2"/>
                                                <m:mcJc m:val="center"/>
                                              </m:mcPr>
                                            </m:mc>
                                          </m:mcs>
                                          <m:ctrlPr>
                                            <a:rPr sz="4799" i="1">
                                              <a:solidFill>
                                                <a:schemeClr val="accent3"/>
                                              </a:solidFill>
                                              <a:latin typeface="Cambria Math" panose="02040503050406030204" pitchFamily="18" charset="0"/>
                                              <a:ea typeface="Cambria Math"/>
                                              <a:cs typeface="Cambria Math"/>
                                            </a:rPr>
                                          </m:ctrlPr>
                                        </m:mPr>
                                        <m:mr>
                                          <m:e>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10</m:t>
                                                </m:r>
                                              </m:sub>
                                              <m:sup>
                                                <m:r>
                                                  <a:rPr lang="fi-FI" sz="4799" i="1">
                                                    <a:solidFill>
                                                      <a:schemeClr val="accent3"/>
                                                    </a:solidFill>
                                                    <a:latin typeface="Cambria Math"/>
                                                    <a:ea typeface="Cambria Math"/>
                                                  </a:rPr>
                                                  <m:t>∗</m:t>
                                                </m:r>
                                              </m:sup>
                                            </m:sSubSup>
                                          </m:e>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11</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mr>
                                      </m:m>
                                    </m:e>
                                  </m:mr>
                                </m:m>
                              </m:e>
                            </m:mr>
                          </m:m>
                        </m:e>
                      </m:d>
                    </m:oMath>
                  </m:oMathPara>
                </a14:m>
                <a:endParaRPr sz="4799"/>
              </a:p>
            </p:txBody>
          </p:sp>
        </mc:Choice>
        <mc:Fallback xmlns="">
          <p:sp>
            <p:nvSpPr>
              <p:cNvPr id="16" name="TextBox 14"/>
              <p:cNvSpPr txBox="1">
                <a:spLocks noRot="1" noChangeAspect="1" noMove="1" noResize="1" noEditPoints="1" noAdjustHandles="1" noChangeArrowheads="1" noChangeShapeType="1" noTextEdit="1"/>
              </p:cNvSpPr>
              <p:nvPr/>
            </p:nvSpPr>
            <p:spPr bwMode="auto">
              <a:xfrm>
                <a:off x="2374511" y="2313552"/>
                <a:ext cx="8059047" cy="3573863"/>
              </a:xfrm>
              <a:prstGeom prst="rect">
                <a:avLst/>
              </a:prstGeom>
              <a:blipFill>
                <a:blip r:embed="rId6"/>
                <a:stretch>
                  <a:fillRect r="-20315" b="-6028"/>
                </a:stretch>
              </a:blipFill>
            </p:spPr>
            <p:txBody>
              <a:bodyPr/>
              <a:lstStyle/>
              <a:p>
                <a:r>
                  <a:rPr lang="en-US">
                    <a:noFill/>
                  </a:rPr>
                  <a:t> </a:t>
                </a:r>
              </a:p>
            </p:txBody>
          </p:sp>
        </mc:Fallback>
      </mc:AlternateContent>
      <p:sp>
        <p:nvSpPr>
          <p:cNvPr id="17" name="Nuoli: Oikea 16"/>
          <p:cNvSpPr/>
          <p:nvPr/>
        </p:nvSpPr>
        <p:spPr bwMode="auto">
          <a:xfrm rot="4667642">
            <a:off x="3455911" y="1764048"/>
            <a:ext cx="568768" cy="369285"/>
          </a:xfrm>
          <a:prstGeom prst="right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19" name="Text Placeholder 3"/>
          <p:cNvSpPr txBox="1"/>
          <p:nvPr/>
        </p:nvSpPr>
        <p:spPr bwMode="auto">
          <a:xfrm>
            <a:off x="2992113" y="1196490"/>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2"/>
                </a:solidFill>
              </a:rPr>
              <a:t>Probabilities</a:t>
            </a:r>
            <a:endParaRPr sz="2000">
              <a:solidFill>
                <a:schemeClr val="accent2"/>
              </a:solidFill>
            </a:endParaRPr>
          </a:p>
        </p:txBody>
      </p:sp>
      <p:sp>
        <p:nvSpPr>
          <p:cNvPr id="13" name="Text Placeholder 3"/>
          <p:cNvSpPr txBox="1"/>
          <p:nvPr/>
        </p:nvSpPr>
        <p:spPr bwMode="auto">
          <a:xfrm>
            <a:off x="5679252" y="1637324"/>
            <a:ext cx="2706400"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81600" y="528806"/>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81600" y="528806"/>
                <a:ext cx="2775336" cy="1408061"/>
              </a:xfrm>
              <a:blipFill>
                <a:blip r:embed="rId3"/>
                <a:stretch>
                  <a:fillRect l="-7763" t="-36607" r="-10959" b="-95536"/>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99189" y="1631697"/>
            <a:ext cx="2775336" cy="788245"/>
          </a:xfrm>
        </p:spPr>
        <p:txBody>
          <a:bodyPr>
            <a:normAutofit/>
          </a:bodyPr>
          <a:lstStyle/>
          <a:p>
            <a:pPr>
              <a:defRPr/>
            </a:pPr>
            <a:r>
              <a:rPr lang="en-GB" sz="2000"/>
              <a:t>describes closed quantum systems</a:t>
            </a:r>
            <a:endParaRPr sz="2000"/>
          </a:p>
        </p:txBody>
      </p:sp>
      <mc:AlternateContent xmlns:mc="http://schemas.openxmlformats.org/markup-compatibility/2006" xmlns:a14="http://schemas.microsoft.com/office/drawing/2010/main">
        <mc:Choice Requires="a14">
          <p:sp>
            <p:nvSpPr>
              <p:cNvPr id="31" name="TextBox 13"/>
              <p:cNvSpPr txBox="1"/>
              <p:nvPr/>
            </p:nvSpPr>
            <p:spPr bwMode="auto">
              <a:xfrm>
                <a:off x="110818" y="2621661"/>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31" name="TextBox 13"/>
              <p:cNvSpPr txBox="1">
                <a:spLocks noRot="1" noChangeAspect="1" noMove="1" noResize="1" noEditPoints="1" noAdjustHandles="1" noChangeArrowheads="1" noChangeShapeType="1" noTextEdit="1"/>
              </p:cNvSpPr>
              <p:nvPr/>
            </p:nvSpPr>
            <p:spPr bwMode="auto">
              <a:xfrm>
                <a:off x="110818" y="2621661"/>
                <a:ext cx="1890389" cy="2570384"/>
              </a:xfrm>
              <a:prstGeom prst="rect">
                <a:avLst/>
              </a:prstGeom>
              <a:blipFill>
                <a:blip r:embed="rId4"/>
                <a:stretch>
                  <a:fillRect b="-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itle 3"/>
              <p:cNvSpPr txBox="1"/>
              <p:nvPr/>
            </p:nvSpPr>
            <p:spPr bwMode="auto">
              <a:xfrm>
                <a:off x="5679253" y="534773"/>
                <a:ext cx="2392426" cy="1408061"/>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42" name="Title 3"/>
              <p:cNvSpPr txBox="1">
                <a:spLocks noRot="1" noChangeAspect="1" noMove="1" noResize="1" noEditPoints="1" noAdjustHandles="1" noChangeArrowheads="1" noChangeShapeType="1" noTextEdit="1"/>
              </p:cNvSpPr>
              <p:nvPr/>
            </p:nvSpPr>
            <p:spPr bwMode="auto">
              <a:xfrm>
                <a:off x="5679253" y="534773"/>
                <a:ext cx="2392426" cy="1408061"/>
              </a:xfrm>
              <a:prstGeom prst="rect">
                <a:avLst/>
              </a:prstGeom>
              <a:blipFill>
                <a:blip r:embed="rId5"/>
                <a:stretch>
                  <a:fillRect l="-8995" t="-12500" b="-1786"/>
                </a:stretch>
              </a:blipFill>
            </p:spPr>
            <p:txBody>
              <a:bodyPr/>
              <a:lstStyle/>
              <a:p>
                <a:r>
                  <a:rPr lang="en-US">
                    <a:noFill/>
                  </a:rPr>
                  <a:t> </a:t>
                </a:r>
              </a:p>
            </p:txBody>
          </p:sp>
        </mc:Fallback>
      </mc:AlternateContent>
      <p:sp>
        <p:nvSpPr>
          <p:cNvPr id="8" name="Nuoli: Oikea 7"/>
          <p:cNvSpPr/>
          <p:nvPr/>
        </p:nvSpPr>
        <p:spPr bwMode="auto">
          <a:xfrm rot="4667642">
            <a:off x="4246210" y="1979047"/>
            <a:ext cx="568768" cy="369285"/>
          </a:xfrm>
          <a:prstGeom prst="right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9" name="Text Placeholder 3"/>
          <p:cNvSpPr txBox="1"/>
          <p:nvPr/>
        </p:nvSpPr>
        <p:spPr bwMode="auto">
          <a:xfrm>
            <a:off x="9242365" y="1657882"/>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3"/>
                </a:solidFill>
              </a:rPr>
              <a:t>‘Coherences’</a:t>
            </a:r>
            <a:endParaRPr sz="2000">
              <a:solidFill>
                <a:schemeClr val="accent3"/>
              </a:solidFill>
            </a:endParaRPr>
          </a:p>
        </p:txBody>
      </p:sp>
      <p:sp>
        <p:nvSpPr>
          <p:cNvPr id="10" name="Nuoli: Oikea 9"/>
          <p:cNvSpPr/>
          <p:nvPr/>
        </p:nvSpPr>
        <p:spPr bwMode="auto">
          <a:xfrm rot="6824272">
            <a:off x="9241481" y="2181282"/>
            <a:ext cx="568768" cy="369285"/>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11" name="Text Placeholder 3"/>
          <p:cNvSpPr txBox="1"/>
          <p:nvPr/>
        </p:nvSpPr>
        <p:spPr bwMode="auto">
          <a:xfrm>
            <a:off x="3475310" y="1401196"/>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2"/>
                </a:solidFill>
              </a:rPr>
              <a:t>Probabilities</a:t>
            </a:r>
            <a:endParaRPr sz="2000">
              <a:solidFill>
                <a:schemeClr val="accent2"/>
              </a:solidFill>
            </a:endParaRPr>
          </a:p>
        </p:txBody>
      </p:sp>
      <mc:AlternateContent xmlns:mc="http://schemas.openxmlformats.org/markup-compatibility/2006" xmlns:a14="http://schemas.microsoft.com/office/drawing/2010/main">
        <mc:Choice Requires="a14">
          <p:sp>
            <p:nvSpPr>
              <p:cNvPr id="12" name="TextBox 23"/>
              <p:cNvSpPr txBox="1"/>
              <p:nvPr/>
            </p:nvSpPr>
            <p:spPr bwMode="auto">
              <a:xfrm>
                <a:off x="6443481" y="5853244"/>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2" name="TextBox 23"/>
              <p:cNvSpPr txBox="1">
                <a:spLocks noRot="1" noChangeAspect="1" noMove="1" noResize="1" noEditPoints="1" noAdjustHandles="1" noChangeArrowheads="1" noChangeShapeType="1" noTextEdit="1"/>
              </p:cNvSpPr>
              <p:nvPr/>
            </p:nvSpPr>
            <p:spPr bwMode="auto">
              <a:xfrm>
                <a:off x="6443481" y="5853244"/>
                <a:ext cx="531541" cy="369332"/>
              </a:xfrm>
              <a:prstGeom prst="rect">
                <a:avLst/>
              </a:prstGeom>
              <a:blipFill>
                <a:blip r:embed="rId6"/>
                <a:stretch>
                  <a:fillRect l="-4651" t="-103226" r="-53488" b="-161290"/>
                </a:stretch>
              </a:blipFill>
            </p:spPr>
            <p:txBody>
              <a:bodyPr/>
              <a:lstStyle/>
              <a:p>
                <a:r>
                  <a:rPr lang="en-US">
                    <a:noFill/>
                  </a:rPr>
                  <a:t> </a:t>
                </a:r>
              </a:p>
            </p:txBody>
          </p:sp>
        </mc:Fallback>
      </mc:AlternateContent>
      <p:sp>
        <p:nvSpPr>
          <p:cNvPr id="13" name="Text Placeholder 3"/>
          <p:cNvSpPr txBox="1"/>
          <p:nvPr/>
        </p:nvSpPr>
        <p:spPr bwMode="auto">
          <a:xfrm>
            <a:off x="6108775" y="5606556"/>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3"/>
                </a:solidFill>
              </a:rPr>
              <a:t>Superposition of           and </a:t>
            </a:r>
            <a:endParaRPr sz="2000">
              <a:solidFill>
                <a:schemeClr val="accent3"/>
              </a:solidFill>
            </a:endParaRPr>
          </a:p>
        </p:txBody>
      </p:sp>
      <mc:AlternateContent xmlns:mc="http://schemas.openxmlformats.org/markup-compatibility/2006" xmlns:a14="http://schemas.microsoft.com/office/drawing/2010/main">
        <mc:Choice Requires="a14">
          <p:sp>
            <p:nvSpPr>
              <p:cNvPr id="14" name="TextBox 23"/>
              <p:cNvSpPr txBox="1"/>
              <p:nvPr/>
            </p:nvSpPr>
            <p:spPr bwMode="auto">
              <a:xfrm>
                <a:off x="7437497" y="5862027"/>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14" name="TextBox 23"/>
              <p:cNvSpPr txBox="1">
                <a:spLocks noRot="1" noChangeAspect="1" noMove="1" noResize="1" noEditPoints="1" noAdjustHandles="1" noChangeArrowheads="1" noChangeShapeType="1" noTextEdit="1"/>
              </p:cNvSpPr>
              <p:nvPr/>
            </p:nvSpPr>
            <p:spPr bwMode="auto">
              <a:xfrm>
                <a:off x="7437497" y="5862027"/>
                <a:ext cx="531541" cy="369332"/>
              </a:xfrm>
              <a:prstGeom prst="rect">
                <a:avLst/>
              </a:prstGeom>
              <a:blipFill>
                <a:blip r:embed="rId7"/>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4"/>
              <p:cNvSpPr txBox="1"/>
              <p:nvPr/>
            </p:nvSpPr>
            <p:spPr bwMode="auto">
              <a:xfrm>
                <a:off x="3595368" y="2341988"/>
                <a:ext cx="7102970" cy="3083858"/>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00</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Sub>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up>
                                                <m:r>
                                                  <a:rPr lang="fi-FI" sz="4799" i="1">
                                                    <a:solidFill>
                                                      <a:schemeClr val="accent3"/>
                                                    </a:solidFill>
                                                    <a:latin typeface="Cambria Math"/>
                                                    <a:ea typeface="Cambria Math"/>
                                                  </a:rPr>
                                                  <m:t>∗</m:t>
                                                </m:r>
                                              </m:sup>
                                            </m:sSubSup>
                                          </m:e>
                                        </m:mr>
                                      </m:m>
                                    </m:e>
                                  </m:mr>
                                  <m:mr>
                                    <m:e>
                                      <m:r>
                                        <a:rPr lang="de-DE" sz="4799" i="1">
                                          <a:latin typeface="Cambria Math"/>
                                        </a:rPr>
                                        <m:t>0</m:t>
                                      </m:r>
                                    </m:e>
                                    <m:e>
                                      <m:r>
                                        <a:rPr lang="de-DE" sz="4799" i="1">
                                          <a:latin typeface="Cambria Math"/>
                                        </a:rPr>
                                        <m:t>0</m:t>
                                      </m:r>
                                    </m:e>
                                    <m:e>
                                      <m:r>
                                        <a:rPr lang="fi-FI" sz="4799" i="1">
                                          <a:latin typeface="Cambria Math"/>
                                        </a:rPr>
                                        <m:t>0</m:t>
                                      </m:r>
                                      <m:m>
                                        <m:mPr>
                                          <m:mcs>
                                            <m:mc>
                                              <m:mcPr>
                                                <m:count m:val="2"/>
                                                <m:mcJc m:val="center"/>
                                              </m:mcPr>
                                            </m:mc>
                                          </m:mcs>
                                          <m:ctrlPr>
                                            <a:rPr sz="4799" i="1">
                                              <a:latin typeface="Cambria Math" panose="02040503050406030204" pitchFamily="18" charset="0"/>
                                              <a:ea typeface="Cambria Math"/>
                                              <a:cs typeface="Cambria Math"/>
                                            </a:rPr>
                                          </m:ctrlPr>
                                        </m:mPr>
                                        <m:mr>
                                          <m:e/>
                                          <m:e/>
                                        </m:mr>
                                      </m:m>
                                      <m:r>
                                        <a:rPr lang="de-DE" sz="4799" i="1">
                                          <a:latin typeface="Cambria Math"/>
                                        </a:rPr>
                                        <m:t>0</m:t>
                                      </m:r>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r>
                                        <a:rPr lang="fi-FI" sz="4799" i="1">
                                          <a:latin typeface="Cambria Math"/>
                                        </a:rPr>
                                        <m:t>0</m:t>
                                      </m:r>
                                      <m:m>
                                        <m:mPr>
                                          <m:mcs>
                                            <m:mc>
                                              <m:mcPr>
                                                <m:count m:val="2"/>
                                                <m:mcJc m:val="center"/>
                                              </m:mcPr>
                                            </m:mc>
                                          </m:mcs>
                                          <m:ctrlPr>
                                            <a:rPr sz="4799" i="1">
                                              <a:latin typeface="Cambria Math" panose="02040503050406030204" pitchFamily="18" charset="0"/>
                                              <a:ea typeface="Cambria Math"/>
                                              <a:cs typeface="Cambria Math"/>
                                            </a:rPr>
                                          </m:ctrlPr>
                                        </m:mPr>
                                        <m:mr>
                                          <m:e/>
                                          <m:e/>
                                        </m:mr>
                                      </m:m>
                                      <m:r>
                                        <a:rPr lang="de-DE" sz="4799" i="1">
                                          <a:latin typeface="Cambria Math"/>
                                        </a:rPr>
                                        <m:t>0</m:t>
                                      </m:r>
                                    </m:e>
                                  </m:mr>
                                  <m:mr>
                                    <m:e>
                                      <m:sSubSup>
                                        <m:sSubSupPr>
                                          <m:ctrlPr>
                                            <a:rPr lang="de-DE" sz="4799" i="1">
                                              <a:solidFill>
                                                <a:schemeClr val="accent3"/>
                                              </a:solidFill>
                                              <a:latin typeface="Cambria Math" panose="02040503050406030204" pitchFamily="18" charset="0"/>
                                              <a:ea typeface="Cambria Math"/>
                                              <a:cs typeface="Cambria Math"/>
                                            </a:rPr>
                                          </m:ctrlPr>
                                        </m:sSubSupP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11</m:t>
                                              </m:r>
                                            </m:sub>
                                          </m:sSub>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00</m:t>
                                          </m:r>
                                        </m:sub>
                                        <m:sup>
                                          <m:r>
                                            <a:rPr lang="fi-FI" sz="4799" i="1">
                                              <a:solidFill>
                                                <a:schemeClr val="accent3"/>
                                              </a:solidFill>
                                              <a:latin typeface="Cambria Math"/>
                                              <a:ea typeface="Cambria Math"/>
                                            </a:rPr>
                                            <m:t>∗</m:t>
                                          </m:r>
                                        </m:sup>
                                      </m:sSubSup>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11</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mr>
                                      </m:m>
                                    </m:e>
                                  </m:mr>
                                </m:m>
                              </m:e>
                            </m:mr>
                          </m:m>
                        </m:e>
                      </m:d>
                    </m:oMath>
                  </m:oMathPara>
                </a14:m>
                <a:endParaRPr sz="4799"/>
              </a:p>
            </p:txBody>
          </p:sp>
        </mc:Choice>
        <mc:Fallback xmlns="">
          <p:sp>
            <p:nvSpPr>
              <p:cNvPr id="16" name="TextBox 14"/>
              <p:cNvSpPr txBox="1">
                <a:spLocks noRot="1" noChangeAspect="1" noMove="1" noResize="1" noEditPoints="1" noAdjustHandles="1" noChangeArrowheads="1" noChangeShapeType="1" noTextEdit="1"/>
              </p:cNvSpPr>
              <p:nvPr/>
            </p:nvSpPr>
            <p:spPr bwMode="auto">
              <a:xfrm>
                <a:off x="3595368" y="2341988"/>
                <a:ext cx="7102970" cy="3083858"/>
              </a:xfrm>
              <a:prstGeom prst="rect">
                <a:avLst/>
              </a:prstGeom>
              <a:blipFill>
                <a:blip r:embed="rId8"/>
                <a:stretch>
                  <a:fillRect b="-6557"/>
                </a:stretch>
              </a:blipFill>
            </p:spPr>
            <p:txBody>
              <a:bodyPr/>
              <a:lstStyle/>
              <a:p>
                <a:r>
                  <a:rPr lang="en-US">
                    <a:noFill/>
                  </a:rPr>
                  <a:t> </a:t>
                </a:r>
              </a:p>
            </p:txBody>
          </p:sp>
        </mc:Fallback>
      </mc:AlternateContent>
      <p:sp>
        <p:nvSpPr>
          <p:cNvPr id="17" name="Text Placeholder 3"/>
          <p:cNvSpPr txBox="1"/>
          <p:nvPr/>
        </p:nvSpPr>
        <p:spPr bwMode="auto">
          <a:xfrm>
            <a:off x="5679252" y="1637324"/>
            <a:ext cx="2706400"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81600" y="528806"/>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81600" y="528806"/>
                <a:ext cx="2775336" cy="1408061"/>
              </a:xfrm>
              <a:blipFill>
                <a:blip r:embed="rId3"/>
                <a:stretch>
                  <a:fillRect l="-7763" t="-36607" r="-10959" b="-95536"/>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99189" y="1631697"/>
            <a:ext cx="2775336" cy="788245"/>
          </a:xfrm>
        </p:spPr>
        <p:txBody>
          <a:bodyPr>
            <a:normAutofit/>
          </a:bodyPr>
          <a:lstStyle/>
          <a:p>
            <a:pPr>
              <a:defRPr/>
            </a:pPr>
            <a:r>
              <a:rPr lang="en-GB" sz="2000"/>
              <a:t>describes closed quantum systems</a:t>
            </a:r>
            <a:endParaRPr sz="2000"/>
          </a:p>
        </p:txBody>
      </p:sp>
      <mc:AlternateContent xmlns:mc="http://schemas.openxmlformats.org/markup-compatibility/2006" xmlns:a14="http://schemas.microsoft.com/office/drawing/2010/main">
        <mc:Choice Requires="a14">
          <p:sp>
            <p:nvSpPr>
              <p:cNvPr id="31" name="TextBox 13"/>
              <p:cNvSpPr txBox="1"/>
              <p:nvPr/>
            </p:nvSpPr>
            <p:spPr bwMode="auto">
              <a:xfrm>
                <a:off x="110818" y="2621661"/>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31" name="TextBox 13"/>
              <p:cNvSpPr txBox="1">
                <a:spLocks noRot="1" noChangeAspect="1" noMove="1" noResize="1" noEditPoints="1" noAdjustHandles="1" noChangeArrowheads="1" noChangeShapeType="1" noTextEdit="1"/>
              </p:cNvSpPr>
              <p:nvPr/>
            </p:nvSpPr>
            <p:spPr bwMode="auto">
              <a:xfrm>
                <a:off x="110818" y="2621661"/>
                <a:ext cx="1890389" cy="2570384"/>
              </a:xfrm>
              <a:prstGeom prst="rect">
                <a:avLst/>
              </a:prstGeom>
              <a:blipFill>
                <a:blip r:embed="rId4"/>
                <a:stretch>
                  <a:fillRect b="-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itle 3"/>
              <p:cNvSpPr txBox="1"/>
              <p:nvPr/>
            </p:nvSpPr>
            <p:spPr bwMode="auto">
              <a:xfrm>
                <a:off x="5679253" y="534773"/>
                <a:ext cx="2392426" cy="1408061"/>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42" name="Title 3"/>
              <p:cNvSpPr txBox="1">
                <a:spLocks noRot="1" noChangeAspect="1" noMove="1" noResize="1" noEditPoints="1" noAdjustHandles="1" noChangeArrowheads="1" noChangeShapeType="1" noTextEdit="1"/>
              </p:cNvSpPr>
              <p:nvPr/>
            </p:nvSpPr>
            <p:spPr bwMode="auto">
              <a:xfrm>
                <a:off x="5679253" y="534773"/>
                <a:ext cx="2392426" cy="1408061"/>
              </a:xfrm>
              <a:prstGeom prst="rect">
                <a:avLst/>
              </a:prstGeom>
              <a:blipFill>
                <a:blip r:embed="rId5"/>
                <a:stretch>
                  <a:fillRect l="-8995" t="-12500" b="-1786"/>
                </a:stretch>
              </a:blipFill>
            </p:spPr>
            <p:txBody>
              <a:bodyPr/>
              <a:lstStyle/>
              <a:p>
                <a:r>
                  <a:rPr lang="en-US">
                    <a:noFill/>
                  </a:rPr>
                  <a:t> </a:t>
                </a:r>
              </a:p>
            </p:txBody>
          </p:sp>
        </mc:Fallback>
      </mc:AlternateContent>
      <p:sp>
        <p:nvSpPr>
          <p:cNvPr id="8" name="Nuoli: Oikea 7"/>
          <p:cNvSpPr/>
          <p:nvPr/>
        </p:nvSpPr>
        <p:spPr bwMode="auto">
          <a:xfrm rot="4667642">
            <a:off x="4246210" y="1979047"/>
            <a:ext cx="568768" cy="369285"/>
          </a:xfrm>
          <a:prstGeom prst="right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9" name="Text Placeholder 3"/>
          <p:cNvSpPr txBox="1"/>
          <p:nvPr/>
        </p:nvSpPr>
        <p:spPr bwMode="auto">
          <a:xfrm>
            <a:off x="9242365" y="1657882"/>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3"/>
                </a:solidFill>
              </a:rPr>
              <a:t>‘Coherences’</a:t>
            </a:r>
            <a:endParaRPr sz="2000">
              <a:solidFill>
                <a:schemeClr val="accent3"/>
              </a:solidFill>
            </a:endParaRPr>
          </a:p>
        </p:txBody>
      </p:sp>
      <p:sp>
        <p:nvSpPr>
          <p:cNvPr id="10" name="Nuoli: Oikea 9"/>
          <p:cNvSpPr/>
          <p:nvPr/>
        </p:nvSpPr>
        <p:spPr bwMode="auto">
          <a:xfrm rot="6824272">
            <a:off x="9241481" y="2181282"/>
            <a:ext cx="568768" cy="369285"/>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11" name="Text Placeholder 3"/>
          <p:cNvSpPr txBox="1"/>
          <p:nvPr/>
        </p:nvSpPr>
        <p:spPr bwMode="auto">
          <a:xfrm>
            <a:off x="3475310" y="1401196"/>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2"/>
                </a:solidFill>
              </a:rPr>
              <a:t>Probabilities</a:t>
            </a:r>
            <a:endParaRPr sz="2000">
              <a:solidFill>
                <a:schemeClr val="accent2"/>
              </a:solidFill>
            </a:endParaRPr>
          </a:p>
        </p:txBody>
      </p:sp>
      <mc:AlternateContent xmlns:mc="http://schemas.openxmlformats.org/markup-compatibility/2006" xmlns:a14="http://schemas.microsoft.com/office/drawing/2010/main">
        <mc:Choice Requires="a14">
          <p:sp>
            <p:nvSpPr>
              <p:cNvPr id="12" name="TextBox 23"/>
              <p:cNvSpPr txBox="1"/>
              <p:nvPr/>
            </p:nvSpPr>
            <p:spPr bwMode="auto">
              <a:xfrm>
                <a:off x="6826926" y="584261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2" name="TextBox 23"/>
              <p:cNvSpPr txBox="1">
                <a:spLocks noRot="1" noChangeAspect="1" noMove="1" noResize="1" noEditPoints="1" noAdjustHandles="1" noChangeArrowheads="1" noChangeShapeType="1" noTextEdit="1"/>
              </p:cNvSpPr>
              <p:nvPr/>
            </p:nvSpPr>
            <p:spPr bwMode="auto">
              <a:xfrm>
                <a:off x="6826926" y="5842613"/>
                <a:ext cx="531541" cy="369332"/>
              </a:xfrm>
              <a:prstGeom prst="rect">
                <a:avLst/>
              </a:prstGeom>
              <a:blipFill>
                <a:blip r:embed="rId6"/>
                <a:stretch>
                  <a:fillRect l="-2326" t="-103226" r="-53488" b="-161290"/>
                </a:stretch>
              </a:blipFill>
            </p:spPr>
            <p:txBody>
              <a:bodyPr/>
              <a:lstStyle/>
              <a:p>
                <a:r>
                  <a:rPr lang="en-US">
                    <a:noFill/>
                  </a:rPr>
                  <a:t> </a:t>
                </a:r>
              </a:p>
            </p:txBody>
          </p:sp>
        </mc:Fallback>
      </mc:AlternateContent>
      <p:sp>
        <p:nvSpPr>
          <p:cNvPr id="13" name="Text Placeholder 3"/>
          <p:cNvSpPr txBox="1"/>
          <p:nvPr/>
        </p:nvSpPr>
        <p:spPr bwMode="auto">
          <a:xfrm>
            <a:off x="5907505" y="5606556"/>
            <a:ext cx="2033212" cy="788245"/>
          </a:xfrm>
          <a:prstGeom prst="rect">
            <a:avLst/>
          </a:prstGeom>
        </p:spPr>
        <p:txBody>
          <a:bodyPr vert="horz" lIns="91428" tIns="45714" rIns="91428" bIns="45714" rtlCol="0">
            <a:normAutofit fontScale="92500"/>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dirty="0">
                <a:solidFill>
                  <a:schemeClr val="accent2"/>
                </a:solidFill>
              </a:rPr>
              <a:t>Classical mixed state  of         and </a:t>
            </a:r>
            <a:endParaRPr sz="2000" dirty="0">
              <a:solidFill>
                <a:schemeClr val="accent2"/>
              </a:solidFill>
            </a:endParaRPr>
          </a:p>
        </p:txBody>
      </p:sp>
      <mc:AlternateContent xmlns:mc="http://schemas.openxmlformats.org/markup-compatibility/2006" xmlns:a14="http://schemas.microsoft.com/office/drawing/2010/main">
        <mc:Choice Requires="a14">
          <p:sp>
            <p:nvSpPr>
              <p:cNvPr id="14" name="TextBox 23"/>
              <p:cNvSpPr txBox="1"/>
              <p:nvPr/>
            </p:nvSpPr>
            <p:spPr bwMode="auto">
              <a:xfrm>
                <a:off x="7820942" y="5851396"/>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14" name="TextBox 23"/>
              <p:cNvSpPr txBox="1">
                <a:spLocks noRot="1" noChangeAspect="1" noMove="1" noResize="1" noEditPoints="1" noAdjustHandles="1" noChangeArrowheads="1" noChangeShapeType="1" noTextEdit="1"/>
              </p:cNvSpPr>
              <p:nvPr/>
            </p:nvSpPr>
            <p:spPr bwMode="auto">
              <a:xfrm>
                <a:off x="7820942" y="5851396"/>
                <a:ext cx="531541" cy="369332"/>
              </a:xfrm>
              <a:prstGeom prst="rect">
                <a:avLst/>
              </a:prstGeom>
              <a:blipFill>
                <a:blip r:embed="rId7"/>
                <a:stretch>
                  <a:fillRect l="-2326" t="-106667" r="-55814"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4"/>
              <p:cNvSpPr txBox="1"/>
              <p:nvPr/>
            </p:nvSpPr>
            <p:spPr bwMode="auto">
              <a:xfrm>
                <a:off x="3595369" y="2341988"/>
                <a:ext cx="6925037" cy="3083858"/>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00</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m:t>
                                                </m:r>
                                              </m:sub>
                                            </m:sSub>
                                            <m:r>
                                              <a:rPr lang="fi-FI" sz="4799" i="1">
                                                <a:solidFill>
                                                  <a:schemeClr val="accent3"/>
                                                </a:solidFill>
                                                <a:latin typeface="Cambria Math"/>
                                                <a:ea typeface="Cambria Math"/>
                                              </a:rPr>
                                              <m:t>0</m:t>
                                            </m:r>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m:t>
                                                </m:r>
                                              </m:sub>
                                              <m:sup>
                                                <m:r>
                                                  <a:rPr lang="fi-FI" sz="4799" i="1">
                                                    <a:solidFill>
                                                      <a:schemeClr val="accent3"/>
                                                    </a:solidFill>
                                                    <a:latin typeface="Cambria Math"/>
                                                    <a:ea typeface="Cambria Math"/>
                                                  </a:rPr>
                                                  <m:t>∗</m:t>
                                                </m:r>
                                              </m:sup>
                                            </m:sSubSup>
                                          </m:e>
                                        </m:mr>
                                      </m:m>
                                    </m:e>
                                  </m:mr>
                                  <m:mr>
                                    <m:e>
                                      <m:r>
                                        <a:rPr lang="de-DE" sz="4799" i="1">
                                          <a:latin typeface="Cambria Math"/>
                                        </a:rPr>
                                        <m:t>0</m:t>
                                      </m:r>
                                    </m:e>
                                    <m:e>
                                      <m:r>
                                        <a:rPr lang="de-DE" sz="4799" i="1">
                                          <a:latin typeface="Cambria Math"/>
                                        </a:rPr>
                                        <m:t>0</m:t>
                                      </m:r>
                                    </m:e>
                                    <m:e>
                                      <m:r>
                                        <a:rPr lang="fi-FI" sz="4799" i="1">
                                          <a:latin typeface="Cambria Math"/>
                                        </a:rPr>
                                        <m:t>0</m:t>
                                      </m:r>
                                      <m:m>
                                        <m:mPr>
                                          <m:mcs>
                                            <m:mc>
                                              <m:mcPr>
                                                <m:count m:val="2"/>
                                                <m:mcJc m:val="center"/>
                                              </m:mcPr>
                                            </m:mc>
                                          </m:mcs>
                                          <m:ctrlPr>
                                            <a:rPr sz="4799" i="1">
                                              <a:latin typeface="Cambria Math" panose="02040503050406030204" pitchFamily="18" charset="0"/>
                                              <a:ea typeface="Cambria Math"/>
                                              <a:cs typeface="Cambria Math"/>
                                            </a:rPr>
                                          </m:ctrlPr>
                                        </m:mPr>
                                        <m:mr>
                                          <m:e/>
                                          <m:e/>
                                        </m:mr>
                                      </m:m>
                                      <m:r>
                                        <a:rPr lang="de-DE" sz="4799" i="1">
                                          <a:latin typeface="Cambria Math"/>
                                        </a:rPr>
                                        <m:t>0</m:t>
                                      </m:r>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r>
                                        <a:rPr lang="fi-FI" sz="4799" i="1">
                                          <a:latin typeface="Cambria Math"/>
                                        </a:rPr>
                                        <m:t>0</m:t>
                                      </m:r>
                                      <m:m>
                                        <m:mPr>
                                          <m:mcs>
                                            <m:mc>
                                              <m:mcPr>
                                                <m:count m:val="2"/>
                                                <m:mcJc m:val="center"/>
                                              </m:mcPr>
                                            </m:mc>
                                          </m:mcs>
                                          <m:ctrlPr>
                                            <a:rPr sz="4799" i="1">
                                              <a:latin typeface="Cambria Math" panose="02040503050406030204" pitchFamily="18" charset="0"/>
                                              <a:ea typeface="Cambria Math"/>
                                              <a:cs typeface="Cambria Math"/>
                                            </a:rPr>
                                          </m:ctrlPr>
                                        </m:mPr>
                                        <m:mr>
                                          <m:e/>
                                          <m:e/>
                                        </m:mr>
                                      </m:m>
                                      <m:r>
                                        <a:rPr lang="de-DE" sz="4799" i="1">
                                          <a:latin typeface="Cambria Math"/>
                                        </a:rPr>
                                        <m:t>0</m:t>
                                      </m:r>
                                    </m:e>
                                  </m:mr>
                                  <m:mr>
                                    <m:e>
                                      <m:sSubSup>
                                        <m:sSubSupPr>
                                          <m:ctrlPr>
                                            <a:rPr lang="de-DE" sz="4799" i="1">
                                              <a:solidFill>
                                                <a:schemeClr val="accent3"/>
                                              </a:solidFill>
                                              <a:latin typeface="Cambria Math" panose="02040503050406030204" pitchFamily="18" charset="0"/>
                                              <a:ea typeface="Cambria Math"/>
                                              <a:cs typeface="Cambria Math"/>
                                            </a:rPr>
                                          </m:ctrlPr>
                                        </m:sSubSupP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m:t>
                                              </m:r>
                                            </m:sub>
                                          </m:sSub>
                                          <m:r>
                                            <a:rPr lang="fi-FI" sz="4799" i="1">
                                              <a:solidFill>
                                                <a:schemeClr val="accent3"/>
                                              </a:solidFill>
                                              <a:latin typeface="Cambria Math"/>
                                              <a:ea typeface="Cambria Math"/>
                                            </a:rPr>
                                            <m:t>0</m:t>
                                          </m:r>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m:t>
                                          </m:r>
                                        </m:sub>
                                        <m:sup>
                                          <m:r>
                                            <a:rPr lang="fi-FI" sz="4799" i="1">
                                              <a:solidFill>
                                                <a:schemeClr val="accent3"/>
                                              </a:solidFill>
                                              <a:latin typeface="Cambria Math"/>
                                              <a:ea typeface="Cambria Math"/>
                                            </a:rPr>
                                            <m:t>∗</m:t>
                                          </m:r>
                                        </m:sup>
                                      </m:sSubSup>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11</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mr>
                                      </m:m>
                                    </m:e>
                                  </m:mr>
                                </m:m>
                              </m:e>
                            </m:mr>
                          </m:m>
                        </m:e>
                      </m:d>
                    </m:oMath>
                  </m:oMathPara>
                </a14:m>
                <a:endParaRPr sz="4799"/>
              </a:p>
            </p:txBody>
          </p:sp>
        </mc:Choice>
        <mc:Fallback xmlns="">
          <p:sp>
            <p:nvSpPr>
              <p:cNvPr id="16" name="TextBox 14"/>
              <p:cNvSpPr txBox="1">
                <a:spLocks noRot="1" noChangeAspect="1" noMove="1" noResize="1" noEditPoints="1" noAdjustHandles="1" noChangeArrowheads="1" noChangeShapeType="1" noTextEdit="1"/>
              </p:cNvSpPr>
              <p:nvPr/>
            </p:nvSpPr>
            <p:spPr bwMode="auto">
              <a:xfrm>
                <a:off x="3595369" y="2341988"/>
                <a:ext cx="6925037" cy="3083858"/>
              </a:xfrm>
              <a:prstGeom prst="rect">
                <a:avLst/>
              </a:prstGeom>
              <a:blipFill>
                <a:blip r:embed="rId8"/>
                <a:stretch>
                  <a:fillRect b="-6557"/>
                </a:stretch>
              </a:blipFill>
            </p:spPr>
            <p:txBody>
              <a:bodyPr/>
              <a:lstStyle/>
              <a:p>
                <a:r>
                  <a:rPr lang="en-US">
                    <a:noFill/>
                  </a:rPr>
                  <a:t> </a:t>
                </a:r>
              </a:p>
            </p:txBody>
          </p:sp>
        </mc:Fallback>
      </mc:AlternateContent>
      <p:sp>
        <p:nvSpPr>
          <p:cNvPr id="2" name="Suorakulmio 1"/>
          <p:cNvSpPr/>
          <p:nvPr/>
        </p:nvSpPr>
        <p:spPr bwMode="auto">
          <a:xfrm>
            <a:off x="8192113" y="1631697"/>
            <a:ext cx="1749609" cy="165330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20" name="Suorakulmio 19"/>
          <p:cNvSpPr/>
          <p:nvPr/>
        </p:nvSpPr>
        <p:spPr bwMode="auto">
          <a:xfrm>
            <a:off x="4316054" y="4444867"/>
            <a:ext cx="1729414" cy="98164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21" name="Suorakulmio 20"/>
          <p:cNvSpPr/>
          <p:nvPr/>
        </p:nvSpPr>
        <p:spPr bwMode="auto">
          <a:xfrm>
            <a:off x="4072519" y="4891004"/>
            <a:ext cx="669764" cy="7255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23" name="Text Placeholder 3"/>
          <p:cNvSpPr txBox="1"/>
          <p:nvPr/>
        </p:nvSpPr>
        <p:spPr bwMode="auto">
          <a:xfrm>
            <a:off x="5679252" y="1637324"/>
            <a:ext cx="2706400"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sp>
        <p:nvSpPr>
          <p:cNvPr id="3" name="Suorakulmio 18">
            <a:extLst>
              <a:ext uri="{FF2B5EF4-FFF2-40B4-BE49-F238E27FC236}">
                <a16:creationId xmlns:a16="http://schemas.microsoft.com/office/drawing/2014/main" id="{4DAD72AB-8F01-B4B7-93C6-04BB59AC921A}"/>
              </a:ext>
            </a:extLst>
          </p:cNvPr>
          <p:cNvSpPr/>
          <p:nvPr/>
        </p:nvSpPr>
        <p:spPr bwMode="auto">
          <a:xfrm>
            <a:off x="9333916" y="1599439"/>
            <a:ext cx="1617252" cy="7255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8" name="Chart 17"/>
          <p:cNvGraphicFramePr>
            <a:graphicFrameLocks/>
          </p:cNvGraphicFramePr>
          <p:nvPr/>
        </p:nvGraphicFramePr>
        <p:xfrm>
          <a:off x="5346710" y="1651002"/>
          <a:ext cx="5538588" cy="251458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bwMode="auto"/>
        <p:txBody>
          <a:bodyPr/>
          <a:lstStyle/>
          <a:p>
            <a:pPr>
              <a:defRPr/>
            </a:pPr>
            <a:r>
              <a:rPr lang="en-US" spc="-30">
                <a:gradFill>
                  <a:gsLst>
                    <a:gs pos="0">
                      <a:srgbClr val="759DEB"/>
                    </a:gs>
                    <a:gs pos="100000">
                      <a:srgbClr val="5FDD97"/>
                    </a:gs>
                  </a:gsLst>
                  <a:lin ang="0" scaled="0"/>
                </a:gradFill>
                <a:latin typeface="Microsoft Sans Serif"/>
                <a:ea typeface="Microsoft Sans Serif"/>
                <a:cs typeface="Microsoft Sans Serif"/>
              </a:rPr>
              <a:t>Real quantum hardware vs. simulator</a:t>
            </a:r>
            <a:endParaRPr/>
          </a:p>
        </p:txBody>
      </p:sp>
      <p:sp>
        <p:nvSpPr>
          <p:cNvPr id="3" name="Text Placeholder 2"/>
          <p:cNvSpPr>
            <a:spLocks noGrp="1"/>
          </p:cNvSpPr>
          <p:nvPr>
            <p:ph type="body" sz="quarter" idx="4294967295"/>
          </p:nvPr>
        </p:nvSpPr>
        <p:spPr bwMode="auto">
          <a:xfrm>
            <a:off x="533398" y="4318000"/>
            <a:ext cx="10444165" cy="1692275"/>
          </a:xfrm>
        </p:spPr>
        <p:txBody>
          <a:bodyPr>
            <a:normAutofit lnSpcReduction="10000"/>
          </a:bodyPr>
          <a:lstStyle/>
          <a:p>
            <a:pPr marL="342900" indent="-342900">
              <a:buFont typeface="Arial"/>
              <a:buChar char="•"/>
              <a:defRPr/>
            </a:pPr>
            <a:r>
              <a:rPr lang="en-GB" sz="2000" dirty="0"/>
              <a:t>Noise is present in modern day quantum computers.</a:t>
            </a:r>
            <a:endParaRPr dirty="0"/>
          </a:p>
          <a:p>
            <a:pPr marL="342900" indent="-342900">
              <a:buFont typeface="Arial"/>
              <a:buChar char="•"/>
              <a:defRPr/>
            </a:pPr>
            <a:r>
              <a:rPr lang="en-GB" sz="2000" dirty="0"/>
              <a:t>Until large scale error correction is reached, the algorithms of today must be able to remain functional in the presence of noise. </a:t>
            </a:r>
            <a:endParaRPr dirty="0"/>
          </a:p>
          <a:p>
            <a:pPr marL="342900" indent="-342900">
              <a:buFont typeface="Arial"/>
              <a:buChar char="•"/>
              <a:defRPr/>
            </a:pPr>
            <a:r>
              <a:rPr lang="en-GB" sz="2000" dirty="0"/>
              <a:t>This makes strategies of reducing errors an important building block for creating quantum algorithms on today's quantum computers.</a:t>
            </a:r>
            <a:endParaRPr sz="2000" dirty="0"/>
          </a:p>
        </p:txBody>
      </p:sp>
      <p:cxnSp>
        <p:nvCxnSpPr>
          <p:cNvPr id="6" name="Straight Connector 5"/>
          <p:cNvCxnSpPr>
            <a:cxnSpLocks/>
          </p:cNvCxnSpPr>
          <p:nvPr/>
        </p:nvCxnSpPr>
        <p:spPr bwMode="auto">
          <a:xfrm>
            <a:off x="864492" y="1914931"/>
            <a:ext cx="29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1306700" y="1543355"/>
            <a:ext cx="759134" cy="759134"/>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5400">
                <a:solidFill>
                  <a:schemeClr val="bg1"/>
                </a:solidFill>
                <a:latin typeface="Consolas"/>
                <a:cs typeface="Consolas"/>
              </a:rPr>
              <a:t>H</a:t>
            </a:r>
            <a:endParaRPr/>
          </a:p>
        </p:txBody>
      </p:sp>
      <p:cxnSp>
        <p:nvCxnSpPr>
          <p:cNvPr id="9" name="Straight Connector 8"/>
          <p:cNvCxnSpPr>
            <a:cxnSpLocks/>
          </p:cNvCxnSpPr>
          <p:nvPr/>
        </p:nvCxnSpPr>
        <p:spPr bwMode="auto">
          <a:xfrm>
            <a:off x="856502" y="3045641"/>
            <a:ext cx="2940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bwMode="auto">
          <a:xfrm>
            <a:off x="2632210" y="2679704"/>
            <a:ext cx="759134" cy="753495"/>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5400">
                <a:solidFill>
                  <a:schemeClr val="bg1"/>
                </a:solidFill>
                <a:latin typeface="Consolas"/>
                <a:cs typeface="Consolas"/>
              </a:rPr>
              <a:t>X</a:t>
            </a:r>
            <a:endParaRPr/>
          </a:p>
        </p:txBody>
      </p:sp>
      <p:sp>
        <p:nvSpPr>
          <p:cNvPr id="23" name="Oval 22"/>
          <p:cNvSpPr/>
          <p:nvPr/>
        </p:nvSpPr>
        <p:spPr bwMode="auto">
          <a:xfrm>
            <a:off x="2884777" y="1787931"/>
            <a:ext cx="254000" cy="25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cxnSp>
        <p:nvCxnSpPr>
          <p:cNvPr id="25" name="Straight Connector 24"/>
          <p:cNvCxnSpPr>
            <a:cxnSpLocks/>
            <a:stCxn id="23" idx="4"/>
            <a:endCxn id="10" idx="0"/>
          </p:cNvCxnSpPr>
          <p:nvPr/>
        </p:nvCxnSpPr>
        <p:spPr bwMode="auto">
          <a:xfrm>
            <a:off x="3011777" y="2041931"/>
            <a:ext cx="0" cy="637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ctrTitle"/>
              </p:nvPr>
            </p:nvSpPr>
            <p:spPr bwMode="auto">
              <a:xfrm>
                <a:off x="181600" y="528806"/>
                <a:ext cx="2775336" cy="1408061"/>
              </a:xfrm>
            </p:spPr>
            <p:txBody>
              <a:bodyPr/>
              <a:lstStyle/>
              <a:p>
                <a:pPr>
                  <a:defRPr/>
                </a:pPr>
                <a:r>
                  <a:rPr sz="3999"/>
                  <a:t>State vector </a:t>
                </a: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de-DE" sz="3999" i="1">
                            <a:latin typeface="Cambria Math"/>
                          </a:rPr>
                          <m:t>𝜓</m:t>
                        </m:r>
                      </m:e>
                    </m:d>
                  </m:oMath>
                </a14:m>
                <a:r>
                  <a:rPr sz="3999"/>
                  <a:t> </a:t>
                </a:r>
                <a:endParaRPr/>
              </a:p>
            </p:txBody>
          </p:sp>
        </mc:Choice>
        <mc:Fallback xmlns="">
          <p:sp>
            <p:nvSpPr>
              <p:cNvPr id="4" name="Title 3"/>
              <p:cNvSpPr>
                <a:spLocks noGrp="1" noRot="1" noChangeAspect="1" noMove="1" noResize="1" noEditPoints="1" noAdjustHandles="1" noChangeArrowheads="1" noChangeShapeType="1" noTextEdit="1"/>
              </p:cNvSpPr>
              <p:nvPr>
                <p:ph type="ctrTitle"/>
              </p:nvPr>
            </p:nvSpPr>
            <p:spPr bwMode="auto">
              <a:xfrm>
                <a:off x="181600" y="528806"/>
                <a:ext cx="2775336" cy="1408061"/>
              </a:xfrm>
              <a:blipFill>
                <a:blip r:embed="rId3"/>
                <a:stretch>
                  <a:fillRect l="-7763" t="-36607" r="-10959" b="-95536"/>
                </a:stretch>
              </a:blipFill>
            </p:spPr>
            <p:txBody>
              <a:bodyPr/>
              <a:lstStyle/>
              <a:p>
                <a:r>
                  <a:rPr lang="en-US">
                    <a:noFill/>
                  </a:rPr>
                  <a:t> </a:t>
                </a:r>
              </a:p>
            </p:txBody>
          </p:sp>
        </mc:Fallback>
      </mc:AlternateContent>
      <p:sp>
        <p:nvSpPr>
          <p:cNvPr id="18" name="Text Placeholder 3"/>
          <p:cNvSpPr>
            <a:spLocks noGrp="1"/>
          </p:cNvSpPr>
          <p:nvPr>
            <p:ph type="body" sz="quarter" idx="10"/>
          </p:nvPr>
        </p:nvSpPr>
        <p:spPr bwMode="auto">
          <a:xfrm>
            <a:off x="199189" y="1631697"/>
            <a:ext cx="2775336" cy="788245"/>
          </a:xfrm>
        </p:spPr>
        <p:txBody>
          <a:bodyPr>
            <a:normAutofit/>
          </a:bodyPr>
          <a:lstStyle/>
          <a:p>
            <a:pPr>
              <a:defRPr/>
            </a:pPr>
            <a:r>
              <a:rPr lang="en-GB" sz="2000"/>
              <a:t>describes closed quantum systems</a:t>
            </a:r>
            <a:endParaRPr sz="2000"/>
          </a:p>
        </p:txBody>
      </p:sp>
      <mc:AlternateContent xmlns:mc="http://schemas.openxmlformats.org/markup-compatibility/2006" xmlns:a14="http://schemas.microsoft.com/office/drawing/2010/main">
        <mc:Choice Requires="a14">
          <p:sp>
            <p:nvSpPr>
              <p:cNvPr id="31" name="TextBox 13"/>
              <p:cNvSpPr txBox="1"/>
              <p:nvPr/>
            </p:nvSpPr>
            <p:spPr bwMode="auto">
              <a:xfrm>
                <a:off x="110818" y="2621661"/>
                <a:ext cx="1890389" cy="257038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01</m:t>
                                          </m:r>
                                        </m:sub>
                                      </m:sSub>
                                    </m:e>
                                  </m:mr>
                                </m:m>
                              </m:e>
                            </m:mr>
                            <m:mr>
                              <m:e>
                                <m:m>
                                  <m:mPr>
                                    <m:mcs>
                                      <m:mc>
                                        <m:mcPr>
                                          <m:count m:val="1"/>
                                          <m:mcJc m:val="center"/>
                                        </m:mcPr>
                                      </m:mc>
                                    </m:mcs>
                                    <m:ctrlPr>
                                      <a:rPr sz="4799" i="1">
                                        <a:latin typeface="Cambria Math" panose="02040503050406030204" pitchFamily="18" charset="0"/>
                                        <a:ea typeface="Cambria Math"/>
                                        <a:cs typeface="Cambria Math"/>
                                      </a:rPr>
                                    </m:ctrlPr>
                                  </m:mP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10</m:t>
                                          </m:r>
                                        </m:sub>
                                      </m:sSub>
                                    </m:e>
                                  </m:mr>
                                  <m:mr>
                                    <m:e>
                                      <m:sSub>
                                        <m:sSubPr>
                                          <m:ctrlPr>
                                            <a:rPr lang="de-DE" sz="4799" i="1">
                                              <a:latin typeface="Cambria Math" panose="02040503050406030204" pitchFamily="18" charset="0"/>
                                              <a:ea typeface="Cambria Math"/>
                                              <a:cs typeface="Cambria Math"/>
                                            </a:rPr>
                                          </m:ctrlPr>
                                        </m:sSubPr>
                                        <m:e>
                                          <m:r>
                                            <a:rPr lang="fi-FI" sz="4799" i="1">
                                              <a:latin typeface="Cambria Math"/>
                                              <a:ea typeface="Cambria Math"/>
                                            </a:rPr>
                                            <m:t>𝑎</m:t>
                                          </m:r>
                                        </m:e>
                                        <m:sub>
                                          <m:r>
                                            <a:rPr lang="fi-FI" sz="4799" i="1">
                                              <a:latin typeface="Cambria Math"/>
                                              <a:ea typeface="Cambria Math"/>
                                            </a:rPr>
                                            <m:t>11</m:t>
                                          </m:r>
                                        </m:sub>
                                      </m:sSub>
                                    </m:e>
                                  </m:mr>
                                </m:m>
                              </m:e>
                            </m:mr>
                          </m:m>
                        </m:e>
                      </m:d>
                    </m:oMath>
                  </m:oMathPara>
                </a14:m>
                <a:endParaRPr sz="4799"/>
              </a:p>
            </p:txBody>
          </p:sp>
        </mc:Choice>
        <mc:Fallback xmlns="">
          <p:sp>
            <p:nvSpPr>
              <p:cNvPr id="31" name="TextBox 13"/>
              <p:cNvSpPr txBox="1">
                <a:spLocks noRot="1" noChangeAspect="1" noMove="1" noResize="1" noEditPoints="1" noAdjustHandles="1" noChangeArrowheads="1" noChangeShapeType="1" noTextEdit="1"/>
              </p:cNvSpPr>
              <p:nvPr/>
            </p:nvSpPr>
            <p:spPr bwMode="auto">
              <a:xfrm>
                <a:off x="110818" y="2621661"/>
                <a:ext cx="1890389" cy="2570384"/>
              </a:xfrm>
              <a:prstGeom prst="rect">
                <a:avLst/>
              </a:prstGeom>
              <a:blipFill>
                <a:blip r:embed="rId4"/>
                <a:stretch>
                  <a:fillRect b="-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itle 3"/>
              <p:cNvSpPr txBox="1"/>
              <p:nvPr/>
            </p:nvSpPr>
            <p:spPr bwMode="auto">
              <a:xfrm>
                <a:off x="5679253" y="534773"/>
                <a:ext cx="2392426" cy="1408061"/>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sz="3999"/>
                  <a:t>Density matrix </a:t>
                </a:r>
                <a14:m>
                  <m:oMath xmlns:m="http://schemas.openxmlformats.org/officeDocument/2006/math">
                    <m:r>
                      <a:rPr lang="de-DE" sz="3999" i="1">
                        <a:latin typeface="Cambria Math"/>
                      </a:rPr>
                      <m:t>𝜌</m:t>
                    </m:r>
                    <m:r>
                      <a:rPr lang="de-DE" sz="3999" i="1">
                        <a:latin typeface="Cambria Math"/>
                      </a:rPr>
                      <m:t> </m:t>
                    </m:r>
                  </m:oMath>
                </a14:m>
                <a:endParaRPr sz="3999"/>
              </a:p>
            </p:txBody>
          </p:sp>
        </mc:Choice>
        <mc:Fallback xmlns="">
          <p:sp>
            <p:nvSpPr>
              <p:cNvPr id="42" name="Title 3"/>
              <p:cNvSpPr txBox="1">
                <a:spLocks noRot="1" noChangeAspect="1" noMove="1" noResize="1" noEditPoints="1" noAdjustHandles="1" noChangeArrowheads="1" noChangeShapeType="1" noTextEdit="1"/>
              </p:cNvSpPr>
              <p:nvPr/>
            </p:nvSpPr>
            <p:spPr bwMode="auto">
              <a:xfrm>
                <a:off x="5679253" y="534773"/>
                <a:ext cx="2392426" cy="1408061"/>
              </a:xfrm>
              <a:prstGeom prst="rect">
                <a:avLst/>
              </a:prstGeom>
              <a:blipFill>
                <a:blip r:embed="rId5"/>
                <a:stretch>
                  <a:fillRect l="-8995" t="-12500" b="-1786"/>
                </a:stretch>
              </a:blipFill>
            </p:spPr>
            <p:txBody>
              <a:bodyPr/>
              <a:lstStyle/>
              <a:p>
                <a:r>
                  <a:rPr lang="en-US">
                    <a:noFill/>
                  </a:rPr>
                  <a:t> </a:t>
                </a:r>
              </a:p>
            </p:txBody>
          </p:sp>
        </mc:Fallback>
      </mc:AlternateContent>
      <p:sp>
        <p:nvSpPr>
          <p:cNvPr id="8" name="Nuoli: Oikea 7"/>
          <p:cNvSpPr/>
          <p:nvPr/>
        </p:nvSpPr>
        <p:spPr bwMode="auto">
          <a:xfrm rot="4667642">
            <a:off x="4246210" y="1979047"/>
            <a:ext cx="568768" cy="369285"/>
          </a:xfrm>
          <a:prstGeom prst="right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9" name="Text Placeholder 3"/>
          <p:cNvSpPr txBox="1"/>
          <p:nvPr/>
        </p:nvSpPr>
        <p:spPr bwMode="auto">
          <a:xfrm>
            <a:off x="9242365" y="1657882"/>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3"/>
                </a:solidFill>
              </a:rPr>
              <a:t>‘Coherences’</a:t>
            </a:r>
            <a:endParaRPr sz="2000">
              <a:solidFill>
                <a:schemeClr val="accent3"/>
              </a:solidFill>
            </a:endParaRPr>
          </a:p>
        </p:txBody>
      </p:sp>
      <p:sp>
        <p:nvSpPr>
          <p:cNvPr id="10" name="Nuoli: Oikea 9"/>
          <p:cNvSpPr/>
          <p:nvPr/>
        </p:nvSpPr>
        <p:spPr bwMode="auto">
          <a:xfrm rot="6824272">
            <a:off x="9241481" y="2181282"/>
            <a:ext cx="568768" cy="369285"/>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11" name="Text Placeholder 3"/>
          <p:cNvSpPr txBox="1"/>
          <p:nvPr/>
        </p:nvSpPr>
        <p:spPr bwMode="auto">
          <a:xfrm>
            <a:off x="3475310" y="1401196"/>
            <a:ext cx="183048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solidFill>
                  <a:schemeClr val="accent2"/>
                </a:solidFill>
              </a:rPr>
              <a:t>Probabilities</a:t>
            </a:r>
            <a:endParaRPr sz="2000">
              <a:solidFill>
                <a:schemeClr val="accent2"/>
              </a:solidFill>
            </a:endParaRPr>
          </a:p>
        </p:txBody>
      </p:sp>
      <mc:AlternateContent xmlns:mc="http://schemas.openxmlformats.org/markup-compatibility/2006" xmlns:a14="http://schemas.microsoft.com/office/drawing/2010/main">
        <mc:Choice Requires="a14">
          <p:sp>
            <p:nvSpPr>
              <p:cNvPr id="12" name="TextBox 23"/>
              <p:cNvSpPr txBox="1"/>
              <p:nvPr/>
            </p:nvSpPr>
            <p:spPr bwMode="auto">
              <a:xfrm>
                <a:off x="7078322" y="632401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2" name="TextBox 23"/>
              <p:cNvSpPr txBox="1">
                <a:spLocks noRot="1" noChangeAspect="1" noMove="1" noResize="1" noEditPoints="1" noAdjustHandles="1" noChangeArrowheads="1" noChangeShapeType="1" noTextEdit="1"/>
              </p:cNvSpPr>
              <p:nvPr/>
            </p:nvSpPr>
            <p:spPr bwMode="auto">
              <a:xfrm>
                <a:off x="7078322" y="6324011"/>
                <a:ext cx="531541" cy="369332"/>
              </a:xfrm>
              <a:prstGeom prst="rect">
                <a:avLst/>
              </a:prstGeom>
              <a:blipFill>
                <a:blip r:embed="rId6"/>
                <a:stretch>
                  <a:fillRect l="-4651" t="-103226" r="-53488" b="-161290"/>
                </a:stretch>
              </a:blipFill>
            </p:spPr>
            <p:txBody>
              <a:bodyPr/>
              <a:lstStyle/>
              <a:p>
                <a:r>
                  <a:rPr lang="en-US">
                    <a:noFill/>
                  </a:rPr>
                  <a:t> </a:t>
                </a:r>
              </a:p>
            </p:txBody>
          </p:sp>
        </mc:Fallback>
      </mc:AlternateContent>
      <p:sp>
        <p:nvSpPr>
          <p:cNvPr id="13" name="Text Placeholder 3"/>
          <p:cNvSpPr txBox="1"/>
          <p:nvPr/>
        </p:nvSpPr>
        <p:spPr bwMode="auto">
          <a:xfrm>
            <a:off x="6158901" y="6087953"/>
            <a:ext cx="2444979"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dirty="0">
                <a:solidFill>
                  <a:schemeClr val="accent2"/>
                </a:solidFill>
              </a:rPr>
              <a:t>Classical mixed state  of           and </a:t>
            </a:r>
            <a:endParaRPr sz="2000" dirty="0">
              <a:solidFill>
                <a:schemeClr val="accent2"/>
              </a:solidFill>
            </a:endParaRPr>
          </a:p>
        </p:txBody>
      </p:sp>
      <mc:AlternateContent xmlns:mc="http://schemas.openxmlformats.org/markup-compatibility/2006" xmlns:a14="http://schemas.microsoft.com/office/drawing/2010/main">
        <mc:Choice Requires="a14">
          <p:sp>
            <p:nvSpPr>
              <p:cNvPr id="14" name="TextBox 23"/>
              <p:cNvSpPr txBox="1"/>
              <p:nvPr/>
            </p:nvSpPr>
            <p:spPr bwMode="auto">
              <a:xfrm>
                <a:off x="8072339" y="633279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14" name="TextBox 23"/>
              <p:cNvSpPr txBox="1">
                <a:spLocks noRot="1" noChangeAspect="1" noMove="1" noResize="1" noEditPoints="1" noAdjustHandles="1" noChangeArrowheads="1" noChangeShapeType="1" noTextEdit="1"/>
              </p:cNvSpPr>
              <p:nvPr/>
            </p:nvSpPr>
            <p:spPr bwMode="auto">
              <a:xfrm>
                <a:off x="8072339" y="6332793"/>
                <a:ext cx="531541" cy="369332"/>
              </a:xfrm>
              <a:prstGeom prst="rect">
                <a:avLst/>
              </a:prstGeom>
              <a:blipFill>
                <a:blip r:embed="rId7"/>
                <a:stretch>
                  <a:fillRect l="-2326" t="-106667" r="-5348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4"/>
              <p:cNvSpPr txBox="1"/>
              <p:nvPr/>
            </p:nvSpPr>
            <p:spPr bwMode="auto">
              <a:xfrm>
                <a:off x="3595369" y="2341988"/>
                <a:ext cx="6925037" cy="3083858"/>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00</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m:t>
                                                </m:r>
                                              </m:sub>
                                            </m:sSub>
                                            <m:r>
                                              <a:rPr lang="fi-FI" sz="4799" i="1">
                                                <a:solidFill>
                                                  <a:schemeClr val="accent3"/>
                                                </a:solidFill>
                                                <a:latin typeface="Cambria Math"/>
                                                <a:ea typeface="Cambria Math"/>
                                              </a:rPr>
                                              <m:t>0</m:t>
                                            </m:r>
                                            <m:sSubSup>
                                              <m:sSubSupPr>
                                                <m:ctrlPr>
                                                  <a:rPr lang="de-DE" sz="4799" i="1">
                                                    <a:solidFill>
                                                      <a:schemeClr val="accent3"/>
                                                    </a:solidFill>
                                                    <a:latin typeface="Cambria Math" panose="02040503050406030204" pitchFamily="18" charset="0"/>
                                                    <a:ea typeface="Cambria Math"/>
                                                    <a:cs typeface="Cambria Math"/>
                                                  </a:rPr>
                                                </m:ctrlPr>
                                              </m:sSubSup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m:t>
                                                </m:r>
                                              </m:sub>
                                              <m:sup>
                                                <m:r>
                                                  <a:rPr lang="fi-FI" sz="4799" i="1">
                                                    <a:solidFill>
                                                      <a:schemeClr val="accent3"/>
                                                    </a:solidFill>
                                                    <a:latin typeface="Cambria Math"/>
                                                    <a:ea typeface="Cambria Math"/>
                                                  </a:rPr>
                                                  <m:t>∗</m:t>
                                                </m:r>
                                              </m:sup>
                                            </m:sSubSup>
                                          </m:e>
                                        </m:mr>
                                      </m:m>
                                    </m:e>
                                  </m:mr>
                                  <m:mr>
                                    <m:e>
                                      <m:r>
                                        <a:rPr lang="de-DE" sz="4799" i="1">
                                          <a:latin typeface="Cambria Math"/>
                                        </a:rPr>
                                        <m:t>0</m:t>
                                      </m:r>
                                    </m:e>
                                    <m:e>
                                      <m:r>
                                        <a:rPr lang="de-DE" sz="4799" i="1">
                                          <a:latin typeface="Cambria Math"/>
                                        </a:rPr>
                                        <m:t>0</m:t>
                                      </m:r>
                                    </m:e>
                                    <m:e>
                                      <m:r>
                                        <a:rPr lang="fi-FI" sz="4799" i="1">
                                          <a:latin typeface="Cambria Math"/>
                                        </a:rPr>
                                        <m:t>0</m:t>
                                      </m:r>
                                      <m:m>
                                        <m:mPr>
                                          <m:mcs>
                                            <m:mc>
                                              <m:mcPr>
                                                <m:count m:val="2"/>
                                                <m:mcJc m:val="center"/>
                                              </m:mcPr>
                                            </m:mc>
                                          </m:mcs>
                                          <m:ctrlPr>
                                            <a:rPr sz="4799" i="1">
                                              <a:latin typeface="Cambria Math" panose="02040503050406030204" pitchFamily="18" charset="0"/>
                                              <a:ea typeface="Cambria Math"/>
                                              <a:cs typeface="Cambria Math"/>
                                            </a:rPr>
                                          </m:ctrlPr>
                                        </m:mPr>
                                        <m:mr>
                                          <m:e/>
                                          <m:e/>
                                        </m:mr>
                                      </m:m>
                                      <m:r>
                                        <a:rPr lang="de-DE" sz="4799" i="1">
                                          <a:latin typeface="Cambria Math"/>
                                        </a:rPr>
                                        <m:t>0</m:t>
                                      </m:r>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r>
                                        <a:rPr lang="fi-FI" sz="4799" i="1">
                                          <a:latin typeface="Cambria Math"/>
                                        </a:rPr>
                                        <m:t>0</m:t>
                                      </m:r>
                                      <m:m>
                                        <m:mPr>
                                          <m:mcs>
                                            <m:mc>
                                              <m:mcPr>
                                                <m:count m:val="2"/>
                                                <m:mcJc m:val="center"/>
                                              </m:mcPr>
                                            </m:mc>
                                          </m:mcs>
                                          <m:ctrlPr>
                                            <a:rPr sz="4799" i="1">
                                              <a:latin typeface="Cambria Math" panose="02040503050406030204" pitchFamily="18" charset="0"/>
                                              <a:ea typeface="Cambria Math"/>
                                              <a:cs typeface="Cambria Math"/>
                                            </a:rPr>
                                          </m:ctrlPr>
                                        </m:mPr>
                                        <m:mr>
                                          <m:e/>
                                          <m:e/>
                                        </m:mr>
                                      </m:m>
                                      <m:r>
                                        <a:rPr lang="de-DE" sz="4799" i="1">
                                          <a:latin typeface="Cambria Math"/>
                                        </a:rPr>
                                        <m:t>0</m:t>
                                      </m:r>
                                    </m:e>
                                  </m:mr>
                                  <m:mr>
                                    <m:e>
                                      <m:sSubSup>
                                        <m:sSubSupPr>
                                          <m:ctrlPr>
                                            <a:rPr lang="de-DE" sz="4799" i="1">
                                              <a:solidFill>
                                                <a:schemeClr val="accent3"/>
                                              </a:solidFill>
                                              <a:latin typeface="Cambria Math" panose="02040503050406030204" pitchFamily="18" charset="0"/>
                                              <a:ea typeface="Cambria Math"/>
                                              <a:cs typeface="Cambria Math"/>
                                            </a:rPr>
                                          </m:ctrlPr>
                                        </m:sSubSupPr>
                                        <m:e>
                                          <m:sSub>
                                            <m:sSubPr>
                                              <m:ctrlPr>
                                                <a:rPr lang="de-DE" sz="4799" i="1">
                                                  <a:solidFill>
                                                    <a:schemeClr val="accent3"/>
                                                  </a:solidFill>
                                                  <a:latin typeface="Cambria Math" panose="02040503050406030204" pitchFamily="18" charset="0"/>
                                                  <a:ea typeface="Cambria Math"/>
                                                  <a:cs typeface="Cambria Math"/>
                                                </a:rPr>
                                              </m:ctrlPr>
                                            </m:sSubPr>
                                            <m:e>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1</m:t>
                                              </m:r>
                                            </m:sub>
                                          </m:sSub>
                                          <m:r>
                                            <a:rPr lang="fi-FI" sz="4799" i="1">
                                              <a:solidFill>
                                                <a:schemeClr val="accent3"/>
                                              </a:solidFill>
                                              <a:latin typeface="Cambria Math"/>
                                              <a:ea typeface="Cambria Math"/>
                                            </a:rPr>
                                            <m:t>0</m:t>
                                          </m:r>
                                          <m:r>
                                            <a:rPr lang="fi-FI" sz="4799" i="1">
                                              <a:solidFill>
                                                <a:schemeClr val="accent3"/>
                                              </a:solidFill>
                                              <a:latin typeface="Cambria Math"/>
                                              <a:ea typeface="Cambria Math"/>
                                            </a:rPr>
                                            <m:t>𝑎</m:t>
                                          </m:r>
                                        </m:e>
                                        <m:sub>
                                          <m:r>
                                            <a:rPr lang="fi-FI" sz="4799" i="1">
                                              <a:solidFill>
                                                <a:schemeClr val="accent3"/>
                                              </a:solidFill>
                                              <a:latin typeface="Cambria Math"/>
                                              <a:ea typeface="Cambria Math"/>
                                            </a:rPr>
                                            <m:t>0</m:t>
                                          </m:r>
                                        </m:sub>
                                        <m:sup>
                                          <m:r>
                                            <a:rPr lang="fi-FI" sz="4799" i="1">
                                              <a:solidFill>
                                                <a:schemeClr val="accent3"/>
                                              </a:solidFill>
                                              <a:latin typeface="Cambria Math"/>
                                              <a:ea typeface="Cambria Math"/>
                                            </a:rPr>
                                            <m:t>∗</m:t>
                                          </m:r>
                                        </m:sup>
                                      </m:sSubSup>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sSubSup>
                                              <m:sSubSupPr>
                                                <m:ctrlPr>
                                                  <a:rPr lang="de-DE" sz="4799" i="1">
                                                    <a:solidFill>
                                                      <a:schemeClr val="accent2"/>
                                                    </a:solidFill>
                                                    <a:latin typeface="Cambria Math" panose="02040503050406030204" pitchFamily="18" charset="0"/>
                                                    <a:ea typeface="Cambria Math"/>
                                                    <a:cs typeface="Cambria Math"/>
                                                  </a:rPr>
                                                </m:ctrlPr>
                                              </m:sSubSupPr>
                                              <m:e>
                                                <m:r>
                                                  <a:rPr lang="fi-FI" sz="4799" i="1">
                                                    <a:solidFill>
                                                      <a:schemeClr val="accent2"/>
                                                    </a:solidFill>
                                                    <a:latin typeface="Cambria Math"/>
                                                    <a:ea typeface="Cambria Math"/>
                                                  </a:rPr>
                                                  <m:t>|</m:t>
                                                </m:r>
                                                <m:sSub>
                                                  <m:sSubPr>
                                                    <m:ctrlPr>
                                                      <a:rPr lang="de-DE" sz="4799" i="1">
                                                        <a:solidFill>
                                                          <a:schemeClr val="accent2"/>
                                                        </a:solidFill>
                                                        <a:latin typeface="Cambria Math" panose="02040503050406030204" pitchFamily="18" charset="0"/>
                                                        <a:ea typeface="Cambria Math"/>
                                                        <a:cs typeface="Cambria Math"/>
                                                      </a:rPr>
                                                    </m:ctrlPr>
                                                  </m:sSubPr>
                                                  <m:e>
                                                    <m:r>
                                                      <a:rPr lang="fi-FI" sz="4799" i="1">
                                                        <a:solidFill>
                                                          <a:schemeClr val="accent2"/>
                                                        </a:solidFill>
                                                        <a:latin typeface="Cambria Math"/>
                                                        <a:ea typeface="Cambria Math"/>
                                                      </a:rPr>
                                                      <m:t>𝑎</m:t>
                                                    </m:r>
                                                  </m:e>
                                                  <m:sub>
                                                    <m:r>
                                                      <a:rPr lang="fi-FI" sz="4799" i="1">
                                                        <a:solidFill>
                                                          <a:schemeClr val="accent2"/>
                                                        </a:solidFill>
                                                        <a:latin typeface="Cambria Math"/>
                                                        <a:ea typeface="Cambria Math"/>
                                                      </a:rPr>
                                                      <m:t>11</m:t>
                                                    </m:r>
                                                  </m:sub>
                                                </m:sSub>
                                                <m:r>
                                                  <a:rPr lang="fi-FI" sz="4799" i="1">
                                                    <a:solidFill>
                                                      <a:schemeClr val="accent2"/>
                                                    </a:solidFill>
                                                    <a:latin typeface="Cambria Math"/>
                                                    <a:ea typeface="Cambria Math"/>
                                                  </a:rPr>
                                                  <m:t>|</m:t>
                                                </m:r>
                                              </m:e>
                                              <m:sub/>
                                              <m:sup>
                                                <m:r>
                                                  <a:rPr lang="fi-FI" sz="4799" i="1">
                                                    <a:solidFill>
                                                      <a:schemeClr val="accent2"/>
                                                    </a:solidFill>
                                                    <a:latin typeface="Cambria Math"/>
                                                    <a:ea typeface="Cambria Math"/>
                                                  </a:rPr>
                                                  <m:t>2</m:t>
                                                </m:r>
                                              </m:sup>
                                            </m:sSubSup>
                                          </m:e>
                                        </m:mr>
                                      </m:m>
                                    </m:e>
                                  </m:mr>
                                </m:m>
                              </m:e>
                            </m:mr>
                          </m:m>
                        </m:e>
                      </m:d>
                    </m:oMath>
                  </m:oMathPara>
                </a14:m>
                <a:endParaRPr sz="4799" dirty="0"/>
              </a:p>
            </p:txBody>
          </p:sp>
        </mc:Choice>
        <mc:Fallback xmlns="">
          <p:sp>
            <p:nvSpPr>
              <p:cNvPr id="16" name="TextBox 14"/>
              <p:cNvSpPr txBox="1">
                <a:spLocks noRot="1" noChangeAspect="1" noMove="1" noResize="1" noEditPoints="1" noAdjustHandles="1" noChangeArrowheads="1" noChangeShapeType="1" noTextEdit="1"/>
              </p:cNvSpPr>
              <p:nvPr/>
            </p:nvSpPr>
            <p:spPr bwMode="auto">
              <a:xfrm>
                <a:off x="3595369" y="2341988"/>
                <a:ext cx="6925037" cy="3083858"/>
              </a:xfrm>
              <a:prstGeom prst="rect">
                <a:avLst/>
              </a:prstGeom>
              <a:blipFill>
                <a:blip r:embed="rId8"/>
                <a:stretch>
                  <a:fillRect b="-6557"/>
                </a:stretch>
              </a:blipFill>
            </p:spPr>
            <p:txBody>
              <a:bodyPr/>
              <a:lstStyle/>
              <a:p>
                <a:r>
                  <a:rPr lang="en-US">
                    <a:noFill/>
                  </a:rPr>
                  <a:t> </a:t>
                </a:r>
              </a:p>
            </p:txBody>
          </p:sp>
        </mc:Fallback>
      </mc:AlternateContent>
      <p:sp>
        <p:nvSpPr>
          <p:cNvPr id="2" name="Suorakulmio 1"/>
          <p:cNvSpPr/>
          <p:nvPr/>
        </p:nvSpPr>
        <p:spPr bwMode="auto">
          <a:xfrm>
            <a:off x="8120755" y="2480684"/>
            <a:ext cx="819195" cy="71255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19" name="Suorakulmio 18"/>
          <p:cNvSpPr/>
          <p:nvPr/>
        </p:nvSpPr>
        <p:spPr bwMode="auto">
          <a:xfrm>
            <a:off x="9335938" y="2648526"/>
            <a:ext cx="567002" cy="5656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20" name="Suorakulmio 19"/>
          <p:cNvSpPr/>
          <p:nvPr/>
        </p:nvSpPr>
        <p:spPr bwMode="auto">
          <a:xfrm>
            <a:off x="5088020" y="4654919"/>
            <a:ext cx="669764" cy="7255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
        <p:nvSpPr>
          <p:cNvPr id="21" name="Suorakulmio 20"/>
          <p:cNvSpPr/>
          <p:nvPr/>
        </p:nvSpPr>
        <p:spPr bwMode="auto">
          <a:xfrm>
            <a:off x="4168472" y="4731268"/>
            <a:ext cx="602717" cy="7255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mc:AlternateContent xmlns:mc="http://schemas.openxmlformats.org/markup-compatibility/2006" xmlns:a14="http://schemas.microsoft.com/office/drawing/2010/main">
        <mc:Choice Requires="a14">
          <p:sp>
            <p:nvSpPr>
              <p:cNvPr id="22" name="TextBox 21"/>
              <p:cNvSpPr txBox="1"/>
              <p:nvPr/>
            </p:nvSpPr>
            <p:spPr bwMode="auto">
              <a:xfrm>
                <a:off x="4921313" y="6012385"/>
                <a:ext cx="4643549" cy="737125"/>
              </a:xfrm>
              <a:prstGeom prst="rect">
                <a:avLst/>
              </a:prstGeom>
              <a:solidFill>
                <a:srgbClr val="F2CC8F"/>
              </a:solidFill>
            </p:spPr>
            <p:txBody>
              <a:bodyPr wrap="square">
                <a:spAutoFit/>
              </a:bodyPr>
              <a:lstStyle/>
              <a:p>
                <a:pPr>
                  <a:defRPr/>
                </a:pPr>
                <a14:m>
                  <m:oMath xmlns:m="http://schemas.openxmlformats.org/officeDocument/2006/math">
                    <m:r>
                      <a:rPr lang="de-DE" i="1">
                        <a:solidFill>
                          <a:schemeClr val="bg1"/>
                        </a:solidFill>
                        <a:latin typeface="Cambria Math"/>
                      </a:rPr>
                      <m:t>𝜌</m:t>
                    </m:r>
                    <m:r>
                      <a:rPr lang="de-DE" i="1">
                        <a:solidFill>
                          <a:schemeClr val="bg1"/>
                        </a:solidFill>
                        <a:latin typeface="Cambria Math"/>
                      </a:rPr>
                      <m:t>=</m:t>
                    </m:r>
                    <m:nary>
                      <m:naryPr>
                        <m:chr m:val="∑"/>
                        <m:supHide m:val="on"/>
                        <m:ctrlPr>
                          <a:rPr lang="de-DE" i="1">
                            <a:solidFill>
                              <a:schemeClr val="bg1"/>
                            </a:solidFill>
                            <a:latin typeface="Cambria Math" panose="02040503050406030204" pitchFamily="18" charset="0"/>
                            <a:ea typeface="Cambria Math"/>
                            <a:cs typeface="Cambria Math"/>
                          </a:rPr>
                        </m:ctrlPr>
                      </m:naryPr>
                      <m:sub>
                        <m:r>
                          <a:rPr lang="de-DE" i="1">
                            <a:solidFill>
                              <a:schemeClr val="bg1"/>
                            </a:solidFill>
                            <a:latin typeface="Cambria Math"/>
                          </a:rPr>
                          <m:t>𝑗</m:t>
                        </m:r>
                      </m:sub>
                      <m:sup/>
                      <m:e>
                        <m:sSub>
                          <m:sSubPr>
                            <m:ctrlPr>
                              <a:rPr lang="de-DE" i="1">
                                <a:solidFill>
                                  <a:schemeClr val="bg1"/>
                                </a:solidFill>
                                <a:latin typeface="Cambria Math" panose="02040503050406030204" pitchFamily="18" charset="0"/>
                                <a:ea typeface="Cambria Math"/>
                                <a:cs typeface="Cambria Math"/>
                              </a:rPr>
                            </m:ctrlPr>
                          </m:sSubPr>
                          <m:e>
                            <m:r>
                              <a:rPr lang="de-DE" i="1">
                                <a:solidFill>
                                  <a:schemeClr val="bg1"/>
                                </a:solidFill>
                                <a:latin typeface="Cambria Math"/>
                              </a:rPr>
                              <m:t>𝑝</m:t>
                            </m:r>
                          </m:e>
                          <m:sub>
                            <m:r>
                              <a:rPr lang="de-DE" i="1">
                                <a:solidFill>
                                  <a:schemeClr val="bg1"/>
                                </a:solidFill>
                                <a:latin typeface="Cambria Math"/>
                              </a:rPr>
                              <m:t>𝑗</m:t>
                            </m:r>
                          </m:sub>
                        </m:sSub>
                        <m:r>
                          <a:rPr lang="de-DE" i="1">
                            <a:solidFill>
                              <a:schemeClr val="bg1"/>
                            </a:solidFill>
                            <a:latin typeface="Cambria Math"/>
                          </a:rPr>
                          <m:t>|</m:t>
                        </m:r>
                        <m:d>
                          <m:dPr>
                            <m:begChr m:val=""/>
                            <m:endChr m:val="⟩"/>
                            <m:ctrlPr>
                              <a:rPr lang="de-DE" i="1">
                                <a:solidFill>
                                  <a:schemeClr val="bg1"/>
                                </a:solidFill>
                                <a:latin typeface="Cambria Math" panose="02040503050406030204" pitchFamily="18" charset="0"/>
                                <a:ea typeface="Cambria Math"/>
                                <a:cs typeface="Cambria Math"/>
                              </a:rPr>
                            </m:ctrlPr>
                          </m:dPr>
                          <m:e>
                            <m:sSub>
                              <m:sSubPr>
                                <m:ctrlPr>
                                  <a:rPr lang="de-DE" i="1">
                                    <a:solidFill>
                                      <a:schemeClr val="bg1"/>
                                    </a:solidFill>
                                    <a:latin typeface="Cambria Math" panose="02040503050406030204" pitchFamily="18" charset="0"/>
                                    <a:ea typeface="Cambria Math"/>
                                    <a:cs typeface="Cambria Math"/>
                                  </a:rPr>
                                </m:ctrlPr>
                              </m:sSubPr>
                              <m:e>
                                <m:r>
                                  <a:rPr lang="de-DE" i="1">
                                    <a:solidFill>
                                      <a:schemeClr val="bg1"/>
                                    </a:solidFill>
                                    <a:latin typeface="Cambria Math"/>
                                  </a:rPr>
                                  <m:t>𝜓</m:t>
                                </m:r>
                              </m:e>
                              <m:sub>
                                <m:r>
                                  <a:rPr lang="de-DE" i="1">
                                    <a:solidFill>
                                      <a:schemeClr val="bg1"/>
                                    </a:solidFill>
                                    <a:latin typeface="Cambria Math"/>
                                  </a:rPr>
                                  <m:t>𝑗</m:t>
                                </m:r>
                              </m:sub>
                            </m:sSub>
                          </m:e>
                        </m:d>
                        <m:d>
                          <m:dPr>
                            <m:begChr m:val="⟨"/>
                            <m:endChr m:val=""/>
                            <m:ctrlPr>
                              <a:rPr lang="de-DE" i="1">
                                <a:solidFill>
                                  <a:schemeClr val="bg1"/>
                                </a:solidFill>
                                <a:latin typeface="Cambria Math" panose="02040503050406030204" pitchFamily="18" charset="0"/>
                                <a:ea typeface="Cambria Math"/>
                                <a:cs typeface="Cambria Math"/>
                              </a:rPr>
                            </m:ctrlPr>
                          </m:dPr>
                          <m:e>
                            <m:r>
                              <a:rPr lang="de-DE" i="1">
                                <a:solidFill>
                                  <a:schemeClr val="bg1"/>
                                </a:solidFill>
                                <a:latin typeface="Cambria Math"/>
                              </a:rPr>
                              <m:t> </m:t>
                            </m:r>
                          </m:e>
                        </m:d>
                        <m:sSub>
                          <m:sSubPr>
                            <m:ctrlPr>
                              <a:rPr lang="de-DE" i="1">
                                <a:solidFill>
                                  <a:schemeClr val="bg1"/>
                                </a:solidFill>
                                <a:latin typeface="Cambria Math" panose="02040503050406030204" pitchFamily="18" charset="0"/>
                                <a:ea typeface="Cambria Math"/>
                                <a:cs typeface="Cambria Math"/>
                              </a:rPr>
                            </m:ctrlPr>
                          </m:sSubPr>
                          <m:e>
                            <m:r>
                              <a:rPr lang="de-DE" i="1">
                                <a:solidFill>
                                  <a:schemeClr val="bg1"/>
                                </a:solidFill>
                                <a:latin typeface="Cambria Math"/>
                              </a:rPr>
                              <m:t>𝜓</m:t>
                            </m:r>
                          </m:e>
                          <m:sub>
                            <m:r>
                              <a:rPr lang="de-DE" i="1">
                                <a:solidFill>
                                  <a:schemeClr val="bg1"/>
                                </a:solidFill>
                                <a:latin typeface="Cambria Math"/>
                              </a:rPr>
                              <m:t>𝑗</m:t>
                            </m:r>
                          </m:sub>
                        </m:sSub>
                        <m:r>
                          <a:rPr lang="de-DE" i="1">
                            <a:solidFill>
                              <a:schemeClr val="bg1"/>
                            </a:solidFill>
                            <a:latin typeface="Cambria Math"/>
                          </a:rPr>
                          <m:t>|</m:t>
                        </m:r>
                      </m:e>
                    </m:nary>
                  </m:oMath>
                </a14:m>
                <a:r>
                  <a:rPr dirty="0">
                    <a:solidFill>
                      <a:schemeClr val="bg1"/>
                    </a:solidFill>
                  </a:rPr>
                  <a:t> where </a:t>
                </a:r>
                <a14:m>
                  <m:oMath xmlns:m="http://schemas.openxmlformats.org/officeDocument/2006/math">
                    <m:sSub>
                      <m:sSubPr>
                        <m:ctrlPr>
                          <a:rPr lang="de-DE" i="1">
                            <a:solidFill>
                              <a:schemeClr val="bg1"/>
                            </a:solidFill>
                            <a:latin typeface="Cambria Math" panose="02040503050406030204" pitchFamily="18" charset="0"/>
                            <a:ea typeface="Cambria Math"/>
                            <a:cs typeface="Cambria Math"/>
                          </a:rPr>
                        </m:ctrlPr>
                      </m:sSubPr>
                      <m:e>
                        <m:r>
                          <a:rPr lang="de-DE" i="1">
                            <a:solidFill>
                              <a:schemeClr val="bg1"/>
                            </a:solidFill>
                            <a:latin typeface="Cambria Math"/>
                          </a:rPr>
                          <m:t>𝑝</m:t>
                        </m:r>
                      </m:e>
                      <m:sub>
                        <m:r>
                          <a:rPr lang="de-DE" i="1">
                            <a:solidFill>
                              <a:schemeClr val="bg1"/>
                            </a:solidFill>
                            <a:latin typeface="Cambria Math"/>
                          </a:rPr>
                          <m:t>𝑗</m:t>
                        </m:r>
                      </m:sub>
                    </m:sSub>
                  </m:oMath>
                </a14:m>
                <a:r>
                  <a:rPr dirty="0">
                    <a:solidFill>
                      <a:schemeClr val="bg1"/>
                    </a:solidFill>
                  </a:rPr>
                  <a:t>gives the probability for the system being in state</a:t>
                </a:r>
                <a:r>
                  <a:rPr lang="de-DE" dirty="0">
                    <a:solidFill>
                      <a:schemeClr val="bg1"/>
                    </a:solidFill>
                  </a:rPr>
                  <a:t> </a:t>
                </a:r>
                <a14:m>
                  <m:oMath xmlns:m="http://schemas.openxmlformats.org/officeDocument/2006/math">
                    <m:r>
                      <a:rPr lang="de-DE" i="1">
                        <a:solidFill>
                          <a:schemeClr val="bg1"/>
                        </a:solidFill>
                        <a:latin typeface="Cambria Math"/>
                      </a:rPr>
                      <m:t>|</m:t>
                    </m:r>
                    <m:d>
                      <m:dPr>
                        <m:begChr m:val=""/>
                        <m:endChr m:val="⟩"/>
                        <m:ctrlPr>
                          <a:rPr lang="de-DE" i="1">
                            <a:solidFill>
                              <a:schemeClr val="bg1"/>
                            </a:solidFill>
                            <a:latin typeface="Cambria Math" panose="02040503050406030204" pitchFamily="18" charset="0"/>
                            <a:ea typeface="Cambria Math"/>
                            <a:cs typeface="Cambria Math"/>
                          </a:rPr>
                        </m:ctrlPr>
                      </m:dPr>
                      <m:e>
                        <m:sSub>
                          <m:sSubPr>
                            <m:ctrlPr>
                              <a:rPr lang="de-DE" i="1">
                                <a:solidFill>
                                  <a:schemeClr val="bg1"/>
                                </a:solidFill>
                                <a:latin typeface="Cambria Math" panose="02040503050406030204" pitchFamily="18" charset="0"/>
                                <a:ea typeface="Cambria Math"/>
                                <a:cs typeface="Cambria Math"/>
                              </a:rPr>
                            </m:ctrlPr>
                          </m:sSubPr>
                          <m:e>
                            <m:r>
                              <a:rPr lang="de-DE" i="1">
                                <a:solidFill>
                                  <a:schemeClr val="bg1"/>
                                </a:solidFill>
                                <a:latin typeface="Cambria Math"/>
                              </a:rPr>
                              <m:t>𝜓</m:t>
                            </m:r>
                          </m:e>
                          <m:sub>
                            <m:r>
                              <a:rPr lang="de-DE" i="1">
                                <a:solidFill>
                                  <a:schemeClr val="bg1"/>
                                </a:solidFill>
                                <a:latin typeface="Cambria Math"/>
                              </a:rPr>
                              <m:t>𝑗</m:t>
                            </m:r>
                          </m:sub>
                        </m:sSub>
                      </m:e>
                    </m:d>
                  </m:oMath>
                </a14:m>
                <a:r>
                  <a:rPr dirty="0">
                    <a:solidFill>
                      <a:schemeClr val="bg1"/>
                    </a:solidFill>
                  </a:rPr>
                  <a:t> </a:t>
                </a:r>
                <a:endParaRPr dirty="0"/>
              </a:p>
            </p:txBody>
          </p:sp>
        </mc:Choice>
        <mc:Fallback xmlns="">
          <p:sp>
            <p:nvSpPr>
              <p:cNvPr id="22" name="TextBox 21"/>
              <p:cNvSpPr txBox="1">
                <a:spLocks noRot="1" noChangeAspect="1" noMove="1" noResize="1" noEditPoints="1" noAdjustHandles="1" noChangeArrowheads="1" noChangeShapeType="1" noTextEdit="1"/>
              </p:cNvSpPr>
              <p:nvPr/>
            </p:nvSpPr>
            <p:spPr bwMode="auto">
              <a:xfrm>
                <a:off x="4921313" y="6012385"/>
                <a:ext cx="4643549" cy="737125"/>
              </a:xfrm>
              <a:prstGeom prst="rect">
                <a:avLst/>
              </a:prstGeom>
              <a:blipFill>
                <a:blip r:embed="rId9"/>
                <a:stretch>
                  <a:fillRect l="-1090" t="-83051" r="-7084" b="-123729"/>
                </a:stretch>
              </a:blipFill>
            </p:spPr>
            <p:txBody>
              <a:bodyPr/>
              <a:lstStyle/>
              <a:p>
                <a:r>
                  <a:rPr lang="en-US">
                    <a:noFill/>
                  </a:rPr>
                  <a:t> </a:t>
                </a:r>
              </a:p>
            </p:txBody>
          </p:sp>
        </mc:Fallback>
      </mc:AlternateContent>
      <p:sp>
        <p:nvSpPr>
          <p:cNvPr id="23" name="Text Placeholder 3"/>
          <p:cNvSpPr txBox="1"/>
          <p:nvPr/>
        </p:nvSpPr>
        <p:spPr bwMode="auto">
          <a:xfrm>
            <a:off x="5679252" y="1637324"/>
            <a:ext cx="2706400" cy="788245"/>
          </a:xfrm>
          <a:prstGeom prst="rect">
            <a:avLst/>
          </a:prstGeom>
        </p:spPr>
        <p:txBody>
          <a:bodyPr vert="horz" lIns="91428" tIns="45714" rIns="91428" bIns="45714" rtlCol="0">
            <a:normAutofit/>
          </a:bodyPr>
          <a:lstStyle>
            <a:lvl1pPr marL="0" indent="0" algn="l" defTabSz="914413">
              <a:lnSpc>
                <a:spcPct val="90000"/>
              </a:lnSpc>
              <a:spcBef>
                <a:spcPts val="1000"/>
              </a:spcBef>
              <a:buFont typeface="Arial"/>
              <a:buNone/>
              <a:defRPr sz="1600">
                <a:solidFill>
                  <a:schemeClr val="tx1"/>
                </a:solidFill>
                <a:latin typeface="+mn-lt"/>
                <a:ea typeface="+mn-ea"/>
                <a:cs typeface="+mn-cs"/>
              </a:defRPr>
            </a:lvl1pPr>
            <a:lvl2pPr marL="457207" indent="0" algn="l" defTabSz="914413">
              <a:lnSpc>
                <a:spcPct val="90000"/>
              </a:lnSpc>
              <a:spcBef>
                <a:spcPts val="500"/>
              </a:spcBef>
              <a:buFont typeface="Arial"/>
              <a:buNone/>
              <a:defRPr sz="1600">
                <a:solidFill>
                  <a:schemeClr val="tx1"/>
                </a:solidFill>
                <a:latin typeface="+mn-lt"/>
                <a:ea typeface="+mn-ea"/>
                <a:cs typeface="+mn-cs"/>
              </a:defRPr>
            </a:lvl2pPr>
            <a:lvl3pPr marL="914413" indent="0" algn="l" defTabSz="914413">
              <a:lnSpc>
                <a:spcPct val="90000"/>
              </a:lnSpc>
              <a:spcBef>
                <a:spcPts val="500"/>
              </a:spcBef>
              <a:buFont typeface="Arial"/>
              <a:buNone/>
              <a:defRPr sz="1600">
                <a:solidFill>
                  <a:schemeClr val="tx1"/>
                </a:solidFill>
                <a:latin typeface="+mn-lt"/>
                <a:ea typeface="+mn-ea"/>
                <a:cs typeface="+mn-cs"/>
              </a:defRPr>
            </a:lvl3pPr>
            <a:lvl4pPr marL="1371620" indent="0" algn="l" defTabSz="914413">
              <a:lnSpc>
                <a:spcPct val="90000"/>
              </a:lnSpc>
              <a:spcBef>
                <a:spcPts val="500"/>
              </a:spcBef>
              <a:buFont typeface="Arial"/>
              <a:buNone/>
              <a:defRPr sz="1600">
                <a:solidFill>
                  <a:schemeClr val="tx1"/>
                </a:solidFill>
                <a:latin typeface="+mn-lt"/>
                <a:ea typeface="+mn-ea"/>
                <a:cs typeface="+mn-cs"/>
              </a:defRPr>
            </a:lvl4pPr>
            <a:lvl5pPr marL="1828826" indent="0" algn="l" defTabSz="914413">
              <a:lnSpc>
                <a:spcPct val="90000"/>
              </a:lnSpc>
              <a:spcBef>
                <a:spcPts val="500"/>
              </a:spcBef>
              <a:buFont typeface="Arial"/>
              <a:buNone/>
              <a:defRPr sz="1600">
                <a:solidFill>
                  <a:schemeClr val="tx1"/>
                </a:solidFill>
                <a:latin typeface="+mn-lt"/>
                <a:ea typeface="+mn-ea"/>
                <a:cs typeface="+mn-cs"/>
              </a:defRPr>
            </a:lvl5pPr>
            <a:lvl6pPr marL="2514636" indent="-228603" algn="l" defTabSz="914413">
              <a:lnSpc>
                <a:spcPct val="90000"/>
              </a:lnSpc>
              <a:spcBef>
                <a:spcPts val="500"/>
              </a:spcBef>
              <a:buFont typeface="Arial"/>
              <a:buChar char="•"/>
              <a:defRPr sz="1800">
                <a:solidFill>
                  <a:schemeClr val="tx1"/>
                </a:solidFill>
                <a:latin typeface="+mn-lt"/>
                <a:ea typeface="+mn-ea"/>
                <a:cs typeface="+mn-cs"/>
              </a:defRPr>
            </a:lvl6pPr>
            <a:lvl7pPr marL="2971841" indent="-228603" algn="l" defTabSz="914413">
              <a:lnSpc>
                <a:spcPct val="90000"/>
              </a:lnSpc>
              <a:spcBef>
                <a:spcPts val="500"/>
              </a:spcBef>
              <a:buFont typeface="Arial"/>
              <a:buChar char="•"/>
              <a:defRPr sz="1800">
                <a:solidFill>
                  <a:schemeClr val="tx1"/>
                </a:solidFill>
                <a:latin typeface="+mn-lt"/>
                <a:ea typeface="+mn-ea"/>
                <a:cs typeface="+mn-cs"/>
              </a:defRPr>
            </a:lvl7pPr>
            <a:lvl8pPr marL="3429049" indent="-228603" algn="l" defTabSz="914413">
              <a:lnSpc>
                <a:spcPct val="90000"/>
              </a:lnSpc>
              <a:spcBef>
                <a:spcPts val="500"/>
              </a:spcBef>
              <a:buFont typeface="Arial"/>
              <a:buChar char="•"/>
              <a:defRPr sz="1800">
                <a:solidFill>
                  <a:schemeClr val="tx1"/>
                </a:solidFill>
                <a:latin typeface="+mn-lt"/>
                <a:ea typeface="+mn-ea"/>
                <a:cs typeface="+mn-cs"/>
              </a:defRPr>
            </a:lvl8pPr>
            <a:lvl9pPr marL="3886255" indent="-228603" algn="l" defTabSz="914413">
              <a:lnSpc>
                <a:spcPct val="90000"/>
              </a:lnSpc>
              <a:spcBef>
                <a:spcPts val="500"/>
              </a:spcBef>
              <a:buFont typeface="Arial"/>
              <a:buChar char="•"/>
              <a:defRPr sz="1800">
                <a:solidFill>
                  <a:schemeClr val="tx1"/>
                </a:solidFill>
                <a:latin typeface="+mn-lt"/>
                <a:ea typeface="+mn-ea"/>
                <a:cs typeface="+mn-cs"/>
              </a:defRPr>
            </a:lvl9pPr>
          </a:lstStyle>
          <a:p>
            <a:pPr>
              <a:defRPr/>
            </a:pPr>
            <a:r>
              <a:rPr lang="en-GB" sz="2000"/>
              <a:t>can describe open quantum systems</a:t>
            </a:r>
            <a:endParaRPr sz="2000"/>
          </a:p>
        </p:txBody>
      </p:sp>
      <p:sp>
        <p:nvSpPr>
          <p:cNvPr id="3" name="Suorakulmio 18">
            <a:extLst>
              <a:ext uri="{FF2B5EF4-FFF2-40B4-BE49-F238E27FC236}">
                <a16:creationId xmlns:a16="http://schemas.microsoft.com/office/drawing/2014/main" id="{FED15D84-B67F-3803-6E0B-310C7EA9539D}"/>
              </a:ext>
            </a:extLst>
          </p:cNvPr>
          <p:cNvSpPr/>
          <p:nvPr/>
        </p:nvSpPr>
        <p:spPr bwMode="auto">
          <a:xfrm>
            <a:off x="9640386" y="2488664"/>
            <a:ext cx="290254" cy="7255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5" name="Group 4"/>
          <p:cNvGrpSpPr/>
          <p:nvPr/>
        </p:nvGrpSpPr>
        <p:grpSpPr bwMode="auto">
          <a:xfrm>
            <a:off x="729119" y="2270786"/>
            <a:ext cx="2871777" cy="1095658"/>
            <a:chOff x="1580826" y="2286000"/>
            <a:chExt cx="3859078" cy="1472339"/>
          </a:xfrm>
        </p:grpSpPr>
        <p:cxnSp>
          <p:nvCxnSpPr>
            <p:cNvPr id="6"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10" name="Group 9"/>
          <p:cNvGrpSpPr/>
          <p:nvPr/>
        </p:nvGrpSpPr>
        <p:grpSpPr bwMode="auto">
          <a:xfrm>
            <a:off x="729119" y="4050277"/>
            <a:ext cx="2871777" cy="1095658"/>
            <a:chOff x="1580826" y="2286000"/>
            <a:chExt cx="3859078" cy="1472339"/>
          </a:xfrm>
        </p:grpSpPr>
        <p:cxnSp>
          <p:nvCxnSpPr>
            <p:cNvPr id="11"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sp>
        <p:nvSpPr>
          <p:cNvPr id="21" name="Title 1"/>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2"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2"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3"/>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3"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3"/>
                <a:stretch>
                  <a:fillRect l="-23810" t="-106667" r="-3333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bwMode="auto">
              <a:xfrm>
                <a:off x="10421003" y="1699778"/>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00</m:t>
                        </m:r>
                      </m:e>
                    </m:d>
                  </m:oMath>
                </a14:m>
                <a:r>
                  <a:t> </a:t>
                </a:r>
              </a:p>
            </p:txBody>
          </p:sp>
        </mc:Choice>
        <mc:Fallback xmlns="">
          <p:sp>
            <p:nvSpPr>
              <p:cNvPr id="24" name="TextBox 23"/>
              <p:cNvSpPr txBox="1">
                <a:spLocks noRot="1" noChangeAspect="1" noMove="1" noResize="1" noEditPoints="1" noAdjustHandles="1" noChangeArrowheads="1" noChangeShapeType="1" noTextEdit="1"/>
              </p:cNvSpPr>
              <p:nvPr/>
            </p:nvSpPr>
            <p:spPr bwMode="auto">
              <a:xfrm>
                <a:off x="10421003" y="1699778"/>
                <a:ext cx="531541" cy="369332"/>
              </a:xfrm>
              <a:prstGeom prst="rect">
                <a:avLst/>
              </a:prstGeom>
              <a:blipFill>
                <a:blip r:embed="rId4"/>
                <a:stretch>
                  <a:fillRect l="-4651" t="-106667" r="-53488" b="-17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bwMode="auto">
              <a:xfrm>
                <a:off x="6210072" y="3217017"/>
                <a:ext cx="3803349" cy="923714"/>
              </a:xfrm>
              <a:prstGeom prst="rect">
                <a:avLst/>
              </a:prstGeom>
              <a:noFill/>
            </p:spPr>
            <p:txBody>
              <a:bodyPr wrap="none" lIns="0" tIns="0" rIns="0" bIns="0" rtlCol="0">
                <a:spAutoFit/>
              </a:bodyPr>
              <a:lstStyle/>
              <a:p>
                <a:pPr>
                  <a:defRPr/>
                </a:pPr>
                <a:r>
                  <a:rPr lang="fi-FI" sz="3599">
                    <a:ea typeface="Cambria Math"/>
                  </a:rPr>
                  <a:t>[</a:t>
                </a:r>
                <a14:m>
                  <m:oMath xmlns:m="http://schemas.openxmlformats.org/officeDocument/2006/math">
                    <m:d>
                      <m:dPr>
                        <m:ctrlPr>
                          <a:rPr lang="ar-AE" sz="3599" i="1">
                            <a:latin typeface="Cambria Math" panose="02040503050406030204" pitchFamily="18" charset="0"/>
                            <a:ea typeface="Cambria Math"/>
                            <a:cs typeface="Cambria Math"/>
                          </a:rPr>
                        </m:ctrlPr>
                      </m:dPr>
                      <m:e>
                        <m:m>
                          <m:mPr>
                            <m:mcs>
                              <m:mc>
                                <m:mcPr>
                                  <m:count m:val="2"/>
                                  <m:mcJc m:val="center"/>
                                </m:mcPr>
                              </m:mc>
                            </m:mcs>
                            <m:ctrlPr>
                              <a:rPr lang="ar-AE" sz="3599" i="1">
                                <a:latin typeface="Cambria Math" panose="02040503050406030204" pitchFamily="18" charset="0"/>
                                <a:ea typeface="Cambria Math"/>
                                <a:cs typeface="Cambria Math"/>
                              </a:rPr>
                            </m:ctrlPr>
                          </m:mPr>
                          <m:mr>
                            <m:e>
                              <m:r>
                                <m:rPr>
                                  <m:brk m:alnAt="7"/>
                                </m:rPr>
                                <a:rPr lang="ar-AE" sz="3599" i="1">
                                  <a:latin typeface="Cambria Math"/>
                                  <a:ea typeface="Cambria Math"/>
                                </a:rPr>
                                <m:t>0</m:t>
                              </m:r>
                            </m:e>
                            <m:e>
                              <m:r>
                                <a:rPr lang="ar-AE" sz="3599" i="1">
                                  <a:latin typeface="Cambria Math"/>
                                  <a:ea typeface="Cambria Math"/>
                                </a:rPr>
                                <m:t>1</m:t>
                              </m:r>
                            </m:e>
                          </m:mr>
                          <m:mr>
                            <m:e>
                              <m:r>
                                <a:rPr lang="ar-AE" sz="3599" i="1">
                                  <a:latin typeface="Cambria Math"/>
                                  <a:ea typeface="Cambria Math"/>
                                </a:rPr>
                                <m:t>1</m:t>
                              </m:r>
                            </m:e>
                            <m:e>
                              <m:r>
                                <a:rPr lang="ar-AE" sz="3599" i="1">
                                  <a:latin typeface="Cambria Math"/>
                                  <a:ea typeface="Cambria Math"/>
                                </a:rPr>
                                <m:t>0</m:t>
                              </m:r>
                            </m:e>
                          </m:mr>
                        </m:m>
                      </m:e>
                    </m:d>
                    <m:r>
                      <a:rPr lang="ar-AE" sz="3599" i="1">
                        <a:latin typeface="Cambria Math"/>
                        <a:ea typeface="Cambria Math"/>
                      </a:rPr>
                      <m:t>⊗</m:t>
                    </m:r>
                    <m:d>
                      <m:dPr>
                        <m:ctrlPr>
                          <a:rPr lang="ar-AE" sz="3599" i="1">
                            <a:latin typeface="Cambria Math" panose="02040503050406030204" pitchFamily="18" charset="0"/>
                            <a:ea typeface="Cambria Math"/>
                            <a:cs typeface="Cambria Math"/>
                          </a:rPr>
                        </m:ctrlPr>
                      </m:dPr>
                      <m:e>
                        <m:m>
                          <m:mPr>
                            <m:mcs>
                              <m:mc>
                                <m:mcPr>
                                  <m:count m:val="2"/>
                                  <m:mcJc m:val="center"/>
                                </m:mcPr>
                              </m:mc>
                            </m:mcs>
                            <m:ctrlPr>
                              <a:rPr lang="ar-AE" sz="3599" i="1">
                                <a:latin typeface="Cambria Math" panose="02040503050406030204" pitchFamily="18" charset="0"/>
                                <a:ea typeface="Cambria Math"/>
                                <a:cs typeface="Cambria Math"/>
                              </a:rPr>
                            </m:ctrlPr>
                          </m:mPr>
                          <m:mr>
                            <m:e>
                              <m:r>
                                <m:rPr>
                                  <m:brk m:alnAt="7"/>
                                </m:rPr>
                                <a:rPr lang="ar-AE" sz="3599" i="1">
                                  <a:latin typeface="Cambria Math"/>
                                  <a:ea typeface="Cambria Math"/>
                                </a:rPr>
                                <m:t>0</m:t>
                              </m:r>
                            </m:e>
                            <m:e>
                              <m:r>
                                <a:rPr lang="ar-AE" sz="3599" i="1">
                                  <a:latin typeface="Cambria Math"/>
                                  <a:ea typeface="Cambria Math"/>
                                </a:rPr>
                                <m:t>1</m:t>
                              </m:r>
                            </m:e>
                          </m:mr>
                          <m:mr>
                            <m:e>
                              <m:r>
                                <a:rPr lang="ar-AE" sz="3599" i="1">
                                  <a:latin typeface="Cambria Math"/>
                                  <a:ea typeface="Cambria Math"/>
                                </a:rPr>
                                <m:t>1</m:t>
                              </m:r>
                            </m:e>
                            <m:e>
                              <m:r>
                                <a:rPr lang="ar-AE" sz="3599" i="1">
                                  <a:latin typeface="Cambria Math"/>
                                  <a:ea typeface="Cambria Math"/>
                                </a:rPr>
                                <m:t>0</m:t>
                              </m:r>
                            </m:e>
                          </m:mr>
                        </m:m>
                      </m:e>
                    </m:d>
                    <m:r>
                      <a:rPr lang="ar-AE" sz="3599" i="1">
                        <a:latin typeface="Cambria Math"/>
                        <a:ea typeface="Cambria Math"/>
                      </a:rPr>
                      <m:t>]</m:t>
                    </m:r>
                  </m:oMath>
                </a14:m>
                <a:endParaRPr sz="3599"/>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210072" y="3217017"/>
                <a:ext cx="3803349" cy="923714"/>
              </a:xfrm>
              <a:prstGeom prst="rect">
                <a:avLst/>
              </a:prstGeom>
              <a:blipFill>
                <a:blip r:embed="rId5"/>
                <a:stretch>
                  <a:fillRect l="-7333" t="-1370" r="-4667" b="-16438"/>
                </a:stretch>
              </a:blipFill>
            </p:spPr>
            <p:txBody>
              <a:bodyPr/>
              <a:lstStyle/>
              <a:p>
                <a:r>
                  <a:rPr lang="en-US">
                    <a:noFill/>
                  </a:rPr>
                  <a:t> </a:t>
                </a:r>
              </a:p>
            </p:txBody>
          </p:sp>
        </mc:Fallback>
      </mc:AlternateContent>
      <p:sp>
        <p:nvSpPr>
          <p:cNvPr id="26" name="Title 3"/>
          <p:cNvSpPr txBox="1"/>
          <p:nvPr/>
        </p:nvSpPr>
        <p:spPr bwMode="auto">
          <a:xfrm>
            <a:off x="6806598" y="1699777"/>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dirty="0"/>
              <a:t>Tensor </a:t>
            </a:r>
            <a:r>
              <a:rPr lang="de-DE" sz="1800" dirty="0" err="1"/>
              <a:t>product</a:t>
            </a:r>
            <a:r>
              <a:rPr lang="de-DE" sz="1800" dirty="0"/>
              <a:t> </a:t>
            </a:r>
            <a:r>
              <a:rPr lang="de-DE" sz="1800" dirty="0" err="1"/>
              <a:t>of</a:t>
            </a:r>
            <a:r>
              <a:rPr lang="de-DE" sz="1800" dirty="0"/>
              <a:t> </a:t>
            </a:r>
            <a:r>
              <a:rPr lang="de-DE" sz="1800" dirty="0" err="1"/>
              <a:t>unitary</a:t>
            </a:r>
            <a:r>
              <a:rPr lang="de-DE" sz="1800" dirty="0"/>
              <a:t> </a:t>
            </a:r>
            <a:r>
              <a:rPr lang="de-DE" sz="1800" dirty="0" err="1"/>
              <a:t>matrices</a:t>
            </a:r>
            <a:r>
              <a:rPr lang="de-DE" sz="1800" dirty="0"/>
              <a:t> </a:t>
            </a:r>
            <a:r>
              <a:rPr lang="de-DE" sz="1800" dirty="0" err="1"/>
              <a:t>of</a:t>
            </a:r>
            <a:r>
              <a:rPr lang="de-DE" sz="1800" dirty="0"/>
              <a:t> X </a:t>
            </a:r>
            <a:r>
              <a:rPr lang="de-DE" sz="1800" dirty="0" err="1"/>
              <a:t>gates</a:t>
            </a:r>
            <a:endParaRPr sz="1800" dirty="0"/>
          </a:p>
        </p:txBody>
      </p:sp>
      <mc:AlternateContent xmlns:mc="http://schemas.openxmlformats.org/markup-compatibility/2006" xmlns:a14="http://schemas.microsoft.com/office/drawing/2010/main">
        <mc:Choice Requires="a14">
          <p:sp>
            <p:nvSpPr>
              <p:cNvPr id="28" name="TextBox 27"/>
              <p:cNvSpPr txBox="1"/>
              <p:nvPr/>
            </p:nvSpPr>
            <p:spPr bwMode="auto">
              <a:xfrm>
                <a:off x="10193401" y="2715405"/>
                <a:ext cx="1005853" cy="192700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599" i="1">
                              <a:latin typeface="Cambria Math" panose="02040503050406030204" pitchFamily="18" charset="0"/>
                              <a:ea typeface="Cambria Math"/>
                              <a:cs typeface="Cambria Math"/>
                            </a:rPr>
                          </m:ctrlPr>
                        </m:dPr>
                        <m:e>
                          <m:m>
                            <m:mPr>
                              <m:mcs>
                                <m:mc>
                                  <m:mcPr>
                                    <m:count m:val="1"/>
                                    <m:mcJc m:val="center"/>
                                  </m:mcPr>
                                </m:mc>
                              </m:mcs>
                              <m:ctrlPr>
                                <a:rPr sz="3599" i="1">
                                  <a:latin typeface="Cambria Math" panose="02040503050406030204" pitchFamily="18" charset="0"/>
                                  <a:ea typeface="Cambria Math"/>
                                  <a:cs typeface="Cambria Math"/>
                                </a:rPr>
                              </m:ctrlPr>
                            </m:mPr>
                            <m:mr>
                              <m:e>
                                <m:m>
                                  <m:mPr>
                                    <m:mcs>
                                      <m:mc>
                                        <m:mcPr>
                                          <m:count m:val="1"/>
                                          <m:mcJc m:val="center"/>
                                        </m:mcPr>
                                      </m:mc>
                                    </m:mcs>
                                    <m:ctrlPr>
                                      <a:rPr sz="3599" i="1">
                                        <a:latin typeface="Cambria Math" panose="02040503050406030204" pitchFamily="18" charset="0"/>
                                        <a:ea typeface="Cambria Math"/>
                                        <a:cs typeface="Cambria Math"/>
                                      </a:rPr>
                                    </m:ctrlPr>
                                  </m:mPr>
                                  <m:mr>
                                    <m:e>
                                      <m:r>
                                        <a:rPr lang="de-DE" sz="3599" i="1">
                                          <a:latin typeface="Cambria Math"/>
                                        </a:rPr>
                                        <m:t>1</m:t>
                                      </m:r>
                                    </m:e>
                                  </m:mr>
                                  <m:mr>
                                    <m:e>
                                      <m:r>
                                        <a:rPr lang="de-DE" sz="3599" i="1">
                                          <a:latin typeface="Cambria Math"/>
                                        </a:rPr>
                                        <m:t>0</m:t>
                                      </m:r>
                                    </m:e>
                                  </m:mr>
                                </m:m>
                              </m:e>
                            </m:mr>
                            <m:mr>
                              <m:e>
                                <m:m>
                                  <m:mPr>
                                    <m:mcs>
                                      <m:mc>
                                        <m:mcPr>
                                          <m:count m:val="1"/>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mr>
                                  <m:mr>
                                    <m:e>
                                      <m:r>
                                        <a:rPr lang="de-DE" sz="3599" i="1">
                                          <a:latin typeface="Cambria Math"/>
                                        </a:rPr>
                                        <m:t>0</m:t>
                                      </m:r>
                                    </m:e>
                                  </m:mr>
                                </m:m>
                              </m:e>
                            </m:mr>
                          </m:m>
                        </m:e>
                      </m:d>
                    </m:oMath>
                  </m:oMathPara>
                </a14:m>
                <a:endParaRPr sz="3599"/>
              </a:p>
            </p:txBody>
          </p:sp>
        </mc:Choice>
        <mc:Fallback xmlns="">
          <p:sp>
            <p:nvSpPr>
              <p:cNvPr id="28" name="TextBox 27"/>
              <p:cNvSpPr txBox="1">
                <a:spLocks noRot="1" noChangeAspect="1" noMove="1" noResize="1" noEditPoints="1" noAdjustHandles="1" noChangeArrowheads="1" noChangeShapeType="1" noTextEdit="1"/>
              </p:cNvSpPr>
              <p:nvPr/>
            </p:nvSpPr>
            <p:spPr bwMode="auto">
              <a:xfrm>
                <a:off x="10193401" y="2715405"/>
                <a:ext cx="1005853" cy="1927002"/>
              </a:xfrm>
              <a:prstGeom prst="rect">
                <a:avLst/>
              </a:prstGeom>
              <a:blipFill>
                <a:blip r:embed="rId6"/>
                <a:stretch>
                  <a:fillRect t="-1307" b="-65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bwMode="auto">
              <a:xfrm>
                <a:off x="6547172" y="2630434"/>
                <a:ext cx="3155479" cy="1970861"/>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599" i="1">
                              <a:latin typeface="Cambria Math" panose="02040503050406030204" pitchFamily="18" charset="0"/>
                              <a:ea typeface="Cambria Math"/>
                              <a:cs typeface="Cambria Math"/>
                            </a:rPr>
                          </m:ctrlPr>
                        </m:dPr>
                        <m:e>
                          <m:m>
                            <m:mPr>
                              <m:mcs>
                                <m:mc>
                                  <m:mcPr>
                                    <m:count m:val="1"/>
                                    <m:mcJc m:val="center"/>
                                  </m:mcPr>
                                </m:mc>
                              </m:mcs>
                              <m:ctrlPr>
                                <a:rPr sz="3599" i="1">
                                  <a:latin typeface="Cambria Math" panose="02040503050406030204" pitchFamily="18" charset="0"/>
                                  <a:ea typeface="Cambria Math"/>
                                  <a:cs typeface="Cambria Math"/>
                                </a:rPr>
                              </m:ctrlPr>
                            </m:mPr>
                            <m:mr>
                              <m:e>
                                <m:m>
                                  <m:mPr>
                                    <m:mcs>
                                      <m:mc>
                                        <m:mcPr>
                                          <m:count m:val="3"/>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e>
                                      <m:r>
                                        <a:rPr lang="de-DE" sz="3599" i="1">
                                          <a:latin typeface="Cambria Math"/>
                                        </a:rPr>
                                        <m:t>0</m:t>
                                      </m:r>
                                    </m:e>
                                    <m:e>
                                      <m:m>
                                        <m:mPr>
                                          <m:mcs>
                                            <m:mc>
                                              <m:mcPr>
                                                <m:count m:val="2"/>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e>
                                            <m:r>
                                              <a:rPr lang="de-DE" sz="3599" i="1">
                                                <a:latin typeface="Cambria Math"/>
                                              </a:rPr>
                                              <m:t>1</m:t>
                                            </m:r>
                                          </m:e>
                                        </m:mr>
                                      </m:m>
                                    </m:e>
                                  </m:mr>
                                  <m:mr>
                                    <m:e>
                                      <m:r>
                                        <a:rPr lang="de-DE" sz="3599" i="1">
                                          <a:latin typeface="Cambria Math"/>
                                        </a:rPr>
                                        <m:t>0</m:t>
                                      </m:r>
                                    </m:e>
                                    <m:e>
                                      <m:r>
                                        <a:rPr lang="de-DE" sz="3599" i="1">
                                          <a:latin typeface="Cambria Math"/>
                                        </a:rPr>
                                        <m:t>0</m:t>
                                      </m:r>
                                    </m:e>
                                    <m:e>
                                      <m:m>
                                        <m:mPr>
                                          <m:mcs>
                                            <m:mc>
                                              <m:mcPr>
                                                <m:count m:val="2"/>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1</m:t>
                                            </m:r>
                                          </m:e>
                                          <m:e>
                                            <m:r>
                                              <a:rPr lang="de-DE" sz="3599" i="1">
                                                <a:latin typeface="Cambria Math"/>
                                              </a:rPr>
                                              <m:t>0</m:t>
                                            </m:r>
                                          </m:e>
                                        </m:mr>
                                      </m:m>
                                    </m:e>
                                  </m:mr>
                                </m:m>
                              </m:e>
                            </m:mr>
                            <m:mr>
                              <m:e>
                                <m:m>
                                  <m:mPr>
                                    <m:mcs>
                                      <m:mc>
                                        <m:mcPr>
                                          <m:count m:val="3"/>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e>
                                      <m:r>
                                        <a:rPr lang="de-DE" sz="3599" i="1">
                                          <a:latin typeface="Cambria Math"/>
                                        </a:rPr>
                                        <m:t>1</m:t>
                                      </m:r>
                                    </m:e>
                                    <m:e>
                                      <m:m>
                                        <m:mPr>
                                          <m:mcs>
                                            <m:mc>
                                              <m:mcPr>
                                                <m:count m:val="2"/>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e>
                                            <m:r>
                                              <a:rPr lang="de-DE" sz="3599" i="1">
                                                <a:latin typeface="Cambria Math"/>
                                              </a:rPr>
                                              <m:t>0</m:t>
                                            </m:r>
                                          </m:e>
                                        </m:mr>
                                      </m:m>
                                    </m:e>
                                  </m:mr>
                                  <m:mr>
                                    <m:e>
                                      <m:r>
                                        <a:rPr lang="de-DE" sz="3599" i="1">
                                          <a:latin typeface="Cambria Math"/>
                                        </a:rPr>
                                        <m:t>1</m:t>
                                      </m:r>
                                    </m:e>
                                    <m:e>
                                      <m:r>
                                        <a:rPr lang="de-DE" sz="3599" i="1">
                                          <a:latin typeface="Cambria Math"/>
                                        </a:rPr>
                                        <m:t>0</m:t>
                                      </m:r>
                                    </m:e>
                                    <m:e>
                                      <m:m>
                                        <m:mPr>
                                          <m:mcs>
                                            <m:mc>
                                              <m:mcPr>
                                                <m:count m:val="2"/>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e>
                                            <m:r>
                                              <a:rPr lang="de-DE" sz="3599" i="1">
                                                <a:latin typeface="Cambria Math"/>
                                              </a:rPr>
                                              <m:t>0</m:t>
                                            </m:r>
                                          </m:e>
                                        </m:mr>
                                      </m:m>
                                    </m:e>
                                  </m:mr>
                                </m:m>
                              </m:e>
                            </m:mr>
                          </m:m>
                        </m:e>
                      </m:d>
                    </m:oMath>
                  </m:oMathPara>
                </a14:m>
                <a:endParaRPr sz="3599"/>
              </a:p>
            </p:txBody>
          </p:sp>
        </mc:Choice>
        <mc:Fallback xmlns="">
          <p:sp>
            <p:nvSpPr>
              <p:cNvPr id="29" name="TextBox 28"/>
              <p:cNvSpPr txBox="1">
                <a:spLocks noRot="1" noChangeAspect="1" noMove="1" noResize="1" noEditPoints="1" noAdjustHandles="1" noChangeArrowheads="1" noChangeShapeType="1" noTextEdit="1"/>
              </p:cNvSpPr>
              <p:nvPr/>
            </p:nvSpPr>
            <p:spPr bwMode="auto">
              <a:xfrm>
                <a:off x="6547172" y="2630434"/>
                <a:ext cx="3155479" cy="1970861"/>
              </a:xfrm>
              <a:prstGeom prst="rect">
                <a:avLst/>
              </a:prstGeom>
              <a:blipFill>
                <a:blip r:embed="rId7"/>
                <a:stretch>
                  <a:fillRect t="-641" b="-7692"/>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3" presetClass="exit" presetSubtype="10" fill="hold" nodeType="withEffect">
                                  <p:stCondLst>
                                    <p:cond delay="0"/>
                                  </p:stCondLst>
                                  <p:childTnLst>
                                    <p:animEffect transition="out" filter="blinds(horizontal)">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5" name="Group 4"/>
          <p:cNvGrpSpPr/>
          <p:nvPr/>
        </p:nvGrpSpPr>
        <p:grpSpPr bwMode="auto">
          <a:xfrm>
            <a:off x="729119" y="2270786"/>
            <a:ext cx="2871777" cy="1095658"/>
            <a:chOff x="1580826" y="2286000"/>
            <a:chExt cx="3859078" cy="1472339"/>
          </a:xfrm>
        </p:grpSpPr>
        <p:cxnSp>
          <p:nvCxnSpPr>
            <p:cNvPr id="6"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10" name="Group 9"/>
          <p:cNvGrpSpPr/>
          <p:nvPr/>
        </p:nvGrpSpPr>
        <p:grpSpPr bwMode="auto">
          <a:xfrm>
            <a:off x="729119" y="4050277"/>
            <a:ext cx="2871777" cy="1095658"/>
            <a:chOff x="1580826" y="2286000"/>
            <a:chExt cx="3859078" cy="1472339"/>
          </a:xfrm>
        </p:grpSpPr>
        <p:cxnSp>
          <p:nvCxnSpPr>
            <p:cNvPr id="11"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mc:AlternateContent xmlns:mc="http://schemas.openxmlformats.org/markup-compatibility/2006" xmlns:a14="http://schemas.microsoft.com/office/drawing/2010/main">
        <mc:Choice Requires="a14">
          <p:sp>
            <p:nvSpPr>
              <p:cNvPr id="22"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2"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3"/>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3"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3"/>
                <a:stretch>
                  <a:fillRect l="-23810" t="-106667" r="-3333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3"/>
              <p:cNvSpPr txBox="1"/>
              <p:nvPr/>
            </p:nvSpPr>
            <p:spPr bwMode="auto">
              <a:xfrm>
                <a:off x="10421682" y="1699778"/>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11</m:t>
                        </m:r>
                      </m:e>
                    </m:d>
                  </m:oMath>
                </a14:m>
                <a:r>
                  <a:t> </a:t>
                </a:r>
              </a:p>
            </p:txBody>
          </p:sp>
        </mc:Choice>
        <mc:Fallback xmlns="">
          <p:sp>
            <p:nvSpPr>
              <p:cNvPr id="27" name="TextBox 23"/>
              <p:cNvSpPr txBox="1">
                <a:spLocks noRot="1" noChangeAspect="1" noMove="1" noResize="1" noEditPoints="1" noAdjustHandles="1" noChangeArrowheads="1" noChangeShapeType="1" noTextEdit="1"/>
              </p:cNvSpPr>
              <p:nvPr/>
            </p:nvSpPr>
            <p:spPr bwMode="auto">
              <a:xfrm>
                <a:off x="10421682" y="1699778"/>
                <a:ext cx="531541" cy="369332"/>
              </a:xfrm>
              <a:prstGeom prst="rect">
                <a:avLst/>
              </a:prstGeom>
              <a:blipFill>
                <a:blip r:embed="rId4"/>
                <a:stretch>
                  <a:fillRect l="-4651" t="-106667" r="-55814" b="-17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7"/>
              <p:cNvSpPr txBox="1"/>
              <p:nvPr/>
            </p:nvSpPr>
            <p:spPr bwMode="auto">
              <a:xfrm>
                <a:off x="10194080" y="2715405"/>
                <a:ext cx="1005853" cy="192341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599" i="1">
                              <a:latin typeface="Cambria Math" panose="02040503050406030204" pitchFamily="18" charset="0"/>
                              <a:ea typeface="Cambria Math"/>
                              <a:cs typeface="Cambria Math"/>
                            </a:rPr>
                          </m:ctrlPr>
                        </m:dPr>
                        <m:e>
                          <m:m>
                            <m:mPr>
                              <m:mcs>
                                <m:mc>
                                  <m:mcPr>
                                    <m:count m:val="1"/>
                                    <m:mcJc m:val="center"/>
                                  </m:mcPr>
                                </m:mc>
                              </m:mcs>
                              <m:ctrlPr>
                                <a:rPr sz="3599" i="1">
                                  <a:latin typeface="Cambria Math" panose="02040503050406030204" pitchFamily="18" charset="0"/>
                                  <a:ea typeface="Cambria Math"/>
                                  <a:cs typeface="Cambria Math"/>
                                </a:rPr>
                              </m:ctrlPr>
                            </m:mPr>
                            <m:mr>
                              <m:e>
                                <m:m>
                                  <m:mPr>
                                    <m:mcs>
                                      <m:mc>
                                        <m:mcPr>
                                          <m:count m:val="1"/>
                                          <m:mcJc m:val="center"/>
                                        </m:mcPr>
                                      </m:mc>
                                    </m:mcs>
                                    <m:ctrlPr>
                                      <a:rPr sz="3599" i="1">
                                        <a:latin typeface="Cambria Math" panose="02040503050406030204" pitchFamily="18" charset="0"/>
                                        <a:ea typeface="Cambria Math"/>
                                        <a:cs typeface="Cambria Math"/>
                                      </a:rPr>
                                    </m:ctrlPr>
                                  </m:mPr>
                                  <m:mr>
                                    <m:e>
                                      <m:r>
                                        <m:rPr>
                                          <m:brk m:alnAt="7"/>
                                        </m:rPr>
                                        <a:rPr lang="fi-FI" sz="3599" i="1">
                                          <a:latin typeface="Cambria Math"/>
                                        </a:rPr>
                                        <m:t>0</m:t>
                                      </m:r>
                                    </m:e>
                                  </m:mr>
                                  <m:mr>
                                    <m:e>
                                      <m:r>
                                        <a:rPr lang="de-DE" sz="3599" i="1">
                                          <a:latin typeface="Cambria Math"/>
                                        </a:rPr>
                                        <m:t>0</m:t>
                                      </m:r>
                                    </m:e>
                                  </m:mr>
                                </m:m>
                              </m:e>
                            </m:mr>
                            <m:mr>
                              <m:e>
                                <m:m>
                                  <m:mPr>
                                    <m:mcs>
                                      <m:mc>
                                        <m:mcPr>
                                          <m:count m:val="1"/>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mr>
                                  <m:mr>
                                    <m:e>
                                      <m:r>
                                        <a:rPr lang="fi-FI" sz="3599" i="1">
                                          <a:latin typeface="Cambria Math"/>
                                        </a:rPr>
                                        <m:t>1</m:t>
                                      </m:r>
                                    </m:e>
                                  </m:mr>
                                </m:m>
                              </m:e>
                            </m:mr>
                          </m:m>
                        </m:e>
                      </m:d>
                    </m:oMath>
                  </m:oMathPara>
                </a14:m>
                <a:endParaRPr sz="3599"/>
              </a:p>
            </p:txBody>
          </p:sp>
        </mc:Choice>
        <mc:Fallback xmlns="">
          <p:sp>
            <p:nvSpPr>
              <p:cNvPr id="30" name="TextBox 27"/>
              <p:cNvSpPr txBox="1">
                <a:spLocks noRot="1" noChangeAspect="1" noMove="1" noResize="1" noEditPoints="1" noAdjustHandles="1" noChangeArrowheads="1" noChangeShapeType="1" noTextEdit="1"/>
              </p:cNvSpPr>
              <p:nvPr/>
            </p:nvSpPr>
            <p:spPr bwMode="auto">
              <a:xfrm>
                <a:off x="10194080" y="2715405"/>
                <a:ext cx="1005853" cy="1923412"/>
              </a:xfrm>
              <a:prstGeom prst="rect">
                <a:avLst/>
              </a:prstGeom>
              <a:blipFill>
                <a:blip r:embed="rId5"/>
                <a:stretch>
                  <a:fillRect b="-7190"/>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3668A171-D2A1-F152-3C11-ED9250F18F0D}"/>
              </a:ext>
            </a:extLst>
          </p:cNvPr>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5" name="Group 4"/>
          <p:cNvGrpSpPr/>
          <p:nvPr/>
        </p:nvGrpSpPr>
        <p:grpSpPr bwMode="auto">
          <a:xfrm>
            <a:off x="729119" y="2270786"/>
            <a:ext cx="2871777" cy="1095658"/>
            <a:chOff x="1580826" y="2286000"/>
            <a:chExt cx="3859078" cy="1472339"/>
          </a:xfrm>
        </p:grpSpPr>
        <p:cxnSp>
          <p:nvCxnSpPr>
            <p:cNvPr id="6"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10" name="Group 9"/>
          <p:cNvGrpSpPr/>
          <p:nvPr/>
        </p:nvGrpSpPr>
        <p:grpSpPr bwMode="auto">
          <a:xfrm>
            <a:off x="729119" y="4050277"/>
            <a:ext cx="2871777" cy="1095658"/>
            <a:chOff x="1580826" y="2286000"/>
            <a:chExt cx="3859078" cy="1472339"/>
          </a:xfrm>
        </p:grpSpPr>
        <p:cxnSp>
          <p:nvCxnSpPr>
            <p:cNvPr id="11"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mc:AlternateContent xmlns:mc="http://schemas.openxmlformats.org/markup-compatibility/2006" xmlns:a14="http://schemas.microsoft.com/office/drawing/2010/main">
        <mc:Choice Requires="a14">
          <p:sp>
            <p:nvSpPr>
              <p:cNvPr id="22"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2"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3"/>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3"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3"/>
                <a:stretch>
                  <a:fillRect l="-23810" t="-106667" r="-33333" b="-170000"/>
                </a:stretch>
              </a:blipFill>
            </p:spPr>
            <p:txBody>
              <a:bodyPr/>
              <a:lstStyle/>
              <a:p>
                <a:r>
                  <a:rPr lang="en-US">
                    <a:noFill/>
                  </a:rPr>
                  <a:t> </a:t>
                </a:r>
              </a:p>
            </p:txBody>
          </p:sp>
        </mc:Fallback>
      </mc:AlternateContent>
      <p:sp>
        <p:nvSpPr>
          <p:cNvPr id="26" name="Title 3"/>
          <p:cNvSpPr txBox="1"/>
          <p:nvPr/>
        </p:nvSpPr>
        <p:spPr bwMode="auto">
          <a:xfrm>
            <a:off x="6806598" y="1944294"/>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a:t>Density matrix corresponding to </a:t>
            </a:r>
            <a:endParaRPr sz="1800"/>
          </a:p>
        </p:txBody>
      </p:sp>
      <mc:AlternateContent xmlns:mc="http://schemas.openxmlformats.org/markup-compatibility/2006" xmlns:a14="http://schemas.microsoft.com/office/drawing/2010/main">
        <mc:Choice Requires="a14">
          <p:sp>
            <p:nvSpPr>
              <p:cNvPr id="16" name="TextBox 23"/>
              <p:cNvSpPr txBox="1"/>
              <p:nvPr/>
            </p:nvSpPr>
            <p:spPr bwMode="auto">
              <a:xfrm>
                <a:off x="9018497" y="216232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6" name="TextBox 23"/>
              <p:cNvSpPr txBox="1">
                <a:spLocks noRot="1" noChangeAspect="1" noMove="1" noResize="1" noEditPoints="1" noAdjustHandles="1" noChangeArrowheads="1" noChangeShapeType="1" noTextEdit="1"/>
              </p:cNvSpPr>
              <p:nvPr/>
            </p:nvSpPr>
            <p:spPr bwMode="auto">
              <a:xfrm>
                <a:off x="9018497" y="2162323"/>
                <a:ext cx="531541" cy="369332"/>
              </a:xfrm>
              <a:prstGeom prst="rect">
                <a:avLst/>
              </a:prstGeom>
              <a:blipFill>
                <a:blip r:embed="rId4"/>
                <a:stretch>
                  <a:fillRect l="-2273" t="-110000" r="-5227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23"/>
              <p:cNvSpPr txBox="1"/>
              <p:nvPr/>
            </p:nvSpPr>
            <p:spPr bwMode="auto">
              <a:xfrm>
                <a:off x="7363231" y="3301188"/>
                <a:ext cx="1286786" cy="707758"/>
              </a:xfrm>
              <a:prstGeom prst="rect">
                <a:avLst/>
              </a:prstGeom>
              <a:noFill/>
            </p:spPr>
            <p:txBody>
              <a:bodyPr wrap="square">
                <a:spAutoFit/>
              </a:bodyPr>
              <a:lstStyle/>
              <a:p>
                <a:pPr>
                  <a:defRPr/>
                </a:pP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fi-FI" sz="3999" i="1">
                            <a:latin typeface="Cambria Math"/>
                          </a:rPr>
                          <m:t>00</m:t>
                        </m:r>
                      </m:e>
                    </m:d>
                  </m:oMath>
                </a14:m>
                <a:r>
                  <a:rPr sz="3999"/>
                  <a:t> </a:t>
                </a:r>
                <a:endParaRPr/>
              </a:p>
            </p:txBody>
          </p:sp>
        </mc:Choice>
        <mc:Fallback xmlns="">
          <p:sp>
            <p:nvSpPr>
              <p:cNvPr id="14" name="TextBox 23"/>
              <p:cNvSpPr txBox="1">
                <a:spLocks noRot="1" noChangeAspect="1" noMove="1" noResize="1" noEditPoints="1" noAdjustHandles="1" noChangeArrowheads="1" noChangeShapeType="1" noTextEdit="1"/>
              </p:cNvSpPr>
              <p:nvPr/>
            </p:nvSpPr>
            <p:spPr bwMode="auto">
              <a:xfrm>
                <a:off x="7363231" y="3301188"/>
                <a:ext cx="1286786" cy="707758"/>
              </a:xfrm>
              <a:prstGeom prst="rect">
                <a:avLst/>
              </a:prstGeom>
              <a:blipFill>
                <a:blip r:embed="rId5"/>
                <a:stretch>
                  <a:fillRect l="-10680" t="-142857" r="-35922" b="-223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23"/>
              <p:cNvSpPr txBox="1"/>
              <p:nvPr/>
            </p:nvSpPr>
            <p:spPr bwMode="auto">
              <a:xfrm rot="10800000">
                <a:off x="8069441" y="3350280"/>
                <a:ext cx="1286786" cy="707758"/>
              </a:xfrm>
              <a:prstGeom prst="rect">
                <a:avLst/>
              </a:prstGeom>
              <a:noFill/>
            </p:spPr>
            <p:txBody>
              <a:bodyPr wrap="square">
                <a:spAutoFit/>
              </a:bodyPr>
              <a:lstStyle/>
              <a:p>
                <a:pPr>
                  <a:defRPr/>
                </a:pP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fi-FI" sz="3999" i="1">
                            <a:latin typeface="Cambria Math"/>
                          </a:rPr>
                          <m:t>00</m:t>
                        </m:r>
                      </m:e>
                    </m:d>
                  </m:oMath>
                </a14:m>
                <a:r>
                  <a:rPr sz="3999"/>
                  <a:t> </a:t>
                </a:r>
                <a:endParaRPr/>
              </a:p>
            </p:txBody>
          </p:sp>
        </mc:Choice>
        <mc:Fallback xmlns="">
          <p:sp>
            <p:nvSpPr>
              <p:cNvPr id="15" name="TextBox 23"/>
              <p:cNvSpPr txBox="1">
                <a:spLocks noRot="1" noChangeAspect="1" noMove="1" noResize="1" noEditPoints="1" noAdjustHandles="1" noChangeArrowheads="1" noChangeShapeType="1" noTextEdit="1"/>
              </p:cNvSpPr>
              <p:nvPr/>
            </p:nvSpPr>
            <p:spPr bwMode="auto">
              <a:xfrm rot="10800000">
                <a:off x="8069441" y="3350280"/>
                <a:ext cx="1286786" cy="707758"/>
              </a:xfrm>
              <a:prstGeom prst="rect">
                <a:avLst/>
              </a:prstGeom>
              <a:blipFill>
                <a:blip r:embed="rId6"/>
                <a:stretch>
                  <a:fillRect l="-36275" t="-223214" r="-10784" b="-141071"/>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05E2B7BE-CB79-F6AB-4181-0A7ABCBA6497}"/>
              </a:ext>
            </a:extLst>
          </p:cNvPr>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5" name="Group 4"/>
          <p:cNvGrpSpPr/>
          <p:nvPr/>
        </p:nvGrpSpPr>
        <p:grpSpPr bwMode="auto">
          <a:xfrm>
            <a:off x="729119" y="2270786"/>
            <a:ext cx="2871777" cy="1095658"/>
            <a:chOff x="1580826" y="2286000"/>
            <a:chExt cx="3859078" cy="1472339"/>
          </a:xfrm>
        </p:grpSpPr>
        <p:cxnSp>
          <p:nvCxnSpPr>
            <p:cNvPr id="6"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10" name="Group 9"/>
          <p:cNvGrpSpPr/>
          <p:nvPr/>
        </p:nvGrpSpPr>
        <p:grpSpPr bwMode="auto">
          <a:xfrm>
            <a:off x="729119" y="4050277"/>
            <a:ext cx="2871777" cy="1095658"/>
            <a:chOff x="1580826" y="2286000"/>
            <a:chExt cx="3859078" cy="1472339"/>
          </a:xfrm>
        </p:grpSpPr>
        <p:cxnSp>
          <p:nvCxnSpPr>
            <p:cNvPr id="11"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mc:AlternateContent xmlns:mc="http://schemas.openxmlformats.org/markup-compatibility/2006" xmlns:a14="http://schemas.microsoft.com/office/drawing/2010/main">
        <mc:Choice Requires="a14">
          <p:sp>
            <p:nvSpPr>
              <p:cNvPr id="22"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2"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3"/>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3"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3"/>
                <a:stretch>
                  <a:fillRect l="-23810" t="-106667" r="-33333" b="-170000"/>
                </a:stretch>
              </a:blipFill>
            </p:spPr>
            <p:txBody>
              <a:bodyPr/>
              <a:lstStyle/>
              <a:p>
                <a:r>
                  <a:rPr lang="en-US">
                    <a:noFill/>
                  </a:rPr>
                  <a:t> </a:t>
                </a:r>
              </a:p>
            </p:txBody>
          </p:sp>
        </mc:Fallback>
      </mc:AlternateContent>
      <p:sp>
        <p:nvSpPr>
          <p:cNvPr id="26" name="Title 3"/>
          <p:cNvSpPr txBox="1"/>
          <p:nvPr/>
        </p:nvSpPr>
        <p:spPr bwMode="auto">
          <a:xfrm>
            <a:off x="6806598" y="1944294"/>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a:t>Density matrix corresponding to </a:t>
            </a:r>
            <a:endParaRPr sz="1800"/>
          </a:p>
        </p:txBody>
      </p:sp>
      <mc:AlternateContent xmlns:mc="http://schemas.openxmlformats.org/markup-compatibility/2006" xmlns:a14="http://schemas.microsoft.com/office/drawing/2010/main">
        <mc:Choice Requires="a14">
          <p:sp>
            <p:nvSpPr>
              <p:cNvPr id="16" name="TextBox 23"/>
              <p:cNvSpPr txBox="1"/>
              <p:nvPr/>
            </p:nvSpPr>
            <p:spPr bwMode="auto">
              <a:xfrm>
                <a:off x="9018497" y="216232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6" name="TextBox 23"/>
              <p:cNvSpPr txBox="1">
                <a:spLocks noRot="1" noChangeAspect="1" noMove="1" noResize="1" noEditPoints="1" noAdjustHandles="1" noChangeArrowheads="1" noChangeShapeType="1" noTextEdit="1"/>
              </p:cNvSpPr>
              <p:nvPr/>
            </p:nvSpPr>
            <p:spPr bwMode="auto">
              <a:xfrm>
                <a:off x="9018497" y="2162323"/>
                <a:ext cx="531541" cy="369332"/>
              </a:xfrm>
              <a:prstGeom prst="rect">
                <a:avLst/>
              </a:prstGeom>
              <a:blipFill>
                <a:blip r:embed="rId4"/>
                <a:stretch>
                  <a:fillRect l="-2273" t="-110000" r="-5227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27"/>
              <p:cNvSpPr txBox="1"/>
              <p:nvPr/>
            </p:nvSpPr>
            <p:spPr bwMode="auto">
              <a:xfrm>
                <a:off x="7259197" y="2740717"/>
                <a:ext cx="1005853" cy="192700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599" i="1">
                              <a:latin typeface="Cambria Math" panose="02040503050406030204" pitchFamily="18" charset="0"/>
                              <a:ea typeface="Cambria Math"/>
                              <a:cs typeface="Cambria Math"/>
                            </a:rPr>
                          </m:ctrlPr>
                        </m:dPr>
                        <m:e>
                          <m:m>
                            <m:mPr>
                              <m:mcs>
                                <m:mc>
                                  <m:mcPr>
                                    <m:count m:val="1"/>
                                    <m:mcJc m:val="center"/>
                                  </m:mcPr>
                                </m:mc>
                              </m:mcs>
                              <m:ctrlPr>
                                <a:rPr sz="3599" i="1">
                                  <a:latin typeface="Cambria Math" panose="02040503050406030204" pitchFamily="18" charset="0"/>
                                  <a:ea typeface="Cambria Math"/>
                                  <a:cs typeface="Cambria Math"/>
                                </a:rPr>
                              </m:ctrlPr>
                            </m:mPr>
                            <m:mr>
                              <m:e>
                                <m:m>
                                  <m:mPr>
                                    <m:mcs>
                                      <m:mc>
                                        <m:mcPr>
                                          <m:count m:val="1"/>
                                          <m:mcJc m:val="center"/>
                                        </m:mcPr>
                                      </m:mc>
                                    </m:mcs>
                                    <m:ctrlPr>
                                      <a:rPr sz="3599" i="1">
                                        <a:latin typeface="Cambria Math" panose="02040503050406030204" pitchFamily="18" charset="0"/>
                                        <a:ea typeface="Cambria Math"/>
                                        <a:cs typeface="Cambria Math"/>
                                      </a:rPr>
                                    </m:ctrlPr>
                                  </m:mPr>
                                  <m:mr>
                                    <m:e>
                                      <m:r>
                                        <a:rPr lang="de-DE" sz="3599" i="1">
                                          <a:latin typeface="Cambria Math"/>
                                        </a:rPr>
                                        <m:t>1</m:t>
                                      </m:r>
                                    </m:e>
                                  </m:mr>
                                  <m:mr>
                                    <m:e>
                                      <m:r>
                                        <a:rPr lang="de-DE" sz="3599" i="1">
                                          <a:latin typeface="Cambria Math"/>
                                        </a:rPr>
                                        <m:t>0</m:t>
                                      </m:r>
                                    </m:e>
                                  </m:mr>
                                </m:m>
                              </m:e>
                            </m:mr>
                            <m:mr>
                              <m:e>
                                <m:m>
                                  <m:mPr>
                                    <m:mcs>
                                      <m:mc>
                                        <m:mcPr>
                                          <m:count m:val="1"/>
                                          <m:mcJc m:val="center"/>
                                        </m:mcPr>
                                      </m:mc>
                                    </m:mcs>
                                    <m:ctrlPr>
                                      <a:rPr sz="3599" i="1">
                                        <a:latin typeface="Cambria Math" panose="02040503050406030204" pitchFamily="18" charset="0"/>
                                        <a:ea typeface="Cambria Math"/>
                                        <a:cs typeface="Cambria Math"/>
                                      </a:rPr>
                                    </m:ctrlPr>
                                  </m:mPr>
                                  <m:mr>
                                    <m:e>
                                      <m:r>
                                        <m:rPr>
                                          <m:brk m:alnAt="7"/>
                                        </m:rPr>
                                        <a:rPr lang="de-DE" sz="3599" i="1">
                                          <a:latin typeface="Cambria Math"/>
                                        </a:rPr>
                                        <m:t>0</m:t>
                                      </m:r>
                                    </m:e>
                                  </m:mr>
                                  <m:mr>
                                    <m:e>
                                      <m:r>
                                        <a:rPr lang="de-DE" sz="3599" i="1">
                                          <a:latin typeface="Cambria Math"/>
                                        </a:rPr>
                                        <m:t>0</m:t>
                                      </m:r>
                                    </m:e>
                                  </m:mr>
                                </m:m>
                              </m:e>
                            </m:mr>
                          </m:m>
                        </m:e>
                      </m:d>
                    </m:oMath>
                  </m:oMathPara>
                </a14:m>
                <a:endParaRPr sz="3599"/>
              </a:p>
            </p:txBody>
          </p:sp>
        </mc:Choice>
        <mc:Fallback xmlns="">
          <p:sp>
            <p:nvSpPr>
              <p:cNvPr id="17" name="TextBox 27"/>
              <p:cNvSpPr txBox="1">
                <a:spLocks noRot="1" noChangeAspect="1" noMove="1" noResize="1" noEditPoints="1" noAdjustHandles="1" noChangeArrowheads="1" noChangeShapeType="1" noTextEdit="1"/>
              </p:cNvSpPr>
              <p:nvPr/>
            </p:nvSpPr>
            <p:spPr bwMode="auto">
              <a:xfrm>
                <a:off x="7259197" y="2740717"/>
                <a:ext cx="1005853" cy="1927002"/>
              </a:xfrm>
              <a:prstGeom prst="rect">
                <a:avLst/>
              </a:prstGeom>
              <a:blipFill>
                <a:blip r:embed="rId5"/>
                <a:stretch>
                  <a:fillRect t="-1974" b="-6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28"/>
              <p:cNvSpPr txBox="1"/>
              <p:nvPr/>
            </p:nvSpPr>
            <p:spPr bwMode="auto">
              <a:xfrm>
                <a:off x="8194265" y="3429000"/>
                <a:ext cx="1827360" cy="553870"/>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599" i="1">
                              <a:latin typeface="Cambria Math" panose="02040503050406030204" pitchFamily="18" charset="0"/>
                              <a:ea typeface="Cambria Math"/>
                              <a:cs typeface="Cambria Math"/>
                            </a:rPr>
                          </m:ctrlPr>
                        </m:dPr>
                        <m:e>
                          <m:r>
                            <a:rPr lang="fi-FI" sz="3599" i="1">
                              <a:latin typeface="Cambria Math"/>
                            </a:rPr>
                            <m:t>1 0 0 0</m:t>
                          </m:r>
                        </m:e>
                      </m:d>
                    </m:oMath>
                  </m:oMathPara>
                </a14:m>
                <a:endParaRPr sz="3599"/>
              </a:p>
            </p:txBody>
          </p:sp>
        </mc:Choice>
        <mc:Fallback xmlns="">
          <p:sp>
            <p:nvSpPr>
              <p:cNvPr id="18" name="TextBox 28"/>
              <p:cNvSpPr txBox="1">
                <a:spLocks noRot="1" noChangeAspect="1" noMove="1" noResize="1" noEditPoints="1" noAdjustHandles="1" noChangeArrowheads="1" noChangeShapeType="1" noTextEdit="1"/>
              </p:cNvSpPr>
              <p:nvPr/>
            </p:nvSpPr>
            <p:spPr bwMode="auto">
              <a:xfrm>
                <a:off x="8194265" y="3429000"/>
                <a:ext cx="1827360" cy="553870"/>
              </a:xfrm>
              <a:prstGeom prst="rect">
                <a:avLst/>
              </a:prstGeom>
              <a:blipFill>
                <a:blip r:embed="rId6"/>
                <a:stretch>
                  <a:fillRect t="-6818" b="-40909"/>
                </a:stretch>
              </a:blipFill>
            </p:spPr>
            <p:txBody>
              <a:bodyPr/>
              <a:lstStyle/>
              <a:p>
                <a:r>
                  <a:rPr lang="en-US">
                    <a:noFill/>
                  </a:rPr>
                  <a:t> </a:t>
                </a:r>
              </a:p>
            </p:txBody>
          </p:sp>
        </mc:Fallback>
      </mc:AlternateContent>
      <p:sp>
        <p:nvSpPr>
          <p:cNvPr id="15" name="Title 1">
            <a:extLst>
              <a:ext uri="{FF2B5EF4-FFF2-40B4-BE49-F238E27FC236}">
                <a16:creationId xmlns:a16="http://schemas.microsoft.com/office/drawing/2014/main" id="{3B03D1B9-33F8-502E-B0F7-436CC6CEA36C}"/>
              </a:ext>
            </a:extLst>
          </p:cNvPr>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5" name="Group 4"/>
          <p:cNvGrpSpPr/>
          <p:nvPr/>
        </p:nvGrpSpPr>
        <p:grpSpPr bwMode="auto">
          <a:xfrm>
            <a:off x="729119" y="2270786"/>
            <a:ext cx="2871777" cy="1095658"/>
            <a:chOff x="1580826" y="2286000"/>
            <a:chExt cx="3859078" cy="1472339"/>
          </a:xfrm>
        </p:grpSpPr>
        <p:cxnSp>
          <p:nvCxnSpPr>
            <p:cNvPr id="6"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10" name="Group 9"/>
          <p:cNvGrpSpPr/>
          <p:nvPr/>
        </p:nvGrpSpPr>
        <p:grpSpPr bwMode="auto">
          <a:xfrm>
            <a:off x="729119" y="4050277"/>
            <a:ext cx="2871777" cy="1095658"/>
            <a:chOff x="1580826" y="2286000"/>
            <a:chExt cx="3859078" cy="1472339"/>
          </a:xfrm>
        </p:grpSpPr>
        <p:cxnSp>
          <p:nvCxnSpPr>
            <p:cNvPr id="11"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mc:AlternateContent xmlns:mc="http://schemas.openxmlformats.org/markup-compatibility/2006" xmlns:a14="http://schemas.microsoft.com/office/drawing/2010/main">
        <mc:Choice Requires="a14">
          <p:sp>
            <p:nvSpPr>
              <p:cNvPr id="22"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2"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3"/>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23"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3"/>
                <a:stretch>
                  <a:fillRect l="-23810" t="-106667" r="-33333" b="-170000"/>
                </a:stretch>
              </a:blipFill>
            </p:spPr>
            <p:txBody>
              <a:bodyPr/>
              <a:lstStyle/>
              <a:p>
                <a:r>
                  <a:rPr lang="en-US">
                    <a:noFill/>
                  </a:rPr>
                  <a:t> </a:t>
                </a:r>
              </a:p>
            </p:txBody>
          </p:sp>
        </mc:Fallback>
      </mc:AlternateContent>
      <p:sp>
        <p:nvSpPr>
          <p:cNvPr id="26" name="Title 3"/>
          <p:cNvSpPr txBox="1"/>
          <p:nvPr/>
        </p:nvSpPr>
        <p:spPr bwMode="auto">
          <a:xfrm>
            <a:off x="6806598" y="1944294"/>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a:t>Density matrix corresponding to </a:t>
            </a:r>
            <a:endParaRPr sz="1800"/>
          </a:p>
        </p:txBody>
      </p:sp>
      <mc:AlternateContent xmlns:mc="http://schemas.openxmlformats.org/markup-compatibility/2006" xmlns:a14="http://schemas.microsoft.com/office/drawing/2010/main">
        <mc:Choice Requires="a14">
          <p:sp>
            <p:nvSpPr>
              <p:cNvPr id="16" name="TextBox 23"/>
              <p:cNvSpPr txBox="1"/>
              <p:nvPr/>
            </p:nvSpPr>
            <p:spPr bwMode="auto">
              <a:xfrm>
                <a:off x="9018497" y="216232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6" name="TextBox 23"/>
              <p:cNvSpPr txBox="1">
                <a:spLocks noRot="1" noChangeAspect="1" noMove="1" noResize="1" noEditPoints="1" noAdjustHandles="1" noChangeArrowheads="1" noChangeShapeType="1" noTextEdit="1"/>
              </p:cNvSpPr>
              <p:nvPr/>
            </p:nvSpPr>
            <p:spPr bwMode="auto">
              <a:xfrm>
                <a:off x="9018497" y="2162323"/>
                <a:ext cx="531541" cy="369332"/>
              </a:xfrm>
              <a:prstGeom prst="rect">
                <a:avLst/>
              </a:prstGeom>
              <a:blipFill>
                <a:blip r:embed="rId4"/>
                <a:stretch>
                  <a:fillRect l="-2273" t="-110000" r="-5227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4"/>
              <p:cNvSpPr txBox="1"/>
              <p:nvPr/>
            </p:nvSpPr>
            <p:spPr bwMode="auto">
              <a:xfrm>
                <a:off x="6219348" y="2515302"/>
                <a:ext cx="4214872" cy="262796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4799" i="1">
                              <a:latin typeface="Cambria Math" panose="02040503050406030204" pitchFamily="18" charset="0"/>
                              <a:ea typeface="Cambria Math"/>
                              <a:cs typeface="Cambria Math"/>
                            </a:rPr>
                          </m:ctrlPr>
                        </m:dPr>
                        <m:e>
                          <m:m>
                            <m:mPr>
                              <m:mcs>
                                <m:mc>
                                  <m:mcPr>
                                    <m:count m:val="1"/>
                                    <m:mcJc m:val="center"/>
                                  </m:mcPr>
                                </m:mc>
                              </m:mcs>
                              <m:ctrlPr>
                                <a:rPr sz="4799" i="1">
                                  <a:latin typeface="Cambria Math" panose="02040503050406030204" pitchFamily="18" charset="0"/>
                                  <a:ea typeface="Cambria Math"/>
                                  <a:cs typeface="Cambria Math"/>
                                </a:rPr>
                              </m:ctrlPr>
                            </m:mP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fi-FI" sz="4799" i="1">
                                          <a:latin typeface="Cambria Math"/>
                                        </a:rPr>
                                        <m:t>1</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
                              </m:e>
                            </m:mr>
                            <m:mr>
                              <m:e>
                                <m:m>
                                  <m:mPr>
                                    <m:mcs>
                                      <m:mc>
                                        <m:mcPr>
                                          <m:count m:val="3"/>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de-DE" sz="4799" i="1">
                                                <a:latin typeface="Cambria Math"/>
                                              </a:rPr>
                                              <m:t>0</m:t>
                                            </m:r>
                                          </m:e>
                                        </m:mr>
                                      </m:m>
                                    </m:e>
                                  </m:mr>
                                  <m:mr>
                                    <m:e>
                                      <m:r>
                                        <a:rPr lang="de-DE" sz="4799" i="1">
                                          <a:latin typeface="Cambria Math"/>
                                        </a:rPr>
                                        <m:t>0</m:t>
                                      </m:r>
                                    </m:e>
                                    <m:e>
                                      <m:r>
                                        <a:rPr lang="de-DE" sz="4799" i="1">
                                          <a:latin typeface="Cambria Math"/>
                                        </a:rPr>
                                        <m:t>0</m:t>
                                      </m:r>
                                    </m:e>
                                    <m:e>
                                      <m:m>
                                        <m:mPr>
                                          <m:mcs>
                                            <m:mc>
                                              <m:mcPr>
                                                <m:count m:val="2"/>
                                                <m:mcJc m:val="center"/>
                                              </m:mcPr>
                                            </m:mc>
                                          </m:mcs>
                                          <m:ctrlPr>
                                            <a:rPr sz="4799" i="1">
                                              <a:latin typeface="Cambria Math" panose="02040503050406030204" pitchFamily="18" charset="0"/>
                                              <a:ea typeface="Cambria Math"/>
                                              <a:cs typeface="Cambria Math"/>
                                            </a:rPr>
                                          </m:ctrlPr>
                                        </m:mPr>
                                        <m:mr>
                                          <m:e>
                                            <m:r>
                                              <m:rPr>
                                                <m:brk m:alnAt="7"/>
                                              </m:rPr>
                                              <a:rPr lang="de-DE" sz="4799" i="1">
                                                <a:latin typeface="Cambria Math"/>
                                              </a:rPr>
                                              <m:t>0</m:t>
                                            </m:r>
                                          </m:e>
                                          <m:e>
                                            <m:r>
                                              <a:rPr lang="fi-FI" sz="4799" i="1">
                                                <a:latin typeface="Cambria Math"/>
                                              </a:rPr>
                                              <m:t>0</m:t>
                                            </m:r>
                                          </m:e>
                                        </m:mr>
                                      </m:m>
                                    </m:e>
                                  </m:mr>
                                </m:m>
                              </m:e>
                            </m:mr>
                          </m:m>
                        </m:e>
                      </m:d>
                    </m:oMath>
                  </m:oMathPara>
                </a14:m>
                <a:endParaRPr sz="4799"/>
              </a:p>
            </p:txBody>
          </p:sp>
        </mc:Choice>
        <mc:Fallback xmlns="">
          <p:sp>
            <p:nvSpPr>
              <p:cNvPr id="19" name="TextBox 14"/>
              <p:cNvSpPr txBox="1">
                <a:spLocks noRot="1" noChangeAspect="1" noMove="1" noResize="1" noEditPoints="1" noAdjustHandles="1" noChangeArrowheads="1" noChangeShapeType="1" noTextEdit="1"/>
              </p:cNvSpPr>
              <p:nvPr/>
            </p:nvSpPr>
            <p:spPr bwMode="auto">
              <a:xfrm>
                <a:off x="6219348" y="2515302"/>
                <a:ext cx="4214872" cy="2627964"/>
              </a:xfrm>
              <a:prstGeom prst="rect">
                <a:avLst/>
              </a:prstGeom>
              <a:blipFill>
                <a:blip r:embed="rId5"/>
                <a:stretch>
                  <a:fillRect t="-481" b="-7212"/>
                </a:stretch>
              </a:blipFill>
            </p:spPr>
            <p:txBody>
              <a:bodyPr/>
              <a:lstStyle/>
              <a:p>
                <a:r>
                  <a:rPr lang="en-US">
                    <a:noFill/>
                  </a:rPr>
                  <a:t> </a:t>
                </a:r>
              </a:p>
            </p:txBody>
          </p:sp>
        </mc:Fallback>
      </mc:AlternateContent>
      <p:sp>
        <p:nvSpPr>
          <p:cNvPr id="14" name="Title 1">
            <a:extLst>
              <a:ext uri="{FF2B5EF4-FFF2-40B4-BE49-F238E27FC236}">
                <a16:creationId xmlns:a16="http://schemas.microsoft.com/office/drawing/2014/main" id="{5D8FB5E9-B667-AE8D-5ED5-89A264484133}"/>
              </a:ext>
            </a:extLst>
          </p:cNvPr>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3"/>
          <p:cNvSpPr txBox="1"/>
          <p:nvPr/>
        </p:nvSpPr>
        <p:spPr bwMode="auto">
          <a:xfrm>
            <a:off x="6524872" y="1944294"/>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a:t>Density matrix corresponding to </a:t>
            </a:r>
            <a:endParaRPr sz="1800"/>
          </a:p>
        </p:txBody>
      </p:sp>
      <mc:AlternateContent xmlns:mc="http://schemas.openxmlformats.org/markup-compatibility/2006" xmlns:a14="http://schemas.microsoft.com/office/drawing/2010/main">
        <mc:Choice Requires="a14">
          <p:sp>
            <p:nvSpPr>
              <p:cNvPr id="16" name="TextBox 23"/>
              <p:cNvSpPr txBox="1"/>
              <p:nvPr/>
            </p:nvSpPr>
            <p:spPr bwMode="auto">
              <a:xfrm>
                <a:off x="8736772" y="216232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6" name="TextBox 23"/>
              <p:cNvSpPr txBox="1">
                <a:spLocks noRot="1" noChangeAspect="1" noMove="1" noResize="1" noEditPoints="1" noAdjustHandles="1" noChangeArrowheads="1" noChangeShapeType="1" noTextEdit="1"/>
              </p:cNvSpPr>
              <p:nvPr/>
            </p:nvSpPr>
            <p:spPr bwMode="auto">
              <a:xfrm>
                <a:off x="8736772" y="2162323"/>
                <a:ext cx="531541" cy="369332"/>
              </a:xfrm>
              <a:prstGeom prst="rect">
                <a:avLst/>
              </a:prstGeom>
              <a:blipFill>
                <a:blip r:embed="rId3"/>
                <a:stretch>
                  <a:fillRect l="-2326" t="-110000" r="-55814"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28"/>
              <p:cNvSpPr txBox="1"/>
              <p:nvPr/>
            </p:nvSpPr>
            <p:spPr bwMode="auto">
              <a:xfrm>
                <a:off x="6653711" y="2754289"/>
                <a:ext cx="2603065" cy="1751826"/>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199" i="1">
                              <a:latin typeface="Cambria Math" panose="02040503050406030204" pitchFamily="18" charset="0"/>
                              <a:ea typeface="Cambria Math"/>
                              <a:cs typeface="Cambria Math"/>
                            </a:rPr>
                          </m:ctrlPr>
                        </m:dPr>
                        <m:e>
                          <m:m>
                            <m:mPr>
                              <m:mcs>
                                <m:mc>
                                  <m:mcPr>
                                    <m:count m:val="1"/>
                                    <m:mcJc m:val="center"/>
                                  </m:mcPr>
                                </m:mc>
                              </m:mcs>
                              <m:ctrlPr>
                                <a:rPr sz="3199" i="1">
                                  <a:latin typeface="Cambria Math" panose="02040503050406030204" pitchFamily="18" charset="0"/>
                                  <a:ea typeface="Cambria Math"/>
                                  <a:cs typeface="Cambria Math"/>
                                </a:rPr>
                              </m:ctrlPr>
                            </m:mP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fi-FI" sz="3199" i="1">
                                          <a:latin typeface="Cambria Math"/>
                                        </a:rPr>
                                        <m:t>1</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fi-FI" sz="3199" i="1">
                                                <a:latin typeface="Cambria Math"/>
                                              </a:rPr>
                                              <m:t>0</m:t>
                                            </m:r>
                                          </m:e>
                                        </m:mr>
                                      </m:m>
                                    </m:e>
                                  </m:mr>
                                  <m:mr>
                                    <m:e>
                                      <m: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fi-FI" sz="3199" i="1">
                                                <a:latin typeface="Cambria Math"/>
                                              </a:rPr>
                                              <m:t>0</m:t>
                                            </m:r>
                                          </m:e>
                                          <m:e>
                                            <m:r>
                                              <a:rPr lang="de-DE" sz="3199" i="1">
                                                <a:latin typeface="Cambria Math"/>
                                              </a:rPr>
                                              <m:t>0</m:t>
                                            </m:r>
                                          </m:e>
                                        </m:mr>
                                      </m:m>
                                    </m:e>
                                  </m:mr>
                                </m:m>
                              </m:e>
                            </m:m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fi-FI"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r>
                                    <m:e>
                                      <m:r>
                                        <a:rPr lang="fi-FI"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
                              </m:e>
                            </m:mr>
                          </m:m>
                        </m:e>
                      </m:d>
                    </m:oMath>
                  </m:oMathPara>
                </a14:m>
                <a:endParaRPr sz="3199"/>
              </a:p>
            </p:txBody>
          </p:sp>
        </mc:Choice>
        <mc:Fallback xmlns="">
          <p:sp>
            <p:nvSpPr>
              <p:cNvPr id="15" name="TextBox 28"/>
              <p:cNvSpPr txBox="1">
                <a:spLocks noRot="1" noChangeAspect="1" noMove="1" noResize="1" noEditPoints="1" noAdjustHandles="1" noChangeArrowheads="1" noChangeShapeType="1" noTextEdit="1"/>
              </p:cNvSpPr>
              <p:nvPr/>
            </p:nvSpPr>
            <p:spPr bwMode="auto">
              <a:xfrm>
                <a:off x="6653711" y="2754289"/>
                <a:ext cx="2603065" cy="1751826"/>
              </a:xfrm>
              <a:prstGeom prst="rect">
                <a:avLst/>
              </a:prstGeom>
              <a:blipFill>
                <a:blip r:embed="rId4"/>
                <a:stretch>
                  <a:fillRect t="-719" r="-1449" b="-7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28"/>
              <p:cNvSpPr txBox="1"/>
              <p:nvPr/>
            </p:nvSpPr>
            <p:spPr bwMode="auto">
              <a:xfrm>
                <a:off x="9419343" y="2748296"/>
                <a:ext cx="2564066" cy="1751826"/>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199" i="1">
                              <a:latin typeface="Cambria Math" panose="02040503050406030204" pitchFamily="18" charset="0"/>
                              <a:ea typeface="Cambria Math"/>
                              <a:cs typeface="Cambria Math"/>
                            </a:rPr>
                          </m:ctrlPr>
                        </m:dPr>
                        <m:e>
                          <m:m>
                            <m:mPr>
                              <m:mcs>
                                <m:mc>
                                  <m:mcPr>
                                    <m:count m:val="1"/>
                                    <m:mcJc m:val="center"/>
                                  </m:mcPr>
                                </m:mc>
                              </m:mcs>
                              <m:ctrlPr>
                                <a:rPr sz="3199" i="1">
                                  <a:latin typeface="Cambria Math" panose="02040503050406030204" pitchFamily="18" charset="0"/>
                                  <a:ea typeface="Cambria Math"/>
                                  <a:cs typeface="Cambria Math"/>
                                </a:rPr>
                              </m:ctrlPr>
                            </m:mP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mr>
                                      </m:m>
                                    </m:e>
                                  </m:mr>
                                  <m:mr>
                                    <m:e>
                                      <m: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1</m:t>
                                            </m:r>
                                          </m:e>
                                          <m:e>
                                            <m:r>
                                              <a:rPr lang="de-DE" sz="3199" i="1">
                                                <a:latin typeface="Cambria Math"/>
                                              </a:rPr>
                                              <m:t>0</m:t>
                                            </m:r>
                                          </m:e>
                                        </m:mr>
                                      </m:m>
                                    </m:e>
                                  </m:mr>
                                </m:m>
                              </m:e>
                            </m:m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r>
                                    <m:e>
                                      <m:r>
                                        <a:rPr lang="de-DE" sz="3199" i="1">
                                          <a:latin typeface="Cambria Math"/>
                                        </a:rPr>
                                        <m:t>1</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
                              </m:e>
                            </m:mr>
                          </m:m>
                        </m:e>
                      </m:d>
                    </m:oMath>
                  </m:oMathPara>
                </a14:m>
                <a:endParaRPr sz="3199"/>
              </a:p>
            </p:txBody>
          </p:sp>
        </mc:Choice>
        <mc:Fallback xmlns="">
          <p:sp>
            <p:nvSpPr>
              <p:cNvPr id="19" name="TextBox 28"/>
              <p:cNvSpPr txBox="1">
                <a:spLocks noRot="1" noChangeAspect="1" noMove="1" noResize="1" noEditPoints="1" noAdjustHandles="1" noChangeArrowheads="1" noChangeShapeType="1" noTextEdit="1"/>
              </p:cNvSpPr>
              <p:nvPr/>
            </p:nvSpPr>
            <p:spPr bwMode="auto">
              <a:xfrm>
                <a:off x="9419343" y="2748296"/>
                <a:ext cx="2564066" cy="1751826"/>
              </a:xfrm>
              <a:prstGeom prst="rect">
                <a:avLst/>
              </a:prstGeom>
              <a:blipFill>
                <a:blip r:embed="rId5"/>
                <a:stretch>
                  <a:fillRect t="-719" r="-2956" b="-7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28"/>
              <p:cNvSpPr txBox="1"/>
              <p:nvPr/>
            </p:nvSpPr>
            <p:spPr bwMode="auto">
              <a:xfrm>
                <a:off x="3919832" y="2702071"/>
                <a:ext cx="2564066" cy="1751826"/>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199" i="1">
                              <a:latin typeface="Cambria Math" panose="02040503050406030204" pitchFamily="18" charset="0"/>
                              <a:ea typeface="Cambria Math"/>
                              <a:cs typeface="Cambria Math"/>
                            </a:rPr>
                          </m:ctrlPr>
                        </m:dPr>
                        <m:e>
                          <m:m>
                            <m:mPr>
                              <m:mcs>
                                <m:mc>
                                  <m:mcPr>
                                    <m:count m:val="1"/>
                                    <m:mcJc m:val="center"/>
                                  </m:mcPr>
                                </m:mc>
                              </m:mcs>
                              <m:ctrlPr>
                                <a:rPr sz="3199" i="1">
                                  <a:latin typeface="Cambria Math" panose="02040503050406030204" pitchFamily="18" charset="0"/>
                                  <a:ea typeface="Cambria Math"/>
                                  <a:cs typeface="Cambria Math"/>
                                </a:rPr>
                              </m:ctrlPr>
                            </m:mP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mr>
                                      </m:m>
                                    </m:e>
                                  </m:mr>
                                  <m:mr>
                                    <m:e>
                                      <m: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1</m:t>
                                            </m:r>
                                          </m:e>
                                          <m:e>
                                            <m:r>
                                              <a:rPr lang="de-DE" sz="3199" i="1">
                                                <a:latin typeface="Cambria Math"/>
                                              </a:rPr>
                                              <m:t>0</m:t>
                                            </m:r>
                                          </m:e>
                                        </m:mr>
                                      </m:m>
                                    </m:e>
                                  </m:mr>
                                </m:m>
                              </m:e>
                            </m:m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r>
                                    <m:e>
                                      <m:r>
                                        <a:rPr lang="de-DE" sz="3199" i="1">
                                          <a:latin typeface="Cambria Math"/>
                                        </a:rPr>
                                        <m:t>1</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
                              </m:e>
                            </m:mr>
                          </m:m>
                        </m:e>
                      </m:d>
                    </m:oMath>
                  </m:oMathPara>
                </a14:m>
                <a:endParaRPr sz="3199"/>
              </a:p>
            </p:txBody>
          </p:sp>
        </mc:Choice>
        <mc:Fallback xmlns="">
          <p:sp>
            <p:nvSpPr>
              <p:cNvPr id="20" name="TextBox 28"/>
              <p:cNvSpPr txBox="1">
                <a:spLocks noRot="1" noChangeAspect="1" noMove="1" noResize="1" noEditPoints="1" noAdjustHandles="1" noChangeArrowheads="1" noChangeShapeType="1" noTextEdit="1"/>
              </p:cNvSpPr>
              <p:nvPr/>
            </p:nvSpPr>
            <p:spPr bwMode="auto">
              <a:xfrm>
                <a:off x="3919832" y="2702071"/>
                <a:ext cx="2564066" cy="1751826"/>
              </a:xfrm>
              <a:prstGeom prst="rect">
                <a:avLst/>
              </a:prstGeom>
              <a:blipFill>
                <a:blip r:embed="rId6"/>
                <a:stretch>
                  <a:fillRect t="-719" r="-2956" b="-7914"/>
                </a:stretch>
              </a:blipFill>
            </p:spPr>
            <p:txBody>
              <a:bodyPr/>
              <a:lstStyle/>
              <a:p>
                <a:r>
                  <a:rPr lang="en-US">
                    <a:noFill/>
                  </a:rPr>
                  <a:t> </a:t>
                </a:r>
              </a:p>
            </p:txBody>
          </p:sp>
        </mc:Fallback>
      </mc:AlternateContent>
      <p:grpSp>
        <p:nvGrpSpPr>
          <p:cNvPr id="24" name="Group 4"/>
          <p:cNvGrpSpPr/>
          <p:nvPr/>
        </p:nvGrpSpPr>
        <p:grpSpPr bwMode="auto">
          <a:xfrm>
            <a:off x="729119" y="2270786"/>
            <a:ext cx="2871777" cy="1095658"/>
            <a:chOff x="1580826" y="2286000"/>
            <a:chExt cx="3859078" cy="1472339"/>
          </a:xfrm>
        </p:grpSpPr>
        <p:cxnSp>
          <p:nvCxnSpPr>
            <p:cNvPr id="25"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28" name="Group 9"/>
          <p:cNvGrpSpPr/>
          <p:nvPr/>
        </p:nvGrpSpPr>
        <p:grpSpPr bwMode="auto">
          <a:xfrm>
            <a:off x="729119" y="4050277"/>
            <a:ext cx="2871777" cy="1095658"/>
            <a:chOff x="1580826" y="2286000"/>
            <a:chExt cx="3859078" cy="1472339"/>
          </a:xfrm>
        </p:grpSpPr>
        <p:cxnSp>
          <p:nvCxnSpPr>
            <p:cNvPr id="29"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mc:AlternateContent xmlns:mc="http://schemas.openxmlformats.org/markup-compatibility/2006" xmlns:a14="http://schemas.microsoft.com/office/drawing/2010/main">
        <mc:Choice Requires="a14">
          <p:sp>
            <p:nvSpPr>
              <p:cNvPr id="31"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31"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7"/>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32"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7"/>
                <a:stretch>
                  <a:fillRect l="-23810" t="-106667" r="-33333" b="-170000"/>
                </a:stretch>
              </a:blipFill>
            </p:spPr>
            <p:txBody>
              <a:bodyPr/>
              <a:lstStyle/>
              <a:p>
                <a:r>
                  <a:rPr lang="en-US">
                    <a:noFill/>
                  </a:rPr>
                  <a:t> </a:t>
                </a:r>
              </a:p>
            </p:txBody>
          </p:sp>
        </mc:Fallback>
      </mc:AlternateContent>
      <p:sp>
        <p:nvSpPr>
          <p:cNvPr id="2" name="Title 3">
            <a:extLst>
              <a:ext uri="{FF2B5EF4-FFF2-40B4-BE49-F238E27FC236}">
                <a16:creationId xmlns:a16="http://schemas.microsoft.com/office/drawing/2014/main" id="{2F3EB8FD-B351-A196-FCAA-B7922170D05F}"/>
              </a:ext>
            </a:extLst>
          </p:cNvPr>
          <p:cNvSpPr txBox="1"/>
          <p:nvPr/>
        </p:nvSpPr>
        <p:spPr bwMode="auto">
          <a:xfrm>
            <a:off x="3814197" y="1944293"/>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dirty="0"/>
              <a:t>Tensor </a:t>
            </a:r>
            <a:r>
              <a:rPr lang="de-DE" sz="1800" dirty="0" err="1"/>
              <a:t>product</a:t>
            </a:r>
            <a:r>
              <a:rPr lang="de-DE" sz="1800" dirty="0"/>
              <a:t> </a:t>
            </a:r>
            <a:r>
              <a:rPr lang="de-DE" sz="1800" dirty="0" err="1"/>
              <a:t>of</a:t>
            </a:r>
            <a:r>
              <a:rPr lang="de-DE" sz="1800" dirty="0"/>
              <a:t> </a:t>
            </a:r>
            <a:r>
              <a:rPr lang="de-DE" sz="1800" dirty="0" err="1"/>
              <a:t>unitary</a:t>
            </a:r>
            <a:r>
              <a:rPr lang="de-DE" sz="1800" dirty="0"/>
              <a:t> </a:t>
            </a:r>
            <a:r>
              <a:rPr lang="de-DE" sz="1800" dirty="0" err="1"/>
              <a:t>matrices</a:t>
            </a:r>
            <a:r>
              <a:rPr lang="de-DE" sz="1800" dirty="0"/>
              <a:t> </a:t>
            </a:r>
            <a:r>
              <a:rPr lang="de-DE" sz="1800" dirty="0" err="1"/>
              <a:t>of</a:t>
            </a:r>
            <a:r>
              <a:rPr lang="de-DE" sz="1800" dirty="0"/>
              <a:t> X </a:t>
            </a:r>
            <a:r>
              <a:rPr lang="de-DE" sz="1800" dirty="0" err="1"/>
              <a:t>gates</a:t>
            </a:r>
            <a:endParaRPr sz="1800" dirty="0"/>
          </a:p>
        </p:txBody>
      </p:sp>
      <p:sp>
        <p:nvSpPr>
          <p:cNvPr id="3" name="Title 3">
            <a:extLst>
              <a:ext uri="{FF2B5EF4-FFF2-40B4-BE49-F238E27FC236}">
                <a16:creationId xmlns:a16="http://schemas.microsoft.com/office/drawing/2014/main" id="{C54CBE66-0393-C5D9-EC15-E07D40081B69}"/>
              </a:ext>
            </a:extLst>
          </p:cNvPr>
          <p:cNvSpPr txBox="1"/>
          <p:nvPr/>
        </p:nvSpPr>
        <p:spPr bwMode="auto">
          <a:xfrm>
            <a:off x="9419344" y="1944292"/>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dirty="0"/>
              <a:t>Tensor </a:t>
            </a:r>
            <a:r>
              <a:rPr lang="de-DE" sz="1800" dirty="0" err="1"/>
              <a:t>product</a:t>
            </a:r>
            <a:r>
              <a:rPr lang="de-DE" sz="1800" dirty="0"/>
              <a:t> </a:t>
            </a:r>
            <a:r>
              <a:rPr lang="de-DE" sz="1800" dirty="0" err="1"/>
              <a:t>of</a:t>
            </a:r>
            <a:r>
              <a:rPr lang="de-DE" sz="1800" dirty="0"/>
              <a:t> </a:t>
            </a:r>
            <a:r>
              <a:rPr lang="de-DE" sz="1800" dirty="0" err="1"/>
              <a:t>unitary</a:t>
            </a:r>
            <a:r>
              <a:rPr lang="de-DE" sz="1800" dirty="0"/>
              <a:t> </a:t>
            </a:r>
            <a:r>
              <a:rPr lang="de-DE" sz="1800" dirty="0" err="1"/>
              <a:t>matrices</a:t>
            </a:r>
            <a:r>
              <a:rPr lang="de-DE" sz="1800" dirty="0"/>
              <a:t> </a:t>
            </a:r>
            <a:r>
              <a:rPr lang="de-DE" sz="1800" dirty="0" err="1"/>
              <a:t>of</a:t>
            </a:r>
            <a:r>
              <a:rPr lang="de-DE" sz="1800" dirty="0"/>
              <a:t> X </a:t>
            </a:r>
            <a:r>
              <a:rPr lang="de-DE" sz="1800" dirty="0" err="1"/>
              <a:t>gates</a:t>
            </a:r>
            <a:endParaRPr sz="1800" dirty="0"/>
          </a:p>
        </p:txBody>
      </p:sp>
      <p:sp>
        <p:nvSpPr>
          <p:cNvPr id="18" name="Title 1">
            <a:extLst>
              <a:ext uri="{FF2B5EF4-FFF2-40B4-BE49-F238E27FC236}">
                <a16:creationId xmlns:a16="http://schemas.microsoft.com/office/drawing/2014/main" id="{8F55CD27-3B1B-444A-3BDF-E53D9B581414}"/>
              </a:ext>
            </a:extLst>
          </p:cNvPr>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3"/>
          <p:cNvSpPr txBox="1"/>
          <p:nvPr/>
        </p:nvSpPr>
        <p:spPr bwMode="auto">
          <a:xfrm>
            <a:off x="6524872" y="1944294"/>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a:t>Density matrix corresponding to </a:t>
            </a:r>
            <a:endParaRPr sz="1800"/>
          </a:p>
        </p:txBody>
      </p:sp>
      <mc:AlternateContent xmlns:mc="http://schemas.openxmlformats.org/markup-compatibility/2006" xmlns:a14="http://schemas.microsoft.com/office/drawing/2010/main">
        <mc:Choice Requires="a14">
          <p:sp>
            <p:nvSpPr>
              <p:cNvPr id="16" name="TextBox 23"/>
              <p:cNvSpPr txBox="1"/>
              <p:nvPr/>
            </p:nvSpPr>
            <p:spPr bwMode="auto">
              <a:xfrm>
                <a:off x="8736772" y="2162323"/>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fi-FI" i="1">
                            <a:latin typeface="Cambria Math"/>
                          </a:rPr>
                          <m:t>00</m:t>
                        </m:r>
                      </m:e>
                    </m:d>
                  </m:oMath>
                </a14:m>
                <a:r>
                  <a:t> </a:t>
                </a:r>
              </a:p>
            </p:txBody>
          </p:sp>
        </mc:Choice>
        <mc:Fallback xmlns="">
          <p:sp>
            <p:nvSpPr>
              <p:cNvPr id="16" name="TextBox 23"/>
              <p:cNvSpPr txBox="1">
                <a:spLocks noRot="1" noChangeAspect="1" noMove="1" noResize="1" noEditPoints="1" noAdjustHandles="1" noChangeArrowheads="1" noChangeShapeType="1" noTextEdit="1"/>
              </p:cNvSpPr>
              <p:nvPr/>
            </p:nvSpPr>
            <p:spPr bwMode="auto">
              <a:xfrm>
                <a:off x="8736772" y="2162323"/>
                <a:ext cx="531541" cy="369332"/>
              </a:xfrm>
              <a:prstGeom prst="rect">
                <a:avLst/>
              </a:prstGeom>
              <a:blipFill>
                <a:blip r:embed="rId3"/>
                <a:stretch>
                  <a:fillRect l="-2326" t="-110000" r="-55814"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28"/>
              <p:cNvSpPr txBox="1"/>
              <p:nvPr/>
            </p:nvSpPr>
            <p:spPr bwMode="auto">
              <a:xfrm>
                <a:off x="6653711" y="2754289"/>
                <a:ext cx="2603065" cy="1751826"/>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199" i="1">
                              <a:latin typeface="Cambria Math" panose="02040503050406030204" pitchFamily="18" charset="0"/>
                              <a:ea typeface="Cambria Math"/>
                              <a:cs typeface="Cambria Math"/>
                            </a:rPr>
                          </m:ctrlPr>
                        </m:dPr>
                        <m:e>
                          <m:m>
                            <m:mPr>
                              <m:mcs>
                                <m:mc>
                                  <m:mcPr>
                                    <m:count m:val="1"/>
                                    <m:mcJc m:val="center"/>
                                  </m:mcPr>
                                </m:mc>
                              </m:mcs>
                              <m:ctrlPr>
                                <a:rPr sz="3199" i="1">
                                  <a:latin typeface="Cambria Math" panose="02040503050406030204" pitchFamily="18" charset="0"/>
                                  <a:ea typeface="Cambria Math"/>
                                  <a:cs typeface="Cambria Math"/>
                                </a:rPr>
                              </m:ctrlPr>
                            </m:mP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fi-FI" sz="3199" i="1">
                                          <a:latin typeface="Cambria Math"/>
                                        </a:rPr>
                                        <m:t>1</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fi-FI" sz="3199" i="1">
                                                <a:latin typeface="Cambria Math"/>
                                              </a:rPr>
                                              <m:t>0</m:t>
                                            </m:r>
                                          </m:e>
                                        </m:mr>
                                      </m:m>
                                    </m:e>
                                  </m:mr>
                                  <m:mr>
                                    <m:e>
                                      <m: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fi-FI" sz="3199" i="1">
                                                <a:latin typeface="Cambria Math"/>
                                              </a:rPr>
                                              <m:t>0</m:t>
                                            </m:r>
                                          </m:e>
                                          <m:e>
                                            <m:r>
                                              <a:rPr lang="de-DE" sz="3199" i="1">
                                                <a:latin typeface="Cambria Math"/>
                                              </a:rPr>
                                              <m:t>0</m:t>
                                            </m:r>
                                          </m:e>
                                        </m:mr>
                                      </m:m>
                                    </m:e>
                                  </m:mr>
                                </m:m>
                              </m:e>
                            </m:m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fi-FI"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r>
                                    <m:e>
                                      <m:r>
                                        <a:rPr lang="fi-FI"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
                              </m:e>
                            </m:mr>
                          </m:m>
                        </m:e>
                      </m:d>
                    </m:oMath>
                  </m:oMathPara>
                </a14:m>
                <a:endParaRPr sz="3199"/>
              </a:p>
            </p:txBody>
          </p:sp>
        </mc:Choice>
        <mc:Fallback xmlns="">
          <p:sp>
            <p:nvSpPr>
              <p:cNvPr id="15" name="TextBox 28"/>
              <p:cNvSpPr txBox="1">
                <a:spLocks noRot="1" noChangeAspect="1" noMove="1" noResize="1" noEditPoints="1" noAdjustHandles="1" noChangeArrowheads="1" noChangeShapeType="1" noTextEdit="1"/>
              </p:cNvSpPr>
              <p:nvPr/>
            </p:nvSpPr>
            <p:spPr bwMode="auto">
              <a:xfrm>
                <a:off x="6653711" y="2754289"/>
                <a:ext cx="2603065" cy="1751826"/>
              </a:xfrm>
              <a:prstGeom prst="rect">
                <a:avLst/>
              </a:prstGeom>
              <a:blipFill>
                <a:blip r:embed="rId4"/>
                <a:stretch>
                  <a:fillRect t="-719" r="-1449" b="-7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28"/>
              <p:cNvSpPr txBox="1"/>
              <p:nvPr/>
            </p:nvSpPr>
            <p:spPr bwMode="auto">
              <a:xfrm>
                <a:off x="9419343" y="2748296"/>
                <a:ext cx="2564066" cy="1751826"/>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199" i="1">
                              <a:latin typeface="Cambria Math" panose="02040503050406030204" pitchFamily="18" charset="0"/>
                              <a:ea typeface="Cambria Math"/>
                              <a:cs typeface="Cambria Math"/>
                            </a:rPr>
                          </m:ctrlPr>
                        </m:dPr>
                        <m:e>
                          <m:m>
                            <m:mPr>
                              <m:mcs>
                                <m:mc>
                                  <m:mcPr>
                                    <m:count m:val="1"/>
                                    <m:mcJc m:val="center"/>
                                  </m:mcPr>
                                </m:mc>
                              </m:mcs>
                              <m:ctrlPr>
                                <a:rPr sz="3199" i="1">
                                  <a:latin typeface="Cambria Math" panose="02040503050406030204" pitchFamily="18" charset="0"/>
                                  <a:ea typeface="Cambria Math"/>
                                  <a:cs typeface="Cambria Math"/>
                                </a:rPr>
                              </m:ctrlPr>
                            </m:mP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mr>
                                      </m:m>
                                    </m:e>
                                  </m:mr>
                                  <m:mr>
                                    <m:e>
                                      <m: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1</m:t>
                                            </m:r>
                                          </m:e>
                                          <m:e>
                                            <m:r>
                                              <a:rPr lang="de-DE" sz="3199" i="1">
                                                <a:latin typeface="Cambria Math"/>
                                              </a:rPr>
                                              <m:t>0</m:t>
                                            </m:r>
                                          </m:e>
                                        </m:mr>
                                      </m:m>
                                    </m:e>
                                  </m:mr>
                                </m:m>
                              </m:e>
                            </m:m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r>
                                    <m:e>
                                      <m:r>
                                        <a:rPr lang="de-DE" sz="3199" i="1">
                                          <a:latin typeface="Cambria Math"/>
                                        </a:rPr>
                                        <m:t>1</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
                              </m:e>
                            </m:mr>
                          </m:m>
                        </m:e>
                      </m:d>
                    </m:oMath>
                  </m:oMathPara>
                </a14:m>
                <a:endParaRPr sz="3199"/>
              </a:p>
            </p:txBody>
          </p:sp>
        </mc:Choice>
        <mc:Fallback xmlns="">
          <p:sp>
            <p:nvSpPr>
              <p:cNvPr id="19" name="TextBox 28"/>
              <p:cNvSpPr txBox="1">
                <a:spLocks noRot="1" noChangeAspect="1" noMove="1" noResize="1" noEditPoints="1" noAdjustHandles="1" noChangeArrowheads="1" noChangeShapeType="1" noTextEdit="1"/>
              </p:cNvSpPr>
              <p:nvPr/>
            </p:nvSpPr>
            <p:spPr bwMode="auto">
              <a:xfrm>
                <a:off x="9419343" y="2748296"/>
                <a:ext cx="2564066" cy="1751826"/>
              </a:xfrm>
              <a:prstGeom prst="rect">
                <a:avLst/>
              </a:prstGeom>
              <a:blipFill>
                <a:blip r:embed="rId5"/>
                <a:stretch>
                  <a:fillRect t="-719" r="-2956" b="-7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28"/>
              <p:cNvSpPr txBox="1"/>
              <p:nvPr/>
            </p:nvSpPr>
            <p:spPr bwMode="auto">
              <a:xfrm>
                <a:off x="3919832" y="2702071"/>
                <a:ext cx="2564066" cy="1751826"/>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199" i="1">
                              <a:latin typeface="Cambria Math" panose="02040503050406030204" pitchFamily="18" charset="0"/>
                              <a:ea typeface="Cambria Math"/>
                              <a:cs typeface="Cambria Math"/>
                            </a:rPr>
                          </m:ctrlPr>
                        </m:dPr>
                        <m:e>
                          <m:m>
                            <m:mPr>
                              <m:mcs>
                                <m:mc>
                                  <m:mcPr>
                                    <m:count m:val="1"/>
                                    <m:mcJc m:val="center"/>
                                  </m:mcPr>
                                </m:mc>
                              </m:mcs>
                              <m:ctrlPr>
                                <a:rPr sz="3199" i="1">
                                  <a:latin typeface="Cambria Math" panose="02040503050406030204" pitchFamily="18" charset="0"/>
                                  <a:ea typeface="Cambria Math"/>
                                  <a:cs typeface="Cambria Math"/>
                                </a:rPr>
                              </m:ctrlPr>
                            </m:mP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mr>
                                      </m:m>
                                    </m:e>
                                  </m:mr>
                                  <m:mr>
                                    <m:e>
                                      <m: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1</m:t>
                                            </m:r>
                                          </m:e>
                                          <m:e>
                                            <m:r>
                                              <a:rPr lang="de-DE" sz="3199" i="1">
                                                <a:latin typeface="Cambria Math"/>
                                              </a:rPr>
                                              <m:t>0</m:t>
                                            </m:r>
                                          </m:e>
                                        </m:mr>
                                      </m:m>
                                    </m:e>
                                  </m:mr>
                                </m:m>
                              </m:e>
                            </m:m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1</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r>
                                    <m:e>
                                      <m:r>
                                        <a:rPr lang="de-DE" sz="3199" i="1">
                                          <a:latin typeface="Cambria Math"/>
                                        </a:rPr>
                                        <m:t>1</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
                              </m:e>
                            </m:mr>
                          </m:m>
                        </m:e>
                      </m:d>
                    </m:oMath>
                  </m:oMathPara>
                </a14:m>
                <a:endParaRPr sz="3199"/>
              </a:p>
            </p:txBody>
          </p:sp>
        </mc:Choice>
        <mc:Fallback xmlns="">
          <p:sp>
            <p:nvSpPr>
              <p:cNvPr id="20" name="TextBox 28"/>
              <p:cNvSpPr txBox="1">
                <a:spLocks noRot="1" noChangeAspect="1" noMove="1" noResize="1" noEditPoints="1" noAdjustHandles="1" noChangeArrowheads="1" noChangeShapeType="1" noTextEdit="1"/>
              </p:cNvSpPr>
              <p:nvPr/>
            </p:nvSpPr>
            <p:spPr bwMode="auto">
              <a:xfrm>
                <a:off x="3919832" y="2702071"/>
                <a:ext cx="2564066" cy="1751826"/>
              </a:xfrm>
              <a:prstGeom prst="rect">
                <a:avLst/>
              </a:prstGeom>
              <a:blipFill>
                <a:blip r:embed="rId6"/>
                <a:stretch>
                  <a:fillRect t="-719" r="-2956" b="-7914"/>
                </a:stretch>
              </a:blipFill>
            </p:spPr>
            <p:txBody>
              <a:bodyPr/>
              <a:lstStyle/>
              <a:p>
                <a:r>
                  <a:rPr lang="en-US">
                    <a:noFill/>
                  </a:rPr>
                  <a:t> </a:t>
                </a:r>
              </a:p>
            </p:txBody>
          </p:sp>
        </mc:Fallback>
      </mc:AlternateContent>
      <p:grpSp>
        <p:nvGrpSpPr>
          <p:cNvPr id="24" name="Group 4"/>
          <p:cNvGrpSpPr/>
          <p:nvPr/>
        </p:nvGrpSpPr>
        <p:grpSpPr bwMode="auto">
          <a:xfrm>
            <a:off x="729119" y="2270786"/>
            <a:ext cx="2871777" cy="1095658"/>
            <a:chOff x="1580826" y="2286000"/>
            <a:chExt cx="3859078" cy="1472339"/>
          </a:xfrm>
        </p:grpSpPr>
        <p:cxnSp>
          <p:nvCxnSpPr>
            <p:cNvPr id="25"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28" name="Group 9"/>
          <p:cNvGrpSpPr/>
          <p:nvPr/>
        </p:nvGrpSpPr>
        <p:grpSpPr bwMode="auto">
          <a:xfrm>
            <a:off x="729119" y="4050277"/>
            <a:ext cx="2871777" cy="1095658"/>
            <a:chOff x="1580826" y="2286000"/>
            <a:chExt cx="3859078" cy="1472339"/>
          </a:xfrm>
        </p:grpSpPr>
        <p:cxnSp>
          <p:nvCxnSpPr>
            <p:cNvPr id="29"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mc:AlternateContent xmlns:mc="http://schemas.openxmlformats.org/markup-compatibility/2006" xmlns:a14="http://schemas.microsoft.com/office/drawing/2010/main">
        <mc:Choice Requires="a14">
          <p:sp>
            <p:nvSpPr>
              <p:cNvPr id="31"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31"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7"/>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32"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7"/>
                <a:stretch>
                  <a:fillRect l="-23810" t="-106667" r="-33333"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23"/>
              <p:cNvSpPr txBox="1"/>
              <p:nvPr/>
            </p:nvSpPr>
            <p:spPr bwMode="auto">
              <a:xfrm>
                <a:off x="5232017" y="5102202"/>
                <a:ext cx="3135189" cy="707758"/>
              </a:xfrm>
              <a:prstGeom prst="rect">
                <a:avLst/>
              </a:prstGeom>
              <a:noFill/>
            </p:spPr>
            <p:txBody>
              <a:bodyPr wrap="square">
                <a:spAutoFit/>
              </a:bodyPr>
              <a:lstStyle/>
              <a:p>
                <a:pPr>
                  <a:defRPr/>
                </a:pPr>
                <a14:m>
                  <m:oMath xmlns:m="http://schemas.openxmlformats.org/officeDocument/2006/math">
                    <m:r>
                      <a:rPr lang="ar-AE" sz="3999" i="1">
                        <a:latin typeface="Cambria Math"/>
                        <a:ea typeface="Cambria Math"/>
                      </a:rPr>
                      <m:t>(</m:t>
                    </m:r>
                    <m:r>
                      <a:rPr lang="ar-AE" sz="3999" i="1">
                        <a:latin typeface="Cambria Math"/>
                        <a:ea typeface="Cambria Math"/>
                      </a:rPr>
                      <m:t>𝑋</m:t>
                    </m:r>
                    <m:r>
                      <a:rPr lang="ar-AE" sz="3999" i="1">
                        <a:latin typeface="Cambria Math"/>
                        <a:ea typeface="Cambria Math"/>
                      </a:rPr>
                      <m:t>⊗</m:t>
                    </m:r>
                    <m:r>
                      <a:rPr lang="ar-AE" sz="3999" i="1">
                        <a:latin typeface="Cambria Math"/>
                      </a:rPr>
                      <m:t>𝑋</m:t>
                    </m:r>
                    <m:r>
                      <a:rPr lang="fi-FI" sz="3999" i="1">
                        <a:latin typeface="Cambria Math"/>
                      </a:rPr>
                      <m:t>)</m:t>
                    </m:r>
                    <m:r>
                      <a:rPr lang="ar-AE" sz="3999" i="1">
                        <a:latin typeface="Cambria Math"/>
                      </a:rPr>
                      <m:t>|</m:t>
                    </m:r>
                    <m:d>
                      <m:dPr>
                        <m:begChr m:val=""/>
                        <m:endChr m:val="⟩"/>
                        <m:ctrlPr>
                          <a:rPr lang="ar-AE" sz="3999" i="1">
                            <a:latin typeface="Cambria Math" panose="02040503050406030204" pitchFamily="18" charset="0"/>
                            <a:ea typeface="Cambria Math"/>
                            <a:cs typeface="Cambria Math"/>
                          </a:rPr>
                        </m:ctrlPr>
                      </m:dPr>
                      <m:e>
                        <m:r>
                          <a:rPr lang="ar-AE" sz="3999" i="1">
                            <a:latin typeface="Cambria Math"/>
                          </a:rPr>
                          <m:t>00</m:t>
                        </m:r>
                      </m:e>
                    </m:d>
                  </m:oMath>
                </a14:m>
                <a:r>
                  <a:rPr lang="ar-AE" sz="3999"/>
                  <a:t> </a:t>
                </a:r>
                <a:endParaRPr/>
              </a:p>
            </p:txBody>
          </p:sp>
        </mc:Choice>
        <mc:Fallback xmlns="">
          <p:sp>
            <p:nvSpPr>
              <p:cNvPr id="18" name="TextBox 23"/>
              <p:cNvSpPr txBox="1">
                <a:spLocks noRot="1" noChangeAspect="1" noMove="1" noResize="1" noEditPoints="1" noAdjustHandles="1" noChangeArrowheads="1" noChangeShapeType="1" noTextEdit="1"/>
              </p:cNvSpPr>
              <p:nvPr/>
            </p:nvSpPr>
            <p:spPr bwMode="auto">
              <a:xfrm>
                <a:off x="5232017" y="5102202"/>
                <a:ext cx="3135189" cy="707758"/>
              </a:xfrm>
              <a:prstGeom prst="rect">
                <a:avLst/>
              </a:prstGeom>
              <a:blipFill>
                <a:blip r:embed="rId8"/>
                <a:stretch>
                  <a:fillRect l="-4418" t="-138596" r="-14056" b="-217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3"/>
              <p:cNvSpPr txBox="1"/>
              <p:nvPr/>
            </p:nvSpPr>
            <p:spPr bwMode="auto">
              <a:xfrm rot="10800000">
                <a:off x="7741582" y="5151295"/>
                <a:ext cx="1286786" cy="707758"/>
              </a:xfrm>
              <a:prstGeom prst="rect">
                <a:avLst/>
              </a:prstGeom>
              <a:noFill/>
            </p:spPr>
            <p:txBody>
              <a:bodyPr wrap="square">
                <a:spAutoFit/>
              </a:bodyPr>
              <a:lstStyle/>
              <a:p>
                <a:pPr>
                  <a:defRPr/>
                </a:pPr>
                <a14:m>
                  <m:oMath xmlns:m="http://schemas.openxmlformats.org/officeDocument/2006/math">
                    <m:r>
                      <a:rPr lang="en-GB" sz="3999" i="1">
                        <a:latin typeface="Cambria Math"/>
                      </a:rPr>
                      <m:t>|</m:t>
                    </m:r>
                    <m:d>
                      <m:dPr>
                        <m:begChr m:val=""/>
                        <m:endChr m:val="⟩"/>
                        <m:ctrlPr>
                          <a:rPr lang="en-GB" sz="3999" i="1">
                            <a:latin typeface="Cambria Math" panose="02040503050406030204" pitchFamily="18" charset="0"/>
                            <a:ea typeface="Cambria Math"/>
                            <a:cs typeface="Cambria Math"/>
                          </a:rPr>
                        </m:ctrlPr>
                      </m:dPr>
                      <m:e>
                        <m:r>
                          <a:rPr lang="fi-FI" sz="3999" i="1">
                            <a:latin typeface="Cambria Math"/>
                          </a:rPr>
                          <m:t>00</m:t>
                        </m:r>
                      </m:e>
                    </m:d>
                  </m:oMath>
                </a14:m>
                <a:r>
                  <a:rPr sz="3999"/>
                  <a:t> </a:t>
                </a:r>
                <a:endParaRPr/>
              </a:p>
            </p:txBody>
          </p:sp>
        </mc:Choice>
        <mc:Fallback xmlns="">
          <p:sp>
            <p:nvSpPr>
              <p:cNvPr id="22" name="TextBox 23"/>
              <p:cNvSpPr txBox="1">
                <a:spLocks noRot="1" noChangeAspect="1" noMove="1" noResize="1" noEditPoints="1" noAdjustHandles="1" noChangeArrowheads="1" noChangeShapeType="1" noTextEdit="1"/>
              </p:cNvSpPr>
              <p:nvPr/>
            </p:nvSpPr>
            <p:spPr bwMode="auto">
              <a:xfrm rot="10800000">
                <a:off x="7741582" y="5151295"/>
                <a:ext cx="1286786" cy="707758"/>
              </a:xfrm>
              <a:prstGeom prst="rect">
                <a:avLst/>
              </a:prstGeom>
              <a:blipFill>
                <a:blip r:embed="rId9"/>
                <a:stretch>
                  <a:fillRect l="-36275" t="-217544" r="-10784" b="-1385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kstiruutu 22"/>
              <p:cNvSpPr txBox="1"/>
              <p:nvPr/>
            </p:nvSpPr>
            <p:spPr bwMode="auto">
              <a:xfrm>
                <a:off x="8840316" y="5042496"/>
                <a:ext cx="3015574" cy="843564"/>
              </a:xfrm>
              <a:prstGeom prst="rect">
                <a:avLst/>
              </a:prstGeom>
              <a:noFill/>
            </p:spPr>
            <p:txBody>
              <a:bodyPr wrap="square">
                <a:spAutoFit/>
              </a:bodyPr>
              <a:lstStyle/>
              <a:p>
                <a:pPr>
                  <a:defRPr/>
                </a:pPr>
                <a14:m>
                  <m:oMath xmlns:m="http://schemas.openxmlformats.org/officeDocument/2006/math">
                    <m:r>
                      <a:rPr lang="ar-AE" sz="3999" i="1">
                        <a:latin typeface="Cambria Math"/>
                        <a:ea typeface="Cambria Math"/>
                        <a:cs typeface="Cambria Math"/>
                      </a:rPr>
                      <m:t>(</m:t>
                    </m:r>
                    <m:sSubSup>
                      <m:sSubSupPr>
                        <m:ctrlPr>
                          <a:rPr lang="ar-AE" sz="3999" i="1">
                            <a:latin typeface="Cambria Math" panose="02040503050406030204" pitchFamily="18" charset="0"/>
                            <a:ea typeface="Cambria Math"/>
                            <a:cs typeface="Cambria Math"/>
                          </a:rPr>
                        </m:ctrlPr>
                      </m:sSubSupPr>
                      <m:e>
                        <m:r>
                          <a:rPr lang="ar-AE" sz="3999" i="1">
                            <a:latin typeface="Cambria Math"/>
                            <a:ea typeface="Cambria Math"/>
                          </a:rPr>
                          <m:t>𝑋</m:t>
                        </m:r>
                      </m:e>
                      <m:sub/>
                      <m:sup>
                        <m:r>
                          <a:rPr lang="ar-AE" sz="3999" i="1">
                            <a:latin typeface="Cambria Math"/>
                            <a:ea typeface="Cambria Math"/>
                          </a:rPr>
                          <m:t>†</m:t>
                        </m:r>
                      </m:sup>
                    </m:sSubSup>
                  </m:oMath>
                </a14:m>
                <a:r>
                  <a:rPr lang="ar-AE" sz="3999">
                    <a:ea typeface="Cambria Math"/>
                  </a:rPr>
                  <a:t> </a:t>
                </a:r>
                <a14:m>
                  <m:oMath xmlns:m="http://schemas.openxmlformats.org/officeDocument/2006/math">
                    <m:r>
                      <a:rPr lang="ar-AE" sz="3999" i="1">
                        <a:latin typeface="Cambria Math"/>
                        <a:ea typeface="Cambria Math"/>
                      </a:rPr>
                      <m:t>⊗</m:t>
                    </m:r>
                  </m:oMath>
                </a14:m>
                <a:r>
                  <a:rPr lang="ar-AE" sz="3999">
                    <a:ea typeface="Cambria Math"/>
                  </a:rPr>
                  <a:t> </a:t>
                </a:r>
                <a14:m>
                  <m:oMath xmlns:m="http://schemas.openxmlformats.org/officeDocument/2006/math">
                    <m:sSubSup>
                      <m:sSubSupPr>
                        <m:ctrlPr>
                          <a:rPr lang="ar-AE" sz="3999" i="1">
                            <a:latin typeface="Cambria Math" panose="02040503050406030204" pitchFamily="18" charset="0"/>
                            <a:ea typeface="Cambria Math"/>
                            <a:cs typeface="Cambria Math"/>
                          </a:rPr>
                        </m:ctrlPr>
                      </m:sSubSupPr>
                      <m:e>
                        <m:r>
                          <a:rPr lang="ar-AE" sz="3999" i="1">
                            <a:latin typeface="Cambria Math"/>
                            <a:ea typeface="Cambria Math"/>
                          </a:rPr>
                          <m:t>𝑋</m:t>
                        </m:r>
                      </m:e>
                      <m:sub/>
                      <m:sup>
                        <m:r>
                          <a:rPr lang="ar-AE" sz="3999" i="1">
                            <a:latin typeface="Cambria Math"/>
                            <a:ea typeface="Cambria Math"/>
                          </a:rPr>
                          <m:t>†</m:t>
                        </m:r>
                      </m:sup>
                    </m:sSubSup>
                  </m:oMath>
                </a14:m>
                <a:r>
                  <a:rPr lang="fi-FI" sz="3999">
                    <a:ea typeface="Cambria Math"/>
                  </a:rPr>
                  <a:t>)</a:t>
                </a:r>
                <a:r>
                  <a:rPr lang="ar-AE" sz="3999">
                    <a:ea typeface="Cambria Math"/>
                  </a:rPr>
                  <a:t> </a:t>
                </a:r>
                <a:endParaRPr lang="fi-FI" sz="3999"/>
              </a:p>
            </p:txBody>
          </p:sp>
        </mc:Choice>
        <mc:Fallback xmlns="">
          <p:sp>
            <p:nvSpPr>
              <p:cNvPr id="23" name="Tekstiruutu 22"/>
              <p:cNvSpPr txBox="1">
                <a:spLocks noRot="1" noChangeAspect="1" noMove="1" noResize="1" noEditPoints="1" noAdjustHandles="1" noChangeArrowheads="1" noChangeShapeType="1" noTextEdit="1"/>
              </p:cNvSpPr>
              <p:nvPr/>
            </p:nvSpPr>
            <p:spPr bwMode="auto">
              <a:xfrm>
                <a:off x="8840316" y="5042496"/>
                <a:ext cx="3015574" cy="843564"/>
              </a:xfrm>
              <a:prstGeom prst="rect">
                <a:avLst/>
              </a:prstGeom>
              <a:blipFill>
                <a:blip r:embed="rId10"/>
                <a:stretch>
                  <a:fillRect l="-5042" t="-2941" r="-840" b="-23529"/>
                </a:stretch>
              </a:blipFill>
            </p:spPr>
            <p:txBody>
              <a:bodyPr/>
              <a:lstStyle/>
              <a:p>
                <a:r>
                  <a:rPr lang="en-US">
                    <a:noFill/>
                  </a:rPr>
                  <a:t> </a:t>
                </a:r>
              </a:p>
            </p:txBody>
          </p:sp>
        </mc:Fallback>
      </mc:AlternateContent>
      <p:sp>
        <p:nvSpPr>
          <p:cNvPr id="33" name="Title 1">
            <a:extLst>
              <a:ext uri="{FF2B5EF4-FFF2-40B4-BE49-F238E27FC236}">
                <a16:creationId xmlns:a16="http://schemas.microsoft.com/office/drawing/2014/main" id="{106513A0-FBE5-AFC6-9287-951BA292E9CF}"/>
              </a:ext>
            </a:extLst>
          </p:cNvPr>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3"/>
          <p:cNvSpPr txBox="1"/>
          <p:nvPr/>
        </p:nvSpPr>
        <p:spPr bwMode="auto">
          <a:xfrm>
            <a:off x="6524872" y="1944294"/>
            <a:ext cx="2775336" cy="571009"/>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lgn="ctr">
              <a:defRPr/>
            </a:pPr>
            <a:r>
              <a:rPr lang="de-DE" sz="1800"/>
              <a:t>Density matrix corresponding to </a:t>
            </a:r>
            <a:endParaRPr sz="1800"/>
          </a:p>
        </p:txBody>
      </p:sp>
      <mc:AlternateContent xmlns:mc="http://schemas.openxmlformats.org/markup-compatibility/2006" xmlns:a14="http://schemas.microsoft.com/office/drawing/2010/main">
        <mc:Choice Requires="a14">
          <p:sp>
            <p:nvSpPr>
              <p:cNvPr id="16" name="TextBox 23"/>
              <p:cNvSpPr txBox="1"/>
              <p:nvPr/>
            </p:nvSpPr>
            <p:spPr bwMode="auto">
              <a:xfrm>
                <a:off x="8736772" y="2162323"/>
                <a:ext cx="531541" cy="639983"/>
              </a:xfrm>
              <a:prstGeom prst="rect">
                <a:avLst/>
              </a:prstGeom>
              <a:noFill/>
            </p:spPr>
            <p:txBody>
              <a:bodyPr wrap="square">
                <a:spAutoFit/>
              </a:bodyPr>
              <a:lstStyle/>
              <a:p>
                <a:pPr>
                  <a:defRPr/>
                </a:pPr>
                <a14:m>
                  <m:oMath xmlns:m="http://schemas.openxmlformats.org/officeDocument/2006/math">
                    <m:r>
                      <a:rPr lang="ar-AE" i="1">
                        <a:latin typeface="Cambria Math"/>
                      </a:rPr>
                      <m:t>|</m:t>
                    </m:r>
                    <m:d>
                      <m:dPr>
                        <m:begChr m:val=""/>
                        <m:endChr m:val="⟩"/>
                        <m:ctrlPr>
                          <a:rPr lang="ar-AE" i="1">
                            <a:latin typeface="Cambria Math" panose="02040503050406030204" pitchFamily="18" charset="0"/>
                            <a:ea typeface="Cambria Math"/>
                            <a:cs typeface="Cambria Math"/>
                          </a:rPr>
                        </m:ctrlPr>
                      </m:dPr>
                      <m:e>
                        <m:r>
                          <a:rPr lang="ar-AE" i="1">
                            <a:latin typeface="Cambria Math" panose="02040503050406030204" pitchFamily="18" charset="0"/>
                          </a:rPr>
                          <m:t>1</m:t>
                        </m:r>
                        <m:r>
                          <a:rPr lang="de-DE" i="1">
                            <a:latin typeface="Cambria Math" panose="02040503050406030204" pitchFamily="18" charset="0"/>
                          </a:rPr>
                          <m:t>1</m:t>
                        </m:r>
                      </m:e>
                    </m:d>
                  </m:oMath>
                </a14:m>
                <a:r>
                  <a:rPr lang="ar-AE" dirty="0"/>
                  <a:t> </a:t>
                </a:r>
                <a:endParaRPr dirty="0"/>
              </a:p>
            </p:txBody>
          </p:sp>
        </mc:Choice>
        <mc:Fallback xmlns="">
          <p:sp>
            <p:nvSpPr>
              <p:cNvPr id="16" name="TextBox 23"/>
              <p:cNvSpPr txBox="1">
                <a:spLocks noRot="1" noChangeAspect="1" noMove="1" noResize="1" noEditPoints="1" noAdjustHandles="1" noChangeArrowheads="1" noChangeShapeType="1" noTextEdit="1"/>
              </p:cNvSpPr>
              <p:nvPr/>
            </p:nvSpPr>
            <p:spPr bwMode="auto">
              <a:xfrm>
                <a:off x="8736772" y="2162323"/>
                <a:ext cx="531541" cy="639983"/>
              </a:xfrm>
              <a:prstGeom prst="rect">
                <a:avLst/>
              </a:prstGeom>
              <a:blipFill>
                <a:blip r:embed="rId3"/>
                <a:stretch>
                  <a:fillRect l="-6977" t="-66667" r="-55814" b="-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28"/>
              <p:cNvSpPr txBox="1"/>
              <p:nvPr/>
            </p:nvSpPr>
            <p:spPr bwMode="auto">
              <a:xfrm>
                <a:off x="6653711" y="2754289"/>
                <a:ext cx="2603065" cy="1751826"/>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sz="3199" i="1">
                              <a:latin typeface="Cambria Math" panose="02040503050406030204" pitchFamily="18" charset="0"/>
                              <a:ea typeface="Cambria Math"/>
                              <a:cs typeface="Cambria Math"/>
                            </a:rPr>
                          </m:ctrlPr>
                        </m:dPr>
                        <m:e>
                          <m:m>
                            <m:mPr>
                              <m:mcs>
                                <m:mc>
                                  <m:mcPr>
                                    <m:count m:val="1"/>
                                    <m:mcJc m:val="center"/>
                                  </m:mcPr>
                                </m:mc>
                              </m:mcs>
                              <m:ctrlPr>
                                <a:rPr sz="3199" i="1">
                                  <a:latin typeface="Cambria Math" panose="02040503050406030204" pitchFamily="18" charset="0"/>
                                  <a:ea typeface="Cambria Math"/>
                                  <a:cs typeface="Cambria Math"/>
                                </a:rPr>
                              </m:ctrlPr>
                            </m:mP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fi-FI"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fi-FI" sz="3199" i="1">
                                                <a:latin typeface="Cambria Math"/>
                                              </a:rPr>
                                              <m:t>0</m:t>
                                            </m:r>
                                          </m:e>
                                        </m:mr>
                                      </m:m>
                                    </m:e>
                                  </m:mr>
                                  <m:mr>
                                    <m:e>
                                      <m:r>
                                        <a:rPr lang="de-DE"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fi-FI" sz="3199" i="1">
                                                <a:latin typeface="Cambria Math"/>
                                              </a:rPr>
                                              <m:t>0</m:t>
                                            </m:r>
                                          </m:e>
                                          <m:e>
                                            <m:r>
                                              <a:rPr lang="de-DE" sz="3199" i="1">
                                                <a:latin typeface="Cambria Math"/>
                                              </a:rPr>
                                              <m:t>0</m:t>
                                            </m:r>
                                          </m:e>
                                        </m:mr>
                                      </m:m>
                                    </m:e>
                                  </m:mr>
                                </m:m>
                              </m:e>
                            </m:mr>
                            <m:mr>
                              <m:e>
                                <m:m>
                                  <m:mPr>
                                    <m:mcs>
                                      <m:mc>
                                        <m:mcPr>
                                          <m:count m:val="3"/>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fi-FI"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de-DE" sz="3199" i="1">
                                                <a:latin typeface="Cambria Math"/>
                                              </a:rPr>
                                              <m:t>0</m:t>
                                            </m:r>
                                          </m:e>
                                        </m:mr>
                                      </m:m>
                                    </m:e>
                                  </m:mr>
                                  <m:mr>
                                    <m:e>
                                      <m:r>
                                        <a:rPr lang="fi-FI" sz="3199" i="1">
                                          <a:latin typeface="Cambria Math"/>
                                        </a:rPr>
                                        <m:t>0</m:t>
                                      </m:r>
                                    </m:e>
                                    <m:e>
                                      <m:r>
                                        <a:rPr lang="de-DE" sz="3199" i="1">
                                          <a:latin typeface="Cambria Math"/>
                                        </a:rPr>
                                        <m:t>0</m:t>
                                      </m:r>
                                    </m:e>
                                    <m:e>
                                      <m:m>
                                        <m:mPr>
                                          <m:mcs>
                                            <m:mc>
                                              <m:mcPr>
                                                <m:count m:val="2"/>
                                                <m:mcJc m:val="center"/>
                                              </m:mcPr>
                                            </m:mc>
                                          </m:mcs>
                                          <m:ctrlPr>
                                            <a:rPr sz="3199" i="1">
                                              <a:latin typeface="Cambria Math" panose="02040503050406030204" pitchFamily="18" charset="0"/>
                                              <a:ea typeface="Cambria Math"/>
                                              <a:cs typeface="Cambria Math"/>
                                            </a:rPr>
                                          </m:ctrlPr>
                                        </m:mPr>
                                        <m:mr>
                                          <m:e>
                                            <m:r>
                                              <m:rPr>
                                                <m:brk m:alnAt="7"/>
                                              </m:rPr>
                                              <a:rPr lang="de-DE" sz="3199" i="1">
                                                <a:latin typeface="Cambria Math"/>
                                              </a:rPr>
                                              <m:t>0</m:t>
                                            </m:r>
                                          </m:e>
                                          <m:e>
                                            <m:r>
                                              <a:rPr lang="fi-FI" sz="3199" i="1">
                                                <a:latin typeface="Cambria Math"/>
                                              </a:rPr>
                                              <m:t>1</m:t>
                                            </m:r>
                                          </m:e>
                                        </m:mr>
                                      </m:m>
                                    </m:e>
                                  </m:mr>
                                </m:m>
                              </m:e>
                            </m:mr>
                          </m:m>
                        </m:e>
                      </m:d>
                    </m:oMath>
                  </m:oMathPara>
                </a14:m>
                <a:endParaRPr sz="3199"/>
              </a:p>
            </p:txBody>
          </p:sp>
        </mc:Choice>
        <mc:Fallback xmlns="">
          <p:sp>
            <p:nvSpPr>
              <p:cNvPr id="15" name="TextBox 28"/>
              <p:cNvSpPr txBox="1">
                <a:spLocks noRot="1" noChangeAspect="1" noMove="1" noResize="1" noEditPoints="1" noAdjustHandles="1" noChangeArrowheads="1" noChangeShapeType="1" noTextEdit="1"/>
              </p:cNvSpPr>
              <p:nvPr/>
            </p:nvSpPr>
            <p:spPr bwMode="auto">
              <a:xfrm>
                <a:off x="6653711" y="2754289"/>
                <a:ext cx="2603065" cy="1751826"/>
              </a:xfrm>
              <a:prstGeom prst="rect">
                <a:avLst/>
              </a:prstGeom>
              <a:blipFill>
                <a:blip r:embed="rId4"/>
                <a:stretch>
                  <a:fillRect t="-719" r="-1449" b="-7914"/>
                </a:stretch>
              </a:blipFill>
            </p:spPr>
            <p:txBody>
              <a:bodyPr/>
              <a:lstStyle/>
              <a:p>
                <a:r>
                  <a:rPr lang="en-US">
                    <a:noFill/>
                  </a:rPr>
                  <a:t> </a:t>
                </a:r>
              </a:p>
            </p:txBody>
          </p:sp>
        </mc:Fallback>
      </mc:AlternateContent>
      <p:grpSp>
        <p:nvGrpSpPr>
          <p:cNvPr id="24" name="Group 4"/>
          <p:cNvGrpSpPr/>
          <p:nvPr/>
        </p:nvGrpSpPr>
        <p:grpSpPr bwMode="auto">
          <a:xfrm>
            <a:off x="729119" y="2270786"/>
            <a:ext cx="2871777" cy="1095658"/>
            <a:chOff x="1580826" y="2286000"/>
            <a:chExt cx="3859078" cy="1472339"/>
          </a:xfrm>
        </p:grpSpPr>
        <p:cxnSp>
          <p:nvCxnSpPr>
            <p:cNvPr id="25" name="Straight Connector 5"/>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6"/>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p:grpSp>
        <p:nvGrpSpPr>
          <p:cNvPr id="28" name="Group 9"/>
          <p:cNvGrpSpPr/>
          <p:nvPr/>
        </p:nvGrpSpPr>
        <p:grpSpPr bwMode="auto">
          <a:xfrm>
            <a:off x="729119" y="4050277"/>
            <a:ext cx="2871777" cy="1095658"/>
            <a:chOff x="1580826" y="2286000"/>
            <a:chExt cx="3859078" cy="1472339"/>
          </a:xfrm>
        </p:grpSpPr>
        <p:cxnSp>
          <p:nvCxnSpPr>
            <p:cNvPr id="29" name="Straight Connector 10"/>
            <p:cNvCxnSpPr>
              <a:cxnSpLocks/>
            </p:cNvCxnSpPr>
            <p:nvPr/>
          </p:nvCxnSpPr>
          <p:spPr bwMode="auto">
            <a:xfrm>
              <a:off x="1580826" y="3006671"/>
              <a:ext cx="385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11"/>
            <p:cNvSpPr/>
            <p:nvPr/>
          </p:nvSpPr>
          <p:spPr bwMode="auto">
            <a:xfrm>
              <a:off x="2758699"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latin typeface="Consolas"/>
                  <a:cs typeface="Consolas"/>
                </a:rPr>
                <a:t>X</a:t>
              </a:r>
              <a:endParaRPr/>
            </a:p>
          </p:txBody>
        </p:sp>
      </p:grpSp>
      <mc:AlternateContent xmlns:mc="http://schemas.openxmlformats.org/markup-compatibility/2006" xmlns:a14="http://schemas.microsoft.com/office/drawing/2010/main">
        <mc:Choice Requires="a14">
          <p:sp>
            <p:nvSpPr>
              <p:cNvPr id="31" name="TextBox 21"/>
              <p:cNvSpPr txBox="1"/>
              <p:nvPr/>
            </p:nvSpPr>
            <p:spPr bwMode="auto">
              <a:xfrm>
                <a:off x="277222" y="2622440"/>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31" name="TextBox 21"/>
              <p:cNvSpPr txBox="1">
                <a:spLocks noRot="1" noChangeAspect="1" noMove="1" noResize="1" noEditPoints="1" noAdjustHandles="1" noChangeArrowheads="1" noChangeShapeType="1" noTextEdit="1"/>
              </p:cNvSpPr>
              <p:nvPr/>
            </p:nvSpPr>
            <p:spPr bwMode="auto">
              <a:xfrm>
                <a:off x="277222" y="2622440"/>
                <a:ext cx="531541" cy="369332"/>
              </a:xfrm>
              <a:prstGeom prst="rect">
                <a:avLst/>
              </a:prstGeom>
              <a:blipFill>
                <a:blip r:embed="rId5"/>
                <a:stretch>
                  <a:fillRect l="-20930" t="-106667" r="-32558"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22"/>
              <p:cNvSpPr txBox="1"/>
              <p:nvPr/>
            </p:nvSpPr>
            <p:spPr bwMode="auto">
              <a:xfrm>
                <a:off x="266590" y="4401931"/>
                <a:ext cx="531541" cy="369332"/>
              </a:xfrm>
              <a:prstGeom prst="rect">
                <a:avLst/>
              </a:prstGeom>
              <a:noFill/>
            </p:spPr>
            <p:txBody>
              <a:bodyPr wrap="square">
                <a:spAutoFit/>
              </a:bodyPr>
              <a:lstStyle/>
              <a:p>
                <a:pPr>
                  <a:defRPr/>
                </a:pPr>
                <a14:m>
                  <m:oMath xmlns:m="http://schemas.openxmlformats.org/officeDocument/2006/math">
                    <m:r>
                      <a:rPr lang="en-GB" i="1">
                        <a:latin typeface="Cambria Math"/>
                      </a:rPr>
                      <m:t>|</m:t>
                    </m:r>
                    <m:d>
                      <m:dPr>
                        <m:begChr m:val=""/>
                        <m:endChr m:val="⟩"/>
                        <m:ctrlPr>
                          <a:rPr lang="en-GB" i="1">
                            <a:latin typeface="Cambria Math" panose="02040503050406030204" pitchFamily="18" charset="0"/>
                            <a:ea typeface="Cambria Math"/>
                            <a:cs typeface="Cambria Math"/>
                          </a:rPr>
                        </m:ctrlPr>
                      </m:dPr>
                      <m:e>
                        <m:r>
                          <a:rPr lang="de-DE" i="1">
                            <a:latin typeface="Cambria Math"/>
                          </a:rPr>
                          <m:t>0</m:t>
                        </m:r>
                      </m:e>
                    </m:d>
                  </m:oMath>
                </a14:m>
                <a:r>
                  <a:t> </a:t>
                </a:r>
              </a:p>
            </p:txBody>
          </p:sp>
        </mc:Choice>
        <mc:Fallback xmlns="">
          <p:sp>
            <p:nvSpPr>
              <p:cNvPr id="32" name="TextBox 22"/>
              <p:cNvSpPr txBox="1">
                <a:spLocks noRot="1" noChangeAspect="1" noMove="1" noResize="1" noEditPoints="1" noAdjustHandles="1" noChangeArrowheads="1" noChangeShapeType="1" noTextEdit="1"/>
              </p:cNvSpPr>
              <p:nvPr/>
            </p:nvSpPr>
            <p:spPr bwMode="auto">
              <a:xfrm>
                <a:off x="266590" y="4401931"/>
                <a:ext cx="531541" cy="369332"/>
              </a:xfrm>
              <a:prstGeom prst="rect">
                <a:avLst/>
              </a:prstGeom>
              <a:blipFill>
                <a:blip r:embed="rId5"/>
                <a:stretch>
                  <a:fillRect l="-23810" t="-106667" r="-33333" b="-170000"/>
                </a:stretch>
              </a:blipFill>
            </p:spPr>
            <p:txBody>
              <a:bodyPr/>
              <a:lstStyle/>
              <a:p>
                <a:r>
                  <a:rPr lang="en-US">
                    <a:noFill/>
                  </a:rPr>
                  <a:t> </a:t>
                </a:r>
              </a:p>
            </p:txBody>
          </p:sp>
        </mc:Fallback>
      </mc:AlternateContent>
      <p:sp>
        <p:nvSpPr>
          <p:cNvPr id="14" name="Title 1">
            <a:extLst>
              <a:ext uri="{FF2B5EF4-FFF2-40B4-BE49-F238E27FC236}">
                <a16:creationId xmlns:a16="http://schemas.microsoft.com/office/drawing/2014/main" id="{00B323C3-4225-79EB-EC11-11C19AD8565C}"/>
              </a:ext>
            </a:extLst>
          </p:cNvPr>
          <p:cNvSpPr txBox="1"/>
          <p:nvPr/>
        </p:nvSpPr>
        <p:spPr bwMode="auto">
          <a:xfrm>
            <a:off x="335713" y="523048"/>
            <a:ext cx="5979998" cy="1361372"/>
          </a:xfrm>
          <a:prstGeom prst="rect">
            <a:avLst/>
          </a:prstGeom>
        </p:spPr>
        <p:txBody>
          <a:bodyPr vert="horz" lIns="91428" tIns="45714" rIns="91428" bIns="45714" rtlCol="0" anchor="t">
            <a:noAutofit/>
          </a:bodyPr>
          <a:lstStyle>
            <a:lvl1pPr algn="l" defTabSz="914413">
              <a:lnSpc>
                <a:spcPct val="90000"/>
              </a:lnSpc>
              <a:spcBef>
                <a:spcPts val="0"/>
              </a:spcBef>
              <a:buNone/>
              <a:defRPr lang="en-GB" sz="4400">
                <a:solidFill>
                  <a:schemeClr val="tx1"/>
                </a:solidFill>
                <a:latin typeface="+mn-lt"/>
                <a:ea typeface="+mj-ea"/>
                <a:cs typeface="+mj-cs"/>
              </a:defRPr>
            </a:lvl1pPr>
          </a:lstStyle>
          <a:p>
            <a:pPr>
              <a:defRPr/>
            </a:pPr>
            <a:r>
              <a:rPr lang="en-US" sz="4399" spc="-30" dirty="0">
                <a:gradFill>
                  <a:gsLst>
                    <a:gs pos="0">
                      <a:srgbClr val="759DEB"/>
                    </a:gs>
                    <a:gs pos="100000">
                      <a:srgbClr val="5FDD97"/>
                    </a:gs>
                  </a:gsLst>
                  <a:lin ang="0" scaled="0"/>
                </a:gradFill>
                <a:latin typeface="Tahoma" panose="020B0604030504040204" pitchFamily="34" charset="0"/>
                <a:ea typeface="Tahoma" panose="020B0604030504040204" pitchFamily="34" charset="0"/>
                <a:cs typeface="Tahoma" panose="020B0604030504040204" pitchFamily="34" charset="0"/>
              </a:rPr>
              <a:t>Describing noiseless quantum computers</a:t>
            </a:r>
            <a:endParaRPr sz="4399" spc="-3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Quantum Evolution</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mc:AlternateContent xmlns:mc="http://schemas.openxmlformats.org/markup-compatibility/2006">
        <mc:Choice xmlns:a14="http://schemas.microsoft.com/office/drawing/2010/main" Requires="a14">
          <p:sp>
            <p:nvSpPr>
              <p:cNvPr id="27" name="Text 1">
                <a:extLst>
                  <a:ext uri="{FF2B5EF4-FFF2-40B4-BE49-F238E27FC236}">
                    <a16:creationId xmlns:a16="http://schemas.microsoft.com/office/drawing/2014/main" id="{36A2AE89-3134-8D5F-B938-B434B641FBC2}"/>
                  </a:ext>
                </a:extLst>
              </p:cNvPr>
              <p:cNvSpPr/>
              <p:nvPr/>
            </p:nvSpPr>
            <p:spPr>
              <a:xfrm>
                <a:off x="266698" y="2195055"/>
                <a:ext cx="11925302" cy="1338072"/>
              </a:xfrm>
              <a:prstGeom prst="rect">
                <a:avLst/>
              </a:prstGeom>
              <a:noFill/>
              <a:ln/>
            </p:spPr>
            <p:txBody>
              <a:bodyPr wrap="square" lIns="0" tIns="0" rIns="0" bIns="0" rtlCol="0" anchor="t"/>
              <a:lstStyle/>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What are the </a:t>
                </a:r>
                <a:r>
                  <a:rPr lang="en-US" i="1"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properties </a:t>
                </a: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of </a:t>
                </a:r>
                <a14:m>
                  <m:oMath xmlns:m="http://schemas.openxmlformats.org/officeDocument/2006/math">
                    <m:r>
                      <a:rPr lang="en-DE" i="1">
                        <a:latin typeface="Cambria Math" panose="02040503050406030204" pitchFamily="18" charset="0"/>
                        <a:ea typeface="Cambria Math" panose="02040503050406030204" pitchFamily="18" charset="0"/>
                      </a:rPr>
                      <m:t>ℇ</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p>
              <a:p>
                <a:pPr marL="371401" indent="-371401">
                  <a:buFont typeface="+mj-lt"/>
                  <a:buAutoNum type="arabicPeriod"/>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 valid description of the time evolution must map a valid quantum state to a valid quantum state!</a:t>
                </a:r>
              </a:p>
              <a:p>
                <a:pPr marL="371401" indent="-371401">
                  <a:buFont typeface="+mj-lt"/>
                  <a:buAutoNum type="arabicPeriod"/>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If </a:t>
                </a:r>
                <a14:m>
                  <m:oMath xmlns:m="http://schemas.openxmlformats.org/officeDocument/2006/math">
                    <m:r>
                      <m:rPr>
                        <m:nor/>
                      </m:rPr>
                      <a:rPr lang="en-US">
                        <a:latin typeface="Tahoma" panose="020B0604030504040204" pitchFamily="34" charset="0"/>
                        <a:ea typeface="Tahoma" panose="020B0604030504040204" pitchFamily="34" charset="0"/>
                        <a:cs typeface="Tahoma" panose="020B0604030504040204" pitchFamily="34" charset="0"/>
                      </a:rPr>
                      <m:t>tr</m:t>
                    </m:r>
                    <m:d>
                      <m:dPr>
                        <m:begChr m:val="{"/>
                        <m:endChr m:val="}"/>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(0)</m:t>
                        </m:r>
                      </m:e>
                    </m:d>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then for any </a:t>
                </a:r>
                <a:r>
                  <a:rPr lang="en-US" i="1"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valid</a:t>
                </a: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DE" i="1">
                        <a:latin typeface="Cambria Math" panose="02040503050406030204" pitchFamily="18" charset="0"/>
                        <a:ea typeface="Cambria Math" panose="02040503050406030204" pitchFamily="18" charset="0"/>
                      </a:rPr>
                      <m:t>ℇ</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m:rPr>
                        <m:nor/>
                      </m:rPr>
                      <a:rPr lang="en-US">
                        <a:latin typeface="Tahoma" panose="020B0604030504040204" pitchFamily="34" charset="0"/>
                        <a:ea typeface="Tahoma" panose="020B0604030504040204" pitchFamily="34" charset="0"/>
                        <a:cs typeface="Tahoma" panose="020B0604030504040204" pitchFamily="34" charset="0"/>
                      </a:rPr>
                      <m:t>tr</m:t>
                    </m:r>
                    <m:d>
                      <m:dPr>
                        <m:begChr m:val="{"/>
                        <m:endChr m:val="}"/>
                        <m:ctrlPr>
                          <a:rPr lang="en-US" i="1">
                            <a:latin typeface="Cambria Math" panose="02040503050406030204" pitchFamily="18" charset="0"/>
                          </a:rPr>
                        </m:ctrlPr>
                      </m:dPr>
                      <m:e>
                        <m:r>
                          <a:rPr lang="en-DE" i="1">
                            <a:latin typeface="Cambria Math" panose="02040503050406030204" pitchFamily="18" charset="0"/>
                            <a:ea typeface="Cambria Math" panose="02040503050406030204" pitchFamily="18" charset="0"/>
                          </a:rPr>
                          <m:t>ℇ</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,0</m:t>
                            </m:r>
                          </m:e>
                        </m:d>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(0)</m:t>
                            </m:r>
                          </m:e>
                        </m:d>
                      </m:e>
                    </m:d>
                    <m:r>
                      <a:rPr lang="en-US" i="1">
                        <a:latin typeface="Cambria Math" panose="02040503050406030204" pitchFamily="18" charset="0"/>
                        <a:ea typeface="Cambria Math" panose="02040503050406030204" pitchFamily="18" charset="0"/>
                      </a:rPr>
                      <m:t>=1</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 </a:t>
                </a:r>
                <a14:m>
                  <m:oMath xmlns:m="http://schemas.openxmlformats.org/officeDocument/2006/math">
                    <m:r>
                      <a:rPr lang="en-DE" i="1">
                        <a:latin typeface="Cambria Math" panose="02040503050406030204" pitchFamily="18" charset="0"/>
                        <a:ea typeface="Cambria Math" panose="02040503050406030204" pitchFamily="18" charset="0"/>
                      </a:rPr>
                      <m:t>ℇ</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is </a:t>
                </a:r>
                <a:r>
                  <a:rPr lang="en-US" u="sng"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TRACE-PRESERVING</a:t>
                </a: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(TP)</a:t>
                </a:r>
              </a:p>
              <a:p>
                <a:pPr marL="371401" indent="-371401">
                  <a:buFont typeface="+mj-lt"/>
                  <a:buAutoNum type="arabicPeriod"/>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If </a:t>
                </a:r>
                <a14:m>
                  <m:oMath xmlns:m="http://schemas.openxmlformats.org/officeDocument/2006/math">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(0) </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is positive semi-definite then</a:t>
                </a:r>
                <a14:m>
                  <m:oMath xmlns:m="http://schemas.openxmlformats.org/officeDocument/2006/math">
                    <m:r>
                      <a:rPr lang="en-US">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𝜌</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is positive semi-definite ⇒ </a:t>
                </a:r>
                <a14:m>
                  <m:oMath xmlns:m="http://schemas.openxmlformats.org/officeDocument/2006/math">
                    <m:r>
                      <a:rPr lang="en-DE" i="1">
                        <a:latin typeface="Cambria Math" panose="02040503050406030204" pitchFamily="18" charset="0"/>
                        <a:ea typeface="Cambria Math" panose="02040503050406030204" pitchFamily="18" charset="0"/>
                      </a:rPr>
                      <m:t>ℇ</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is </a:t>
                </a:r>
                <a:r>
                  <a:rPr lang="en-US" u="sng"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POSITIVE</a:t>
                </a: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(P)	</a:t>
                </a:r>
              </a:p>
            </p:txBody>
          </p:sp>
        </mc:Choice>
        <mc:Fallback>
          <p:sp>
            <p:nvSpPr>
              <p:cNvPr id="27" name="Text 1">
                <a:extLst>
                  <a:ext uri="{FF2B5EF4-FFF2-40B4-BE49-F238E27FC236}">
                    <a16:creationId xmlns:a16="http://schemas.microsoft.com/office/drawing/2014/main" id="{36A2AE89-3134-8D5F-B938-B434B641FBC2}"/>
                  </a:ext>
                </a:extLst>
              </p:cNvPr>
              <p:cNvSpPr>
                <a:spLocks noRot="1" noChangeAspect="1" noMove="1" noResize="1" noEditPoints="1" noAdjustHandles="1" noChangeArrowheads="1" noChangeShapeType="1" noTextEdit="1"/>
              </p:cNvSpPr>
              <p:nvPr/>
            </p:nvSpPr>
            <p:spPr>
              <a:xfrm>
                <a:off x="266698" y="2195055"/>
                <a:ext cx="11925302" cy="1338072"/>
              </a:xfrm>
              <a:prstGeom prst="rect">
                <a:avLst/>
              </a:prstGeom>
              <a:blipFill>
                <a:blip r:embed="rId5"/>
                <a:stretch>
                  <a:fillRect l="-1277" t="-4673"/>
                </a:stretch>
              </a:blip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B43D78D-B9F5-7589-0968-EE51C7085F45}"/>
                  </a:ext>
                </a:extLst>
              </p:cNvPr>
              <p:cNvSpPr txBox="1"/>
              <p:nvPr/>
            </p:nvSpPr>
            <p:spPr>
              <a:xfrm>
                <a:off x="2828327" y="1527505"/>
                <a:ext cx="5363782" cy="461665"/>
              </a:xfrm>
              <a:prstGeom prst="rect">
                <a:avLst/>
              </a:prstGeom>
              <a:solidFill>
                <a:schemeClr val="accent6">
                  <a:lumMod val="20000"/>
                  <a:lumOff val="80000"/>
                </a:schemeClr>
              </a:solidFill>
              <a:ln w="38100">
                <a:solidFill>
                  <a:schemeClr val="tx1"/>
                </a:solidFill>
              </a:ln>
            </p:spPr>
            <p:txBody>
              <a:bodyPr wrap="square">
                <a:spAutoFit/>
              </a:bodyPr>
              <a:lstStyle/>
              <a:p>
                <a:pPr algn="ctr"/>
                <a:r>
                  <a:rPr lang="en-DE" sz="2400" dirty="0"/>
                  <a:t>Dynamical map </a:t>
                </a:r>
                <a14:m>
                  <m:oMath xmlns:m="http://schemas.openxmlformats.org/officeDocument/2006/math">
                    <m:r>
                      <a:rPr lang="en-DE" sz="2400" i="1">
                        <a:latin typeface="Cambria Math" panose="02040503050406030204" pitchFamily="18" charset="0"/>
                        <a:ea typeface="Cambria Math" panose="02040503050406030204" pitchFamily="18" charset="0"/>
                      </a:rPr>
                      <m:t>ℇ</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𝜌</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𝑡</m:t>
                        </m:r>
                      </m:e>
                    </m:d>
                    <m:r>
                      <a:rPr lang="en-US" sz="2400" i="1">
                        <a:latin typeface="Cambria Math" panose="02040503050406030204" pitchFamily="18" charset="0"/>
                        <a:ea typeface="Cambria Math" panose="02040503050406030204" pitchFamily="18" charset="0"/>
                      </a:rPr>
                      <m:t>= </m:t>
                    </m:r>
                    <m:r>
                      <a:rPr lang="en-DE" sz="2400" i="1">
                        <a:latin typeface="Cambria Math" panose="02040503050406030204" pitchFamily="18" charset="0"/>
                        <a:ea typeface="Cambria Math" panose="02040503050406030204" pitchFamily="18" charset="0"/>
                      </a:rPr>
                      <m:t>ℇ</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,0</m:t>
                        </m:r>
                      </m:e>
                    </m:d>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𝜌</m:t>
                        </m:r>
                        <m:r>
                          <a:rPr lang="en-US" sz="2400" i="1">
                            <a:latin typeface="Cambria Math" panose="02040503050406030204" pitchFamily="18" charset="0"/>
                            <a:ea typeface="Cambria Math" panose="02040503050406030204" pitchFamily="18" charset="0"/>
                          </a:rPr>
                          <m:t>(0)</m:t>
                        </m:r>
                      </m:e>
                    </m:d>
                  </m:oMath>
                </a14:m>
                <a:endParaRPr lang="en-DE" sz="2400" dirty="0"/>
              </a:p>
            </p:txBody>
          </p:sp>
        </mc:Choice>
        <mc:Fallback xmlns="">
          <p:sp>
            <p:nvSpPr>
              <p:cNvPr id="13" name="TextBox 12">
                <a:extLst>
                  <a:ext uri="{FF2B5EF4-FFF2-40B4-BE49-F238E27FC236}">
                    <a16:creationId xmlns:a16="http://schemas.microsoft.com/office/drawing/2014/main" id="{0B43D78D-B9F5-7589-0968-EE51C7085F45}"/>
                  </a:ext>
                </a:extLst>
              </p:cNvPr>
              <p:cNvSpPr txBox="1">
                <a:spLocks noRot="1" noChangeAspect="1" noMove="1" noResize="1" noEditPoints="1" noAdjustHandles="1" noChangeArrowheads="1" noChangeShapeType="1" noTextEdit="1"/>
              </p:cNvSpPr>
              <p:nvPr/>
            </p:nvSpPr>
            <p:spPr>
              <a:xfrm>
                <a:off x="2828327" y="1527505"/>
                <a:ext cx="5363782" cy="461665"/>
              </a:xfrm>
              <a:prstGeom prst="rect">
                <a:avLst/>
              </a:prstGeom>
              <a:blipFill>
                <a:blip r:embed="rId6"/>
                <a:stretch>
                  <a:fillRect l="-1174" t="-7692" b="-23077"/>
                </a:stretch>
              </a:blipFill>
              <a:ln w="381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 1">
                <a:extLst>
                  <a:ext uri="{FF2B5EF4-FFF2-40B4-BE49-F238E27FC236}">
                    <a16:creationId xmlns:a16="http://schemas.microsoft.com/office/drawing/2014/main" id="{20356A4C-8FAA-9333-4320-C7FD91AF9215}"/>
                  </a:ext>
                </a:extLst>
              </p:cNvPr>
              <p:cNvSpPr/>
              <p:nvPr/>
            </p:nvSpPr>
            <p:spPr>
              <a:xfrm>
                <a:off x="266698" y="3785232"/>
                <a:ext cx="11344670" cy="2264707"/>
              </a:xfrm>
              <a:prstGeom prst="rect">
                <a:avLst/>
              </a:prstGeom>
              <a:noFill/>
              <a:ln w="57150">
                <a:solidFill>
                  <a:schemeClr val="tx1"/>
                </a:solidFill>
              </a:ln>
            </p:spPr>
            <p:txBody>
              <a:bodyPr wrap="square" lIns="0" tIns="0" rIns="0" bIns="0" rtlCol="0" anchor="t"/>
              <a:lstStyle/>
              <a:p>
                <a:r>
                  <a:rPr lang="en-US" dirty="0">
                    <a:solidFill>
                      <a:srgbClr val="333333">
                        <a:alpha val="100000"/>
                      </a:srgbClr>
                    </a:solidFill>
                    <a:latin typeface="Tahoma Bold"/>
                    <a:ea typeface="Cambria Math" panose="02040503050406030204" pitchFamily="18" charset="0"/>
                  </a:rPr>
                  <a:t>Turns out that POSITIVITY is not strict enough! …but why? </a:t>
                </a: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Assume we have:</a:t>
                </a:r>
              </a:p>
              <a:p>
                <a:pPr marL="514247" lvl="1" indent="-285693">
                  <a:buFont typeface="Arial" panose="020B0604020202020204" pitchFamily="34" charset="0"/>
                  <a:buChar cha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an initial state </a:t>
                </a:r>
                <a14:m>
                  <m:oMath xmlns:m="http://schemas.openxmlformats.org/officeDocument/2006/math">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(0)</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p>
              <a:p>
                <a:pPr marL="514247" lvl="1" indent="-285693">
                  <a:buFont typeface="Arial" panose="020B0604020202020204" pitchFamily="34" charset="0"/>
                  <a:buChar cha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 dynamical map </a:t>
                </a:r>
                <a14:m>
                  <m:oMath xmlns:m="http://schemas.openxmlformats.org/officeDocument/2006/math">
                    <m:r>
                      <a:rPr lang="en-DE" i="1">
                        <a:latin typeface="Cambria Math" panose="02040503050406030204" pitchFamily="18" charset="0"/>
                        <a:ea typeface="Cambria Math" panose="02040503050406030204" pitchFamily="18" charset="0"/>
                      </a:rPr>
                      <m:t>ℇ</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acting on a part of the whole Hilbert space (e.g. one qubit in a quantum computer)</a:t>
                </a: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For the total evolution </a:t>
                </a:r>
                <a14:m>
                  <m:oMath xmlns:m="http://schemas.openxmlformats.org/officeDocument/2006/math">
                    <m:r>
                      <a:rPr lang="en-DE" i="1">
                        <a:latin typeface="Cambria Math" panose="02040503050406030204" pitchFamily="18" charset="0"/>
                        <a:ea typeface="Cambria Math" panose="02040503050406030204" pitchFamily="18" charset="0"/>
                      </a:rPr>
                      <m:t>ℇ⨂</m:t>
                    </m:r>
                    <m:r>
                      <a:rPr lang="en-US" i="1">
                        <a:latin typeface="Cambria Math" panose="02040503050406030204" pitchFamily="18" charset="0"/>
                        <a:ea typeface="Cambria Math" panose="02040503050406030204" pitchFamily="18" charset="0"/>
                      </a:rPr>
                      <m:t>𝐼</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to be a valid physical map, </a:t>
                </a:r>
                <a14:m>
                  <m:oMath xmlns:m="http://schemas.openxmlformats.org/officeDocument/2006/math">
                    <m:r>
                      <a:rPr lang="en-DE" i="1">
                        <a:latin typeface="Cambria Math" panose="02040503050406030204" pitchFamily="18" charset="0"/>
                        <a:ea typeface="Cambria Math" panose="02040503050406030204" pitchFamily="18" charset="0"/>
                      </a:rPr>
                      <m:t>ℇ⨂</m:t>
                    </m:r>
                    <m:r>
                      <a:rPr lang="en-US" i="1">
                        <a:latin typeface="Cambria Math" panose="02040503050406030204" pitchFamily="18" charset="0"/>
                        <a:ea typeface="Cambria Math" panose="02040503050406030204" pitchFamily="18" charset="0"/>
                      </a:rPr>
                      <m:t>𝐼</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must therefore be POSITIVE!</a:t>
                </a: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We will refer to this property as COMPLETE POSITIVITY!</a:t>
                </a:r>
              </a:p>
              <a:p>
                <a:endParaRPr lang="en-US" dirty="0">
                  <a:solidFill>
                    <a:srgbClr val="333333">
                      <a:alpha val="100000"/>
                    </a:srgbClr>
                  </a:solidFill>
                  <a:latin typeface="Tahoma Bold"/>
                  <a:ea typeface="Cambria Math" panose="02040503050406030204" pitchFamily="18" charset="0"/>
                </a:endParaRPr>
              </a:p>
              <a:p>
                <a:r>
                  <a:rPr lang="en-US" dirty="0">
                    <a:solidFill>
                      <a:srgbClr val="333333">
                        <a:alpha val="100000"/>
                      </a:srgbClr>
                    </a:solidFill>
                    <a:latin typeface="Tahoma Bold"/>
                    <a:ea typeface="Cambria Math" panose="02040503050406030204" pitchFamily="18" charset="0"/>
                  </a:rPr>
                  <a:t>A valid physical map </a:t>
                </a:r>
                <a14:m>
                  <m:oMath xmlns:m="http://schemas.openxmlformats.org/officeDocument/2006/math">
                    <m:r>
                      <a:rPr lang="en-DE" i="1">
                        <a:latin typeface="Cambria Math" panose="02040503050406030204" pitchFamily="18" charset="0"/>
                        <a:ea typeface="Cambria Math" panose="02040503050406030204" pitchFamily="18" charset="0"/>
                      </a:rPr>
                      <m:t>ℇ</m:t>
                    </m:r>
                  </m:oMath>
                </a14:m>
                <a:r>
                  <a:rPr lang="en-US" dirty="0">
                    <a:solidFill>
                      <a:srgbClr val="333333">
                        <a:alpha val="100000"/>
                      </a:srgbClr>
                    </a:solidFill>
                    <a:latin typeface="Tahoma Bold"/>
                    <a:ea typeface="Cambria Math" panose="02040503050406030204" pitchFamily="18" charset="0"/>
                  </a:rPr>
                  <a:t> is therefore </a:t>
                </a:r>
                <a:r>
                  <a:rPr lang="en-US" u="sng" dirty="0">
                    <a:solidFill>
                      <a:srgbClr val="333333">
                        <a:alpha val="100000"/>
                      </a:srgbClr>
                    </a:solidFill>
                    <a:latin typeface="Tahoma Bold"/>
                    <a:ea typeface="Cambria Math" panose="02040503050406030204" pitchFamily="18" charset="0"/>
                  </a:rPr>
                  <a:t>COMPLETELY POSITIVE</a:t>
                </a:r>
                <a:r>
                  <a:rPr lang="en-US" dirty="0">
                    <a:solidFill>
                      <a:srgbClr val="333333">
                        <a:alpha val="100000"/>
                      </a:srgbClr>
                    </a:solidFill>
                    <a:latin typeface="Tahoma Bold"/>
                    <a:ea typeface="Cambria Math" panose="02040503050406030204" pitchFamily="18" charset="0"/>
                  </a:rPr>
                  <a:t> and </a:t>
                </a:r>
                <a:r>
                  <a:rPr lang="en-US" u="sng" dirty="0">
                    <a:solidFill>
                      <a:srgbClr val="333333">
                        <a:alpha val="100000"/>
                      </a:srgbClr>
                    </a:solidFill>
                    <a:latin typeface="Tahoma Bold"/>
                    <a:ea typeface="Cambria Math" panose="02040503050406030204" pitchFamily="18" charset="0"/>
                  </a:rPr>
                  <a:t>TRACE-PRESERVING</a:t>
                </a:r>
                <a:r>
                  <a:rPr lang="en-US" dirty="0">
                    <a:solidFill>
                      <a:srgbClr val="333333">
                        <a:alpha val="100000"/>
                      </a:srgbClr>
                    </a:solidFill>
                    <a:latin typeface="Tahoma Bold"/>
                    <a:ea typeface="Cambria Math" panose="02040503050406030204" pitchFamily="18" charset="0"/>
                  </a:rPr>
                  <a:t> (</a:t>
                </a:r>
                <a:r>
                  <a:rPr lang="en-US" b="1" dirty="0">
                    <a:solidFill>
                      <a:srgbClr val="333333">
                        <a:alpha val="100000"/>
                      </a:srgbClr>
                    </a:solidFill>
                    <a:latin typeface="Tahoma Bold"/>
                    <a:ea typeface="Cambria Math" panose="02040503050406030204" pitchFamily="18" charset="0"/>
                  </a:rPr>
                  <a:t>CPTP</a:t>
                </a:r>
                <a:r>
                  <a:rPr lang="en-US" dirty="0">
                    <a:solidFill>
                      <a:srgbClr val="333333">
                        <a:alpha val="100000"/>
                      </a:srgbClr>
                    </a:solidFill>
                    <a:latin typeface="Tahoma Bold"/>
                    <a:ea typeface="Cambria Math" panose="02040503050406030204" pitchFamily="18" charset="0"/>
                  </a:rPr>
                  <a:t>)</a:t>
                </a:r>
              </a:p>
              <a:p>
                <a:pPr marL="371401" indent="-371401">
                  <a:buFont typeface="+mj-lt"/>
                  <a:buAutoNum type="arabicPeriod"/>
                </a:pPr>
                <a:endParaRPr lang="en-US" dirty="0">
                  <a:solidFill>
                    <a:srgbClr val="333333">
                      <a:alpha val="100000"/>
                    </a:srgbClr>
                  </a:solidFill>
                  <a:latin typeface="Tahoma Bold"/>
                  <a:ea typeface="Cambria Math" panose="02040503050406030204" pitchFamily="18" charset="0"/>
                </a:endParaRPr>
              </a:p>
              <a:p>
                <a:pPr lvl="0">
                  <a:defRPr/>
                </a:pPr>
                <a:r>
                  <a:rPr lang="en-US" dirty="0">
                    <a:solidFill>
                      <a:srgbClr val="333333">
                        <a:alpha val="100000"/>
                      </a:srgbClr>
                    </a:solidFill>
                    <a:latin typeface="Tahoma Bold"/>
                    <a:ea typeface="Cambria Math" panose="02040503050406030204" pitchFamily="18" charset="0"/>
                  </a:rPr>
                  <a:t>			</a:t>
                </a:r>
              </a:p>
              <a:p>
                <a:pPr marL="371401" indent="-371401">
                  <a:buAutoNum type="arabicPeriod"/>
                </a:pPr>
                <a:endParaRPr lang="en-US" dirty="0">
                  <a:solidFill>
                    <a:srgbClr val="333333"/>
                  </a:solidFill>
                  <a:latin typeface="Tahoma Bold"/>
                  <a:ea typeface="Tahoma Bold"/>
                  <a:cs typeface="Tahoma Bold"/>
                </a:endParaRPr>
              </a:p>
              <a:p>
                <a:pPr marL="371401" indent="-371401">
                  <a:buAutoNum type="arabicPeriod"/>
                </a:pPr>
                <a:endParaRPr lang="en-US" dirty="0">
                  <a:solidFill>
                    <a:srgbClr val="333333"/>
                  </a:solidFill>
                  <a:latin typeface="Tahoma Bold"/>
                  <a:ea typeface="Tahoma Bold"/>
                  <a:cs typeface="Tahoma Bold"/>
                </a:endParaRPr>
              </a:p>
            </p:txBody>
          </p:sp>
        </mc:Choice>
        <mc:Fallback>
          <p:sp>
            <p:nvSpPr>
              <p:cNvPr id="14" name="Text 1">
                <a:extLst>
                  <a:ext uri="{FF2B5EF4-FFF2-40B4-BE49-F238E27FC236}">
                    <a16:creationId xmlns:a16="http://schemas.microsoft.com/office/drawing/2014/main" id="{20356A4C-8FAA-9333-4320-C7FD91AF9215}"/>
                  </a:ext>
                </a:extLst>
              </p:cNvPr>
              <p:cNvSpPr>
                <a:spLocks noRot="1" noChangeAspect="1" noMove="1" noResize="1" noEditPoints="1" noAdjustHandles="1" noChangeArrowheads="1" noChangeShapeType="1" noTextEdit="1"/>
              </p:cNvSpPr>
              <p:nvPr/>
            </p:nvSpPr>
            <p:spPr>
              <a:xfrm>
                <a:off x="266698" y="3785232"/>
                <a:ext cx="11344670" cy="2264707"/>
              </a:xfrm>
              <a:prstGeom prst="rect">
                <a:avLst/>
              </a:prstGeom>
              <a:blipFill>
                <a:blip r:embed="rId7"/>
                <a:stretch>
                  <a:fillRect l="-1114" t="-2186" b="-2186"/>
                </a:stretch>
              </a:blipFill>
              <a:ln w="57150">
                <a:solidFill>
                  <a:schemeClr val="tx1"/>
                </a:solidFill>
              </a:ln>
            </p:spPr>
            <p:txBody>
              <a:bodyPr/>
              <a:lstStyle/>
              <a:p>
                <a:r>
                  <a:rPr lang="en-DE">
                    <a:noFill/>
                  </a:rPr>
                  <a:t> </a:t>
                </a:r>
              </a:p>
            </p:txBody>
          </p:sp>
        </mc:Fallback>
      </mc:AlternateContent>
    </p:spTree>
    <p:extLst>
      <p:ext uri="{BB962C8B-B14F-4D97-AF65-F5344CB8AC3E}">
        <p14:creationId xmlns:p14="http://schemas.microsoft.com/office/powerpoint/2010/main" val="3867960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3B317-E77E-6C79-5EBA-F957AC635B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C00132-6136-7AB5-BF04-C4C9DF075274}"/>
              </a:ext>
            </a:extLst>
          </p:cNvPr>
          <p:cNvSpPr>
            <a:spLocks noGrp="1"/>
          </p:cNvSpPr>
          <p:nvPr>
            <p:ph type="title"/>
          </p:nvPr>
        </p:nvSpPr>
        <p:spPr/>
        <p:txBody>
          <a:bodyPr/>
          <a:lstStyle/>
          <a:p>
            <a:r>
              <a:rPr lang="en-GB" dirty="0"/>
              <a:t>Incoherent Noise</a:t>
            </a:r>
            <a:endParaRPr lang="en-DE" dirty="0"/>
          </a:p>
        </p:txBody>
      </p:sp>
      <p:sp>
        <p:nvSpPr>
          <p:cNvPr id="4" name="Content Placeholder 1">
            <a:extLst>
              <a:ext uri="{FF2B5EF4-FFF2-40B4-BE49-F238E27FC236}">
                <a16:creationId xmlns:a16="http://schemas.microsoft.com/office/drawing/2014/main" id="{26167E86-D693-8C5B-6FF8-F1E43532D097}"/>
              </a:ext>
            </a:extLst>
          </p:cNvPr>
          <p:cNvSpPr txBox="1">
            <a:spLocks/>
          </p:cNvSpPr>
          <p:nvPr/>
        </p:nvSpPr>
        <p:spPr>
          <a:xfrm>
            <a:off x="533398" y="1222734"/>
            <a:ext cx="7146778" cy="4662488"/>
          </a:xfrm>
          <a:prstGeom prst="rect">
            <a:avLst/>
          </a:prstGeom>
        </p:spPr>
        <p:txBody>
          <a:bodyPr vert="horz" lIns="91440" tIns="45720" rIns="91440" bIns="45720" rtlCol="0">
            <a:normAutofit/>
          </a:bodyPr>
          <a:lstStyle>
            <a:lvl1pPr marL="228603" indent="-228603" algn="l" defTabSz="91441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0" indent="-228603" algn="l" defTabSz="91441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6"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3"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Incoherent noise arises from the </a:t>
            </a:r>
            <a:r>
              <a:rPr lang="en-GB" sz="2000" b="1" dirty="0"/>
              <a:t>interaction</a:t>
            </a:r>
            <a:r>
              <a:rPr lang="en-GB" sz="2000" dirty="0"/>
              <a:t> of the quantum system </a:t>
            </a:r>
            <a:r>
              <a:rPr lang="en-GB" sz="2000" b="1" dirty="0"/>
              <a:t>with its environment</a:t>
            </a:r>
            <a:r>
              <a:rPr lang="en-GB" sz="2000" dirty="0"/>
              <a:t>, leading to a loss of quantum information (decoherence) and entanglement. These errors are stochastic and non-unitary, causing a quantum state to transition into a mixed state.</a:t>
            </a:r>
          </a:p>
          <a:p>
            <a:r>
              <a:rPr lang="en-GB" sz="2000" b="1" dirty="0"/>
              <a:t>Energy Relaxation (T1):</a:t>
            </a:r>
            <a:r>
              <a:rPr lang="en-GB" sz="2000" dirty="0"/>
              <a:t> Loss of energy from the qubit to the environment, causing the qubit to decay from an excited state to its ground state.</a:t>
            </a:r>
          </a:p>
          <a:p>
            <a:r>
              <a:rPr lang="en-GB" sz="2000" b="1" dirty="0"/>
              <a:t>Dephasing (T2):</a:t>
            </a:r>
            <a:r>
              <a:rPr lang="en-GB" sz="2000" dirty="0"/>
              <a:t> Loss of phase coherence due to environmental fluctuations, leading to a loss of the qubit's ability to interfere with itself.</a:t>
            </a:r>
          </a:p>
          <a:p>
            <a:pPr marL="0" indent="0">
              <a:buNone/>
            </a:pPr>
            <a:r>
              <a:rPr lang="en-GB" sz="2000" b="1" dirty="0"/>
              <a:t>Irreversible Process:</a:t>
            </a:r>
            <a:r>
              <a:rPr lang="en-GB" sz="2000" dirty="0"/>
              <a:t> Information lost due to incoherent noise cannot be fully recovered.</a:t>
            </a:r>
          </a:p>
        </p:txBody>
      </p:sp>
      <p:pic>
        <p:nvPicPr>
          <p:cNvPr id="1026" name="Picture 2" descr="11 Representation of relaxation (T 1 ) and dephasing (T 2 ) processes in a Bloch-Sphere. ">
            <a:extLst>
              <a:ext uri="{FF2B5EF4-FFF2-40B4-BE49-F238E27FC236}">
                <a16:creationId xmlns:a16="http://schemas.microsoft.com/office/drawing/2014/main" id="{55239137-9485-977C-F26E-40026B248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706" y="1169596"/>
            <a:ext cx="4059604" cy="4059604"/>
          </a:xfrm>
          <a:prstGeom prst="roundRect">
            <a:avLst>
              <a:gd name="adj" fmla="val 8783"/>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3B6A7B-DFCA-4664-4EA6-59CCAF0777C2}"/>
              </a:ext>
            </a:extLst>
          </p:cNvPr>
          <p:cNvSpPr txBox="1"/>
          <p:nvPr/>
        </p:nvSpPr>
        <p:spPr>
          <a:xfrm>
            <a:off x="7932706" y="5319072"/>
            <a:ext cx="4059604" cy="738664"/>
          </a:xfrm>
          <a:prstGeom prst="rect">
            <a:avLst/>
          </a:prstGeom>
          <a:noFill/>
        </p:spPr>
        <p:txBody>
          <a:bodyPr wrap="square">
            <a:spAutoFit/>
          </a:bodyPr>
          <a:lstStyle/>
          <a:p>
            <a:r>
              <a:rPr lang="en-DE" sz="1400" dirty="0"/>
              <a:t>Clement Gódfrin, </a:t>
            </a:r>
            <a:r>
              <a:rPr lang="en-GB" sz="1400" dirty="0"/>
              <a:t>Quantum information processing using a molecular magnet single nuclear spin </a:t>
            </a:r>
            <a:r>
              <a:rPr lang="en-GB" sz="1400" dirty="0" err="1"/>
              <a:t>qudit</a:t>
            </a:r>
            <a:r>
              <a:rPr lang="en-GB" sz="1400" dirty="0"/>
              <a:t>, retrieved from </a:t>
            </a:r>
            <a:r>
              <a:rPr lang="en-DE" sz="1400" dirty="0">
                <a:hlinkClick r:id="rId4"/>
              </a:rPr>
              <a:t>ResearchGate</a:t>
            </a:r>
            <a:endParaRPr lang="en-DE" sz="1400" dirty="0"/>
          </a:p>
        </p:txBody>
      </p:sp>
    </p:spTree>
    <p:extLst>
      <p:ext uri="{BB962C8B-B14F-4D97-AF65-F5344CB8AC3E}">
        <p14:creationId xmlns:p14="http://schemas.microsoft.com/office/powerpoint/2010/main" val="3665217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599" b="1" dirty="0">
                <a:solidFill>
                  <a:srgbClr val="333333">
                    <a:alpha val="100000"/>
                  </a:srgbClr>
                </a:solidFill>
                <a:latin typeface="Tahoma Bold"/>
                <a:ea typeface="Cambria Math" panose="02040503050406030204" pitchFamily="18" charset="0"/>
              </a:rPr>
              <a:t>Kraus representation of dynamical maps</a:t>
            </a: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mc:AlternateContent xmlns:mc="http://schemas.openxmlformats.org/markup-compatibility/2006">
        <mc:Choice xmlns:a14="http://schemas.microsoft.com/office/drawing/2010/main" Requires="a14">
          <p:sp>
            <p:nvSpPr>
              <p:cNvPr id="27" name="Text 1">
                <a:extLst>
                  <a:ext uri="{FF2B5EF4-FFF2-40B4-BE49-F238E27FC236}">
                    <a16:creationId xmlns:a16="http://schemas.microsoft.com/office/drawing/2014/main" id="{36A2AE89-3134-8D5F-B938-B434B641FBC2}"/>
                  </a:ext>
                </a:extLst>
              </p:cNvPr>
              <p:cNvSpPr/>
              <p:nvPr/>
            </p:nvSpPr>
            <p:spPr>
              <a:xfrm>
                <a:off x="266699" y="1417915"/>
                <a:ext cx="11925302" cy="4461866"/>
              </a:xfrm>
              <a:prstGeom prst="rect">
                <a:avLst/>
              </a:prstGeom>
              <a:noFill/>
              <a:ln/>
            </p:spPr>
            <p:txBody>
              <a:bodyPr wrap="square" lIns="0" tIns="0" rIns="0" bIns="0" rtlCol="0" anchor="t"/>
              <a:lstStyle/>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Any valid open quantum system evolution is described by a CPTP map.</a:t>
                </a:r>
              </a:p>
              <a:p>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But what does such a map look like?</a:t>
                </a:r>
              </a:p>
              <a:p>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Choi-Kraus theorem</a:t>
                </a:r>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 linear map</a:t>
                </a:r>
                <a:r>
                  <a:rPr lang="en-DE"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DE" i="1">
                        <a:latin typeface="Cambria Math" panose="02040503050406030204" pitchFamily="18" charset="0"/>
                        <a:ea typeface="Cambria Math" panose="02040503050406030204" pitchFamily="18" charset="0"/>
                      </a:rPr>
                      <m:t>ℇ </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is completely positive if and only if it admits a Kraus representation.</a:t>
                </a: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𝜌</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𝑡</m:t>
                          </m:r>
                        </m:e>
                      </m:d>
                      <m:r>
                        <a:rPr lang="en-US" sz="2000" i="1">
                          <a:latin typeface="Cambria Math" panose="02040503050406030204" pitchFamily="18" charset="0"/>
                          <a:ea typeface="Cambria Math" panose="02040503050406030204" pitchFamily="18" charset="0"/>
                        </a:rPr>
                        <m:t>= </m:t>
                      </m:r>
                      <m:r>
                        <a:rPr lang="en-DE" sz="2000" i="1">
                          <a:latin typeface="Cambria Math" panose="02040503050406030204" pitchFamily="18" charset="0"/>
                          <a:ea typeface="Cambria Math" panose="02040503050406030204" pitchFamily="18" charset="0"/>
                        </a:rPr>
                        <m:t>ℇ</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,0</m:t>
                          </m:r>
                        </m:e>
                      </m:d>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𝜌</m:t>
                          </m:r>
                          <m:r>
                            <a:rPr lang="en-US" sz="2000" i="1">
                              <a:latin typeface="Cambria Math" panose="02040503050406030204" pitchFamily="18" charset="0"/>
                              <a:ea typeface="Cambria Math" panose="02040503050406030204" pitchFamily="18" charset="0"/>
                            </a:rPr>
                            <m:t>(0)</m:t>
                          </m:r>
                        </m:e>
                      </m:d>
                      <m:r>
                        <a:rPr lang="en-US" sz="2000" i="1">
                          <a:latin typeface="Cambria Math" panose="02040503050406030204" pitchFamily="18" charset="0"/>
                          <a:ea typeface="Cambria Math" panose="02040503050406030204" pitchFamily="18" charset="0"/>
                        </a:rPr>
                        <m:t>=</m:t>
                      </m:r>
                      <m:nary>
                        <m:naryPr>
                          <m:chr m:val="∑"/>
                          <m:supHide m:val="on"/>
                          <m:ctrlPr>
                            <a:rPr lang="en-US" sz="2000" i="1">
                              <a:latin typeface="Cambria Math" panose="02040503050406030204" pitchFamily="18" charset="0"/>
                              <a:ea typeface="Cambria Math" panose="02040503050406030204" pitchFamily="18" charset="0"/>
                            </a:rPr>
                          </m:ctrlPr>
                        </m:naryPr>
                        <m:sub>
                          <m:r>
                            <m:rPr>
                              <m:brk m:alnAt="7"/>
                            </m:rPr>
                            <a:rPr lang="en-US" sz="2000" i="1">
                              <a:latin typeface="Cambria Math" panose="02040503050406030204" pitchFamily="18" charset="0"/>
                              <a:ea typeface="Cambria Math" panose="02040503050406030204" pitchFamily="18" charset="0"/>
                            </a:rPr>
                            <m:t>𝑖</m:t>
                          </m:r>
                        </m:sub>
                        <m:sup/>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𝑖</m:t>
                              </m:r>
                            </m:sub>
                          </m:sSub>
                        </m:e>
                      </m:nary>
                      <m:r>
                        <a:rPr lang="en-US" sz="2000" i="1">
                          <a:latin typeface="Cambria Math" panose="02040503050406030204" pitchFamily="18" charset="0"/>
                          <a:ea typeface="Cambria Math" panose="02040503050406030204" pitchFamily="18" charset="0"/>
                        </a:rPr>
                        <m:t>𝜌</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𝑖</m:t>
                          </m:r>
                        </m:sub>
                        <m:sup>
                          <m:r>
                            <a:rPr lang="en-US" sz="2000" i="1">
                              <a:solidFill>
                                <a:srgbClr val="333333">
                                  <a:alpha val="100000"/>
                                </a:srgbClr>
                              </a:solidFill>
                              <a:latin typeface="Cambria Math" panose="02040503050406030204" pitchFamily="18" charset="0"/>
                              <a:ea typeface="Cambria Math" panose="02040503050406030204" pitchFamily="18" charset="0"/>
                            </a:rPr>
                            <m:t>†</m:t>
                          </m:r>
                        </m:sup>
                      </m:sSubSup>
                      <m:r>
                        <a:rPr lang="en-US" sz="2000">
                          <a:latin typeface="Cambria Math" panose="02040503050406030204" pitchFamily="18" charset="0"/>
                          <a:ea typeface="Cambria Math" panose="02040503050406030204" pitchFamily="18" charset="0"/>
                        </a:rPr>
                        <m:t>, </m:t>
                      </m:r>
                      <m:r>
                        <m:rPr>
                          <m:nor/>
                        </m:rPr>
                        <a:rPr lang="en-US" sz="2000">
                          <a:latin typeface="Tahoma" panose="020B0604030504040204" pitchFamily="34" charset="0"/>
                          <a:ea typeface="Tahoma" panose="020B0604030504040204" pitchFamily="34" charset="0"/>
                          <a:cs typeface="Tahoma" panose="020B0604030504040204" pitchFamily="34" charset="0"/>
                        </a:rPr>
                        <m:t>with</m:t>
                      </m:r>
                      <m:nary>
                        <m:naryPr>
                          <m:chr m:val="∑"/>
                          <m:supHide m:val="on"/>
                          <m:ctrlPr>
                            <a:rPr lang="en-US" sz="2000" i="1">
                              <a:latin typeface="Cambria Math" panose="02040503050406030204" pitchFamily="18" charset="0"/>
                              <a:ea typeface="Cambria Math" panose="02040503050406030204" pitchFamily="18" charset="0"/>
                            </a:rPr>
                          </m:ctrlPr>
                        </m:naryPr>
                        <m:sub>
                          <m:r>
                            <m:rPr>
                              <m:brk m:alnAt="7"/>
                            </m:rPr>
                            <a:rPr lang="en-US" sz="2000" i="1">
                              <a:latin typeface="Cambria Math" panose="02040503050406030204" pitchFamily="18" charset="0"/>
                              <a:ea typeface="Cambria Math" panose="02040503050406030204" pitchFamily="18" charset="0"/>
                            </a:rPr>
                            <m:t>𝑖</m:t>
                          </m:r>
                        </m:sub>
                        <m:sup/>
                        <m:e>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𝑖</m:t>
                              </m:r>
                            </m:sub>
                            <m:sup>
                              <m:r>
                                <a:rPr lang="en-US" sz="2000" i="1">
                                  <a:solidFill>
                                    <a:srgbClr val="333333">
                                      <a:alpha val="100000"/>
                                    </a:srgbClr>
                                  </a:solidFill>
                                  <a:latin typeface="Cambria Math" panose="02040503050406030204" pitchFamily="18" charset="0"/>
                                  <a:ea typeface="Cambria Math" panose="02040503050406030204" pitchFamily="18" charset="0"/>
                                </a:rPr>
                                <m:t>†</m:t>
                              </m:r>
                            </m:sup>
                          </m:sSubSup>
                          <m:sSub>
                            <m:sSubPr>
                              <m:ctrlPr>
                                <a:rPr lang="en-US" sz="2000" i="1">
                                  <a:solidFill>
                                    <a:srgbClr val="333333">
                                      <a:alpha val="100000"/>
                                    </a:srgbClr>
                                  </a:solidFill>
                                  <a:latin typeface="Cambria Math" panose="02040503050406030204" pitchFamily="18" charset="0"/>
                                  <a:ea typeface="Cambria Math" panose="02040503050406030204" pitchFamily="18" charset="0"/>
                                </a:rPr>
                              </m:ctrlPr>
                            </m:sSubPr>
                            <m:e>
                              <m:r>
                                <a:rPr lang="en-US" sz="2000" i="1">
                                  <a:solidFill>
                                    <a:srgbClr val="333333">
                                      <a:alpha val="100000"/>
                                    </a:srgbClr>
                                  </a:solidFill>
                                  <a:latin typeface="Cambria Math" panose="02040503050406030204" pitchFamily="18" charset="0"/>
                                  <a:ea typeface="Cambria Math" panose="02040503050406030204" pitchFamily="18" charset="0"/>
                                </a:rPr>
                                <m:t>𝐸</m:t>
                              </m:r>
                            </m:e>
                            <m:sub>
                              <m:r>
                                <a:rPr lang="en-US" sz="2000" i="1">
                                  <a:solidFill>
                                    <a:srgbClr val="333333">
                                      <a:alpha val="100000"/>
                                    </a:srgbClr>
                                  </a:solidFill>
                                  <a:latin typeface="Cambria Math" panose="02040503050406030204" pitchFamily="18" charset="0"/>
                                  <a:ea typeface="Cambria Math" panose="02040503050406030204" pitchFamily="18" charset="0"/>
                                </a:rPr>
                                <m:t>𝑖</m:t>
                              </m:r>
                            </m:sub>
                          </m:sSub>
                        </m:e>
                      </m:nary>
                      <m:r>
                        <a:rPr lang="en-US" sz="2000" i="1">
                          <a:solidFill>
                            <a:srgbClr val="333333">
                              <a:alpha val="100000"/>
                            </a:srgbClr>
                          </a:solidFill>
                          <a:latin typeface="Cambria Math" panose="02040503050406030204" pitchFamily="18" charset="0"/>
                          <a:ea typeface="Cambria Math" panose="02040503050406030204" pitchFamily="18" charset="0"/>
                        </a:rPr>
                        <m:t>=</m:t>
                      </m:r>
                      <m:r>
                        <a:rPr lang="en-US" sz="2000" i="1">
                          <a:solidFill>
                            <a:srgbClr val="333333">
                              <a:alpha val="100000"/>
                            </a:srgbClr>
                          </a:solidFill>
                          <a:latin typeface="Cambria Math" panose="02040503050406030204" pitchFamily="18" charset="0"/>
                          <a:ea typeface="Cambria Math" panose="02040503050406030204" pitchFamily="18" charset="0"/>
                        </a:rPr>
                        <m:t>𝐼</m:t>
                      </m:r>
                    </m:oMath>
                  </m:oMathPara>
                </a14:m>
                <a:endParaRPr lang="en-US" sz="2000" b="1"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371401" indent="-371401">
                  <a:buFont typeface="+mj-lt"/>
                  <a:buAutoNum type="arabicPeriod"/>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371401" indent="-371401">
                  <a:buFont typeface="+mj-lt"/>
                  <a:buAutoNum type="arabicPeriod"/>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371401" indent="-371401">
                  <a:buFont typeface="+mj-lt"/>
                  <a:buAutoNum type="arabicPeriod"/>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lvl="0">
                  <a:defRP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p>
              <a:p>
                <a:pPr marL="371401" indent="-371401">
                  <a:buAutoNum type="arabicPeriod"/>
                </a:pPr>
                <a:endParaRPr lang="en-US" dirty="0">
                  <a:solidFill>
                    <a:srgbClr val="333333"/>
                  </a:solidFill>
                  <a:latin typeface="Tahoma" panose="020B0604030504040204" pitchFamily="34" charset="0"/>
                  <a:ea typeface="Tahoma" panose="020B0604030504040204" pitchFamily="34" charset="0"/>
                  <a:cs typeface="Tahoma" panose="020B0604030504040204" pitchFamily="34" charset="0"/>
                </a:endParaRPr>
              </a:p>
              <a:p>
                <a:pPr marL="371401" indent="-371401">
                  <a:buAutoNum type="arabicPeriod"/>
                </a:pPr>
                <a:endParaRPr lang="en-US" dirty="0">
                  <a:solidFill>
                    <a:srgbClr val="333333"/>
                  </a:solidFill>
                  <a:latin typeface="Tahoma" panose="020B0604030504040204" pitchFamily="34" charset="0"/>
                  <a:ea typeface="Tahoma" panose="020B0604030504040204" pitchFamily="34" charset="0"/>
                  <a:cs typeface="Tahoma" panose="020B0604030504040204" pitchFamily="34" charset="0"/>
                </a:endParaRPr>
              </a:p>
            </p:txBody>
          </p:sp>
        </mc:Choice>
        <mc:Fallback>
          <p:sp>
            <p:nvSpPr>
              <p:cNvPr id="27" name="Text 1">
                <a:extLst>
                  <a:ext uri="{FF2B5EF4-FFF2-40B4-BE49-F238E27FC236}">
                    <a16:creationId xmlns:a16="http://schemas.microsoft.com/office/drawing/2014/main" id="{36A2AE89-3134-8D5F-B938-B434B641FBC2}"/>
                  </a:ext>
                </a:extLst>
              </p:cNvPr>
              <p:cNvSpPr>
                <a:spLocks noRot="1" noChangeAspect="1" noMove="1" noResize="1" noEditPoints="1" noAdjustHandles="1" noChangeArrowheads="1" noChangeShapeType="1" noTextEdit="1"/>
              </p:cNvSpPr>
              <p:nvPr/>
            </p:nvSpPr>
            <p:spPr>
              <a:xfrm>
                <a:off x="266699" y="1417915"/>
                <a:ext cx="11925302" cy="4461866"/>
              </a:xfrm>
              <a:prstGeom prst="rect">
                <a:avLst/>
              </a:prstGeom>
              <a:blipFill>
                <a:blip r:embed="rId5"/>
                <a:stretch>
                  <a:fillRect l="-1383" t="-1416"/>
                </a:stretch>
              </a:blipFill>
              <a:ln/>
            </p:spPr>
            <p:txBody>
              <a:bodyPr/>
              <a:lstStyle/>
              <a:p>
                <a:r>
                  <a:rPr lang="en-DE">
                    <a:noFill/>
                  </a:rPr>
                  <a:t> </a:t>
                </a:r>
              </a:p>
            </p:txBody>
          </p:sp>
        </mc:Fallback>
      </mc:AlternateContent>
      <p:sp>
        <p:nvSpPr>
          <p:cNvPr id="2" name="Rectangle 1">
            <a:extLst>
              <a:ext uri="{FF2B5EF4-FFF2-40B4-BE49-F238E27FC236}">
                <a16:creationId xmlns:a16="http://schemas.microsoft.com/office/drawing/2014/main" id="{58E1EA37-6AEB-30A6-6FB4-2FF03DDFE4E0}"/>
              </a:ext>
            </a:extLst>
          </p:cNvPr>
          <p:cNvSpPr/>
          <p:nvPr/>
        </p:nvSpPr>
        <p:spPr>
          <a:xfrm>
            <a:off x="9538997" y="3063288"/>
            <a:ext cx="2386303" cy="3657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Trace-preservation</a:t>
            </a:r>
          </a:p>
        </p:txBody>
      </p:sp>
      <p:cxnSp>
        <p:nvCxnSpPr>
          <p:cNvPr id="4" name="Straight Arrow Connector 3">
            <a:extLst>
              <a:ext uri="{FF2B5EF4-FFF2-40B4-BE49-F238E27FC236}">
                <a16:creationId xmlns:a16="http://schemas.microsoft.com/office/drawing/2014/main" id="{AB091807-10A5-1C41-3E6A-922DB9B21DAA}"/>
              </a:ext>
            </a:extLst>
          </p:cNvPr>
          <p:cNvCxnSpPr>
            <a:cxnSpLocks/>
            <a:stCxn id="2" idx="1"/>
          </p:cNvCxnSpPr>
          <p:nvPr/>
        </p:nvCxnSpPr>
        <p:spPr>
          <a:xfrm flipH="1" flipV="1">
            <a:off x="9249476" y="3230906"/>
            <a:ext cx="289521" cy="15238"/>
          </a:xfrm>
          <a:prstGeom prst="straightConnector1">
            <a:avLst/>
          </a:prstGeom>
          <a:ln w="38100">
            <a:tailEnd type="triangl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4351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Example 1: Amplitude damping channel</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124316-C594-0F1A-13B4-19BC4DCC9107}"/>
                  </a:ext>
                </a:extLst>
              </p:cNvPr>
              <p:cNvSpPr txBox="1"/>
              <p:nvPr/>
            </p:nvSpPr>
            <p:spPr bwMode="auto">
              <a:xfrm>
                <a:off x="3218949" y="2239196"/>
                <a:ext cx="3022494" cy="88094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r>
                            <a:rPr lang="de-DE" sz="2799" i="1">
                              <a:latin typeface="Cambria Math"/>
                            </a:rPr>
                            <m:t>𝐸</m:t>
                          </m:r>
                        </m:e>
                        <m:sub>
                          <m:r>
                            <a:rPr lang="de-DE" sz="2799" i="1">
                              <a:latin typeface="Cambria Math"/>
                            </a:rPr>
                            <m:t>0</m:t>
                          </m:r>
                        </m:sub>
                      </m:sSub>
                      <m:r>
                        <a:rPr lang="de-DE" sz="2799" i="1">
                          <a:latin typeface="Cambria Math"/>
                        </a:rPr>
                        <m:t>= </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m:rPr>
                                    <m:brk m:alnAt="7"/>
                                  </m:rPr>
                                  <a:rPr lang="de-DE" sz="2799" i="1">
                                    <a:latin typeface="Cambria Math"/>
                                  </a:rPr>
                                  <m:t>1</m:t>
                                </m:r>
                              </m:e>
                              <m:e>
                                <m:r>
                                  <a:rPr lang="de-DE" sz="2799" i="1">
                                    <a:latin typeface="Cambria Math"/>
                                  </a:rPr>
                                  <m:t>0</m:t>
                                </m:r>
                              </m:e>
                            </m:mr>
                            <m:mr>
                              <m:e>
                                <m:r>
                                  <a:rPr lang="de-DE" sz="2799" i="1">
                                    <a:latin typeface="Cambria Math"/>
                                  </a:rPr>
                                  <m:t>0</m:t>
                                </m:r>
                              </m:e>
                              <m:e>
                                <m:rad>
                                  <m:radPr>
                                    <m:degHide m:val="on"/>
                                    <m:ctrlPr>
                                      <a:rPr lang="de-DE" sz="2799" i="1">
                                        <a:latin typeface="Cambria Math" panose="02040503050406030204" pitchFamily="18" charset="0"/>
                                        <a:ea typeface="Cambria Math"/>
                                        <a:cs typeface="Cambria Math"/>
                                      </a:rPr>
                                    </m:ctrlPr>
                                  </m:radPr>
                                  <m:deg/>
                                  <m:e>
                                    <m:r>
                                      <a:rPr lang="de-DE" sz="2799" i="1">
                                        <a:latin typeface="Cambria Math"/>
                                      </a:rPr>
                                      <m:t>1−</m:t>
                                    </m:r>
                                    <m:r>
                                      <a:rPr lang="de-DE" sz="2799" i="1">
                                        <a:latin typeface="Cambria Math"/>
                                      </a:rPr>
                                      <m:t>𝑝</m:t>
                                    </m:r>
                                  </m:e>
                                </m:rad>
                              </m:e>
                            </m:mr>
                          </m:m>
                        </m:e>
                      </m:d>
                    </m:oMath>
                  </m:oMathPara>
                </a14:m>
                <a:endParaRPr sz="2799" dirty="0"/>
              </a:p>
            </p:txBody>
          </p:sp>
        </mc:Choice>
        <mc:Fallback xmlns="">
          <p:sp>
            <p:nvSpPr>
              <p:cNvPr id="7" name="TextBox 6">
                <a:extLst>
                  <a:ext uri="{FF2B5EF4-FFF2-40B4-BE49-F238E27FC236}">
                    <a16:creationId xmlns:a16="http://schemas.microsoft.com/office/drawing/2014/main" id="{57124316-C594-0F1A-13B4-19BC4DCC9107}"/>
                  </a:ext>
                </a:extLst>
              </p:cNvPr>
              <p:cNvSpPr txBox="1">
                <a:spLocks noRot="1" noChangeAspect="1" noMove="1" noResize="1" noEditPoints="1" noAdjustHandles="1" noChangeArrowheads="1" noChangeShapeType="1" noTextEdit="1"/>
              </p:cNvSpPr>
              <p:nvPr/>
            </p:nvSpPr>
            <p:spPr bwMode="auto">
              <a:xfrm>
                <a:off x="3218949" y="2239196"/>
                <a:ext cx="3022494" cy="880947"/>
              </a:xfrm>
              <a:prstGeom prst="rect">
                <a:avLst/>
              </a:prstGeom>
              <a:blipFill>
                <a:blip r:embed="rId5"/>
                <a:stretch>
                  <a:fillRect l="-2092" t="-1429"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52B221-55B8-D5A3-447D-695DED142437}"/>
                  </a:ext>
                </a:extLst>
              </p:cNvPr>
              <p:cNvSpPr txBox="1"/>
              <p:nvPr/>
            </p:nvSpPr>
            <p:spPr bwMode="auto">
              <a:xfrm>
                <a:off x="6584282" y="2245608"/>
                <a:ext cx="2357377" cy="7807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r>
                            <a:rPr lang="de-DE" sz="2799" i="1">
                              <a:latin typeface="Cambria Math"/>
                            </a:rPr>
                            <m:t>𝐸</m:t>
                          </m:r>
                        </m:e>
                        <m:sub>
                          <m:r>
                            <a:rPr lang="de-DE" sz="2799" i="1">
                              <a:latin typeface="Cambria Math"/>
                            </a:rPr>
                            <m:t>1</m:t>
                          </m:r>
                        </m:sub>
                      </m:sSub>
                      <m:r>
                        <a:rPr lang="de-DE" sz="2799" i="1">
                          <a:latin typeface="Cambria Math"/>
                        </a:rPr>
                        <m:t>= </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m:rPr>
                                    <m:brk m:alnAt="7"/>
                                  </m:rPr>
                                  <a:rPr lang="de-DE" sz="2799" i="1">
                                    <a:latin typeface="Cambria Math"/>
                                  </a:rPr>
                                  <m:t>0</m:t>
                                </m:r>
                              </m:e>
                              <m:e>
                                <m:rad>
                                  <m:radPr>
                                    <m:degHide m:val="on"/>
                                    <m:ctrlPr>
                                      <a:rPr lang="de-DE" sz="2799" i="1">
                                        <a:latin typeface="Cambria Math" panose="02040503050406030204" pitchFamily="18" charset="0"/>
                                        <a:ea typeface="Cambria Math"/>
                                        <a:cs typeface="Cambria Math"/>
                                      </a:rPr>
                                    </m:ctrlPr>
                                  </m:radPr>
                                  <m:deg/>
                                  <m:e>
                                    <m:r>
                                      <a:rPr lang="de-DE" sz="2799" i="1">
                                        <a:latin typeface="Cambria Math"/>
                                      </a:rPr>
                                      <m:t>𝑝</m:t>
                                    </m:r>
                                  </m:e>
                                </m:rad>
                              </m:e>
                            </m:mr>
                            <m:mr>
                              <m:e>
                                <m:r>
                                  <a:rPr lang="de-DE" sz="2799" i="1">
                                    <a:latin typeface="Cambria Math"/>
                                  </a:rPr>
                                  <m:t>0</m:t>
                                </m:r>
                              </m:e>
                              <m:e>
                                <m:r>
                                  <a:rPr lang="de-DE" sz="2799" i="1">
                                    <a:latin typeface="Cambria Math"/>
                                  </a:rPr>
                                  <m:t>0</m:t>
                                </m:r>
                              </m:e>
                            </m:mr>
                          </m:m>
                        </m:e>
                      </m:d>
                    </m:oMath>
                  </m:oMathPara>
                </a14:m>
                <a:endParaRPr sz="2799" dirty="0"/>
              </a:p>
            </p:txBody>
          </p:sp>
        </mc:Choice>
        <mc:Fallback xmlns="">
          <p:sp>
            <p:nvSpPr>
              <p:cNvPr id="8" name="TextBox 7">
                <a:extLst>
                  <a:ext uri="{FF2B5EF4-FFF2-40B4-BE49-F238E27FC236}">
                    <a16:creationId xmlns:a16="http://schemas.microsoft.com/office/drawing/2014/main" id="{0652B221-55B8-D5A3-447D-695DED142437}"/>
                  </a:ext>
                </a:extLst>
              </p:cNvPr>
              <p:cNvSpPr txBox="1">
                <a:spLocks noRot="1" noChangeAspect="1" noMove="1" noResize="1" noEditPoints="1" noAdjustHandles="1" noChangeArrowheads="1" noChangeShapeType="1" noTextEdit="1"/>
              </p:cNvSpPr>
              <p:nvPr/>
            </p:nvSpPr>
            <p:spPr bwMode="auto">
              <a:xfrm>
                <a:off x="6584282" y="2245608"/>
                <a:ext cx="2357377" cy="780727"/>
              </a:xfrm>
              <a:prstGeom prst="rect">
                <a:avLst/>
              </a:prstGeom>
              <a:blipFill>
                <a:blip r:embed="rId6"/>
                <a:stretch>
                  <a:fillRect l="-2674"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9FDD7DC-40D8-5613-D163-92C97BA1BFB3}"/>
                  </a:ext>
                </a:extLst>
              </p:cNvPr>
              <p:cNvSpPr txBox="1"/>
              <p:nvPr/>
            </p:nvSpPr>
            <p:spPr bwMode="auto">
              <a:xfrm>
                <a:off x="2975020" y="4052136"/>
                <a:ext cx="6517875" cy="79092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sSubSup>
                            <m:sSubSupPr>
                              <m:ctrlPr>
                                <a:rPr lang="de-DE" sz="2799" i="1">
                                  <a:latin typeface="Cambria Math" panose="02040503050406030204" pitchFamily="18" charset="0"/>
                                  <a:ea typeface="Cambria Math"/>
                                  <a:cs typeface="Cambria Math"/>
                                </a:rPr>
                              </m:ctrlPr>
                            </m:sSubSupPr>
                            <m:e>
                              <m:r>
                                <a:rPr lang="de-DE" sz="2799" i="1">
                                  <a:latin typeface="Cambria Math"/>
                                  <a:ea typeface="Cambria Math"/>
                                </a:rPr>
                                <m:t>𝐸</m:t>
                              </m:r>
                            </m:e>
                            <m:sub>
                              <m:r>
                                <a:rPr lang="de-DE" sz="2799" i="1">
                                  <a:latin typeface="Cambria Math"/>
                                  <a:ea typeface="Cambria Math"/>
                                </a:rPr>
                                <m:t>0</m:t>
                              </m:r>
                            </m:sub>
                            <m:sup>
                              <m:r>
                                <a:rPr lang="de-DE" sz="2799" i="1">
                                  <a:latin typeface="Cambria Math"/>
                                  <a:ea typeface="Cambria Math"/>
                                </a:rPr>
                                <m:t>†</m:t>
                              </m:r>
                            </m:sup>
                          </m:sSubSup>
                          <m:r>
                            <a:rPr lang="de-DE" sz="2799" i="1">
                              <a:latin typeface="Cambria Math"/>
                            </a:rPr>
                            <m:t>𝐸</m:t>
                          </m:r>
                        </m:e>
                        <m:sub>
                          <m:r>
                            <a:rPr lang="de-DE" sz="2799" i="1">
                              <a:latin typeface="Cambria Math"/>
                            </a:rPr>
                            <m:t>0</m:t>
                          </m:r>
                        </m:sub>
                      </m:sSub>
                      <m:r>
                        <a:rPr lang="de-DE" sz="2799" i="1">
                          <a:latin typeface="Cambria Math"/>
                        </a:rPr>
                        <m:t>+</m:t>
                      </m:r>
                      <m:sSubSup>
                        <m:sSubSupPr>
                          <m:ctrlPr>
                            <a:rPr lang="de-DE" sz="2799" i="1">
                              <a:latin typeface="Cambria Math" panose="02040503050406030204" pitchFamily="18" charset="0"/>
                              <a:ea typeface="Cambria Math"/>
                              <a:cs typeface="Cambria Math"/>
                            </a:rPr>
                          </m:ctrlPr>
                        </m:sSubSupPr>
                        <m:e>
                          <m:r>
                            <a:rPr lang="de-DE" sz="2799" i="1">
                              <a:latin typeface="Cambria Math"/>
                              <a:ea typeface="Cambria Math"/>
                            </a:rPr>
                            <m:t>𝐸</m:t>
                          </m:r>
                        </m:e>
                        <m:sub>
                          <m:r>
                            <a:rPr lang="de-DE" sz="2799" i="1">
                              <a:latin typeface="Cambria Math"/>
                              <a:ea typeface="Cambria Math"/>
                            </a:rPr>
                            <m:t>1</m:t>
                          </m:r>
                        </m:sub>
                        <m:sup>
                          <m:r>
                            <a:rPr lang="de-DE" sz="2799" i="1">
                              <a:latin typeface="Cambria Math"/>
                              <a:ea typeface="Cambria Math"/>
                            </a:rPr>
                            <m:t>†</m:t>
                          </m:r>
                        </m:sup>
                      </m:sSubSup>
                      <m:sSub>
                        <m:sSubPr>
                          <m:ctrlPr>
                            <a:rPr lang="de-DE" sz="2799" i="1">
                              <a:latin typeface="Cambria Math" panose="02040503050406030204" pitchFamily="18" charset="0"/>
                              <a:ea typeface="Cambria Math"/>
                              <a:cs typeface="Cambria Math"/>
                            </a:rPr>
                          </m:ctrlPr>
                        </m:sSubPr>
                        <m:e>
                          <m:r>
                            <a:rPr lang="de-DE" sz="2799" i="1">
                              <a:latin typeface="Cambria Math"/>
                              <a:ea typeface="Cambria Math"/>
                            </a:rPr>
                            <m:t>𝐸</m:t>
                          </m:r>
                        </m:e>
                        <m:sub>
                          <m:r>
                            <a:rPr lang="de-DE" sz="2799" i="1">
                              <a:latin typeface="Cambria Math"/>
                              <a:ea typeface="Cambria Math"/>
                            </a:rPr>
                            <m:t>1</m:t>
                          </m:r>
                        </m:sub>
                      </m:sSub>
                      <m:r>
                        <a:rPr lang="de-DE" sz="2799" i="1">
                          <a:latin typeface="Cambria Math"/>
                        </a:rPr>
                        <m:t>= </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m:rPr>
                                    <m:brk m:alnAt="7"/>
                                  </m:rPr>
                                  <a:rPr lang="de-DE" sz="2799" i="1">
                                    <a:latin typeface="Cambria Math"/>
                                  </a:rPr>
                                  <m:t>1</m:t>
                                </m:r>
                              </m:e>
                              <m:e>
                                <m:r>
                                  <a:rPr lang="de-DE" sz="2799" i="1">
                                    <a:latin typeface="Cambria Math"/>
                                  </a:rPr>
                                  <m:t>0</m:t>
                                </m:r>
                              </m:e>
                            </m:mr>
                            <m:mr>
                              <m:e>
                                <m:r>
                                  <a:rPr lang="de-DE" sz="2799" i="1">
                                    <a:latin typeface="Cambria Math"/>
                                  </a:rPr>
                                  <m:t>0</m:t>
                                </m:r>
                              </m:e>
                              <m:e>
                                <m:r>
                                  <a:rPr lang="de-DE" sz="2799" i="1">
                                    <a:latin typeface="Cambria Math"/>
                                  </a:rPr>
                                  <m:t>1−</m:t>
                                </m:r>
                                <m:r>
                                  <a:rPr lang="de-DE" sz="2799" i="1">
                                    <a:latin typeface="Cambria Math"/>
                                  </a:rPr>
                                  <m:t>𝑝</m:t>
                                </m:r>
                              </m:e>
                            </m:mr>
                          </m:m>
                        </m:e>
                      </m:d>
                      <m:r>
                        <a:rPr lang="de-DE" sz="2799" i="1">
                          <a:latin typeface="Cambria Math"/>
                        </a:rPr>
                        <m:t>+</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m:rPr>
                                    <m:brk m:alnAt="7"/>
                                  </m:rPr>
                                  <a:rPr lang="de-DE" sz="2799" i="1">
                                    <a:latin typeface="Cambria Math"/>
                                  </a:rPr>
                                  <m:t>0</m:t>
                                </m:r>
                              </m:e>
                              <m:e>
                                <m:r>
                                  <a:rPr lang="de-DE" sz="2799" i="1">
                                    <a:latin typeface="Cambria Math"/>
                                  </a:rPr>
                                  <m:t>0</m:t>
                                </m:r>
                              </m:e>
                            </m:mr>
                            <m:mr>
                              <m:e>
                                <m:r>
                                  <a:rPr lang="de-DE" sz="2799" i="1">
                                    <a:latin typeface="Cambria Math"/>
                                  </a:rPr>
                                  <m:t>0</m:t>
                                </m:r>
                              </m:e>
                              <m:e>
                                <m:r>
                                  <a:rPr lang="de-DE" sz="2799" i="1">
                                    <a:latin typeface="Cambria Math"/>
                                  </a:rPr>
                                  <m:t>𝑝</m:t>
                                </m:r>
                              </m:e>
                            </m:mr>
                          </m:m>
                        </m:e>
                      </m:d>
                      <m:r>
                        <a:rPr lang="de-DE" sz="2799" i="1">
                          <a:latin typeface="Cambria Math"/>
                        </a:rPr>
                        <m:t>=</m:t>
                      </m:r>
                      <m:r>
                        <a:rPr lang="de-DE" sz="2799" i="1">
                          <a:latin typeface="Cambria Math"/>
                        </a:rPr>
                        <m:t>𝐼</m:t>
                      </m:r>
                    </m:oMath>
                  </m:oMathPara>
                </a14:m>
                <a:endParaRPr sz="2799" dirty="0"/>
              </a:p>
            </p:txBody>
          </p:sp>
        </mc:Choice>
        <mc:Fallback xmlns="">
          <p:sp>
            <p:nvSpPr>
              <p:cNvPr id="12" name="TextBox 11">
                <a:extLst>
                  <a:ext uri="{FF2B5EF4-FFF2-40B4-BE49-F238E27FC236}">
                    <a16:creationId xmlns:a16="http://schemas.microsoft.com/office/drawing/2014/main" id="{69FDD7DC-40D8-5613-D163-92C97BA1BFB3}"/>
                  </a:ext>
                </a:extLst>
              </p:cNvPr>
              <p:cNvSpPr txBox="1">
                <a:spLocks noRot="1" noChangeAspect="1" noMove="1" noResize="1" noEditPoints="1" noAdjustHandles="1" noChangeArrowheads="1" noChangeShapeType="1" noTextEdit="1"/>
              </p:cNvSpPr>
              <p:nvPr/>
            </p:nvSpPr>
            <p:spPr bwMode="auto">
              <a:xfrm>
                <a:off x="2975020" y="4052136"/>
                <a:ext cx="6517875" cy="790922"/>
              </a:xfrm>
              <a:prstGeom prst="rect">
                <a:avLst/>
              </a:prstGeom>
              <a:blipFill>
                <a:blip r:embed="rId7"/>
                <a:stretch>
                  <a:fillRect l="-778" t="-1587" r="-58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11B19B-63E1-6DDE-4319-CF1791FC070F}"/>
                  </a:ext>
                </a:extLst>
              </p:cNvPr>
              <p:cNvSpPr txBox="1"/>
              <p:nvPr/>
            </p:nvSpPr>
            <p:spPr bwMode="auto">
              <a:xfrm>
                <a:off x="841631" y="5519483"/>
                <a:ext cx="9222140" cy="1105111"/>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ar-AE" sz="2799" i="1">
                                        <a:latin typeface="Cambria Math" panose="02040503050406030204" pitchFamily="18" charset="0"/>
                                      </a:rPr>
                                      <m:t>0</m:t>
                                    </m:r>
                                    <m:r>
                                      <a:rPr lang="en-US" sz="2799" i="1">
                                        <a:latin typeface="Cambria Math" panose="02040503050406030204" pitchFamily="18" charset="0"/>
                                      </a:rPr>
                                      <m:t>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01</m:t>
                                    </m:r>
                                  </m:sub>
                                </m:sSub>
                              </m:e>
                            </m:m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11</m:t>
                                    </m:r>
                                  </m:sub>
                                </m:sSub>
                              </m:e>
                            </m:mr>
                          </m:m>
                        </m:e>
                      </m:d>
                      <m:r>
                        <a:rPr lang="ar-AE" sz="2799" i="1">
                          <a:latin typeface="Cambria Math"/>
                        </a:rPr>
                        <m:t>→</m:t>
                      </m:r>
                      <m:sSub>
                        <m:sSubPr>
                          <m:ctrlPr>
                            <a:rPr lang="ar-AE" sz="2799" i="1">
                              <a:latin typeface="Cambria Math" panose="02040503050406030204" pitchFamily="18" charset="0"/>
                              <a:ea typeface="Cambria Math"/>
                              <a:cs typeface="Cambria Math"/>
                            </a:rPr>
                          </m:ctrlPr>
                        </m:sSubPr>
                        <m:e>
                          <m:r>
                            <a:rPr lang="ar-AE" sz="2799" i="1">
                              <a:latin typeface="Cambria Math"/>
                            </a:rPr>
                            <m:t>𝐸</m:t>
                          </m:r>
                        </m:e>
                        <m:sub>
                          <m:r>
                            <a:rPr lang="en-US" sz="2799" i="1">
                              <a:latin typeface="Cambria Math" panose="02040503050406030204" pitchFamily="18" charset="0"/>
                            </a:rPr>
                            <m:t>0</m:t>
                          </m:r>
                        </m:sub>
                      </m:sSub>
                      <m:r>
                        <a:rPr lang="ar-AE" sz="2799" i="1">
                          <a:latin typeface="Cambria Math"/>
                        </a:rPr>
                        <m:t>𝜌</m:t>
                      </m:r>
                      <m:sSubSup>
                        <m:sSubSupPr>
                          <m:ctrlPr>
                            <a:rPr lang="ar-AE" sz="2799" i="1">
                              <a:latin typeface="Cambria Math" panose="02040503050406030204" pitchFamily="18" charset="0"/>
                              <a:ea typeface="Cambria Math"/>
                              <a:cs typeface="Cambria Math"/>
                            </a:rPr>
                          </m:ctrlPr>
                        </m:sSubSupPr>
                        <m:e>
                          <m:r>
                            <a:rPr lang="ar-AE" sz="2799" i="1">
                              <a:latin typeface="Cambria Math"/>
                              <a:ea typeface="Cambria Math"/>
                            </a:rPr>
                            <m:t>𝐸</m:t>
                          </m:r>
                        </m:e>
                        <m:sub>
                          <m:r>
                            <a:rPr lang="en-US" sz="2799" i="1">
                              <a:latin typeface="Cambria Math" panose="02040503050406030204" pitchFamily="18" charset="0"/>
                              <a:ea typeface="Cambria Math"/>
                            </a:rPr>
                            <m:t>0</m:t>
                          </m:r>
                        </m:sub>
                        <m:sup>
                          <m:r>
                            <a:rPr lang="ar-AE" sz="2799" i="1">
                              <a:latin typeface="Cambria Math"/>
                              <a:ea typeface="Cambria Math"/>
                            </a:rPr>
                            <m:t>†</m:t>
                          </m:r>
                        </m:sup>
                      </m:sSubSup>
                      <m:r>
                        <a:rPr lang="ar-AE" sz="2799" i="1">
                          <a:latin typeface="Cambria Math"/>
                          <a:ea typeface="Cambria Math"/>
                        </a:rPr>
                        <m:t>+</m:t>
                      </m:r>
                      <m:sSub>
                        <m:sSubPr>
                          <m:ctrlPr>
                            <a:rPr lang="ar-AE" sz="2799" i="1">
                              <a:latin typeface="Cambria Math" panose="02040503050406030204" pitchFamily="18" charset="0"/>
                              <a:ea typeface="Cambria Math"/>
                              <a:cs typeface="Cambria Math"/>
                            </a:rPr>
                          </m:ctrlPr>
                        </m:sSubPr>
                        <m:e>
                          <m:r>
                            <a:rPr lang="ar-AE" sz="2799" i="1">
                              <a:latin typeface="Cambria Math"/>
                              <a:ea typeface="Cambria Math"/>
                            </a:rPr>
                            <m:t>𝐸</m:t>
                          </m:r>
                        </m:e>
                        <m:sub>
                          <m:r>
                            <a:rPr lang="ar-AE" sz="2799" i="1">
                              <a:latin typeface="Cambria Math"/>
                              <a:ea typeface="Cambria Math"/>
                            </a:rPr>
                            <m:t>1</m:t>
                          </m:r>
                        </m:sub>
                      </m:sSub>
                      <m:r>
                        <a:rPr lang="ar-AE" sz="2799" i="1">
                          <a:latin typeface="Cambria Math"/>
                          <a:ea typeface="Cambria Math"/>
                        </a:rPr>
                        <m:t>𝜌</m:t>
                      </m:r>
                      <m:sSubSup>
                        <m:sSubSupPr>
                          <m:ctrlPr>
                            <a:rPr lang="ar-AE" sz="2799" i="1">
                              <a:latin typeface="Cambria Math" panose="02040503050406030204" pitchFamily="18" charset="0"/>
                              <a:ea typeface="Cambria Math"/>
                              <a:cs typeface="Cambria Math"/>
                            </a:rPr>
                          </m:ctrlPr>
                        </m:sSubSupPr>
                        <m:e>
                          <m:r>
                            <a:rPr lang="ar-AE" sz="2799" i="1">
                              <a:latin typeface="Cambria Math"/>
                              <a:ea typeface="Cambria Math"/>
                            </a:rPr>
                            <m:t>𝐸</m:t>
                          </m:r>
                        </m:e>
                        <m:sub>
                          <m:r>
                            <a:rPr lang="ar-AE" sz="2799" i="1">
                              <a:latin typeface="Cambria Math"/>
                              <a:ea typeface="Cambria Math"/>
                            </a:rPr>
                            <m:t>1</m:t>
                          </m:r>
                        </m:sub>
                        <m:sup>
                          <m:r>
                            <a:rPr lang="ar-AE" sz="2799" i="1">
                              <a:latin typeface="Cambria Math"/>
                              <a:ea typeface="Cambria Math"/>
                            </a:rPr>
                            <m:t>†</m:t>
                          </m:r>
                        </m:sup>
                      </m:sSubSup>
                      <m:r>
                        <a:rPr lang="ar-AE" sz="2799" i="1">
                          <a:latin typeface="Cambria Math"/>
                        </a:rPr>
                        <m:t>=</m:t>
                      </m:r>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00</m:t>
                                    </m:r>
                                  </m:sub>
                                </m:sSub>
                                <m:r>
                                  <a:rPr lang="en-US" sz="2799" i="1">
                                    <a:latin typeface="Cambria Math" panose="02040503050406030204" pitchFamily="18" charset="0"/>
                                  </a:rPr>
                                  <m:t>+</m:t>
                                </m:r>
                                <m:sSub>
                                  <m:sSubPr>
                                    <m:ctrlPr>
                                      <a:rPr lang="ar-AE" sz="2799" i="1">
                                        <a:latin typeface="Cambria Math" panose="02040503050406030204" pitchFamily="18" charset="0"/>
                                        <a:ea typeface="Cambria Math"/>
                                        <a:cs typeface="Cambria Math"/>
                                      </a:rPr>
                                    </m:ctrlPr>
                                  </m:sSubPr>
                                  <m:e>
                                    <m:r>
                                      <a:rPr lang="ar-AE" sz="2799" i="1">
                                        <a:latin typeface="Cambria Math"/>
                                      </a:rPr>
                                      <m:t>𝑝</m:t>
                                    </m:r>
                                    <m:r>
                                      <a:rPr lang="ar-AE" sz="2799" i="1">
                                        <a:latin typeface="Cambria Math"/>
                                      </a:rPr>
                                      <m:t>𝜌</m:t>
                                    </m:r>
                                  </m:e>
                                  <m:sub>
                                    <m:r>
                                      <a:rPr lang="en-US" sz="2799" i="1">
                                        <a:latin typeface="Cambria Math" panose="02040503050406030204" pitchFamily="18" charset="0"/>
                                      </a:rPr>
                                      <m:t>11</m:t>
                                    </m:r>
                                  </m:sub>
                                </m:sSub>
                              </m:e>
                              <m:e>
                                <m:rad>
                                  <m:radPr>
                                    <m:degHide m:val="on"/>
                                    <m:ctrlPr>
                                      <a:rPr lang="ar-AE" sz="2799" i="1">
                                        <a:latin typeface="Cambria Math" panose="02040503050406030204" pitchFamily="18" charset="0"/>
                                        <a:ea typeface="Cambria Math"/>
                                        <a:cs typeface="Cambria Math"/>
                                      </a:rPr>
                                    </m:ctrlPr>
                                  </m:radPr>
                                  <m:deg/>
                                  <m:e>
                                    <m:r>
                                      <a:rPr lang="ar-AE" sz="2799" i="1">
                                        <a:latin typeface="Cambria Math"/>
                                      </a:rPr>
                                      <m:t>1−</m:t>
                                    </m:r>
                                    <m:r>
                                      <a:rPr lang="ar-AE" sz="2799" i="1">
                                        <a:latin typeface="Cambria Math"/>
                                      </a:rPr>
                                      <m:t>𝑝</m:t>
                                    </m:r>
                                  </m:e>
                                </m:rad>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01</m:t>
                                    </m:r>
                                  </m:sub>
                                </m:sSub>
                              </m:e>
                            </m:mr>
                            <m:mr>
                              <m:e>
                                <m:sSub>
                                  <m:sSubPr>
                                    <m:ctrlPr>
                                      <a:rPr lang="ar-AE" sz="2799" i="1">
                                        <a:latin typeface="Cambria Math" panose="02040503050406030204" pitchFamily="18" charset="0"/>
                                        <a:ea typeface="Cambria Math"/>
                                        <a:cs typeface="Cambria Math"/>
                                      </a:rPr>
                                    </m:ctrlPr>
                                  </m:sSubPr>
                                  <m:e>
                                    <m:rad>
                                      <m:radPr>
                                        <m:degHide m:val="on"/>
                                        <m:ctrlPr>
                                          <a:rPr lang="ar-AE" sz="2799" i="1">
                                            <a:latin typeface="Cambria Math" panose="02040503050406030204" pitchFamily="18" charset="0"/>
                                            <a:ea typeface="Cambria Math"/>
                                            <a:cs typeface="Cambria Math"/>
                                          </a:rPr>
                                        </m:ctrlPr>
                                      </m:radPr>
                                      <m:deg/>
                                      <m:e>
                                        <m:r>
                                          <a:rPr lang="ar-AE" sz="2799" i="1">
                                            <a:latin typeface="Cambria Math"/>
                                          </a:rPr>
                                          <m:t>1−</m:t>
                                        </m:r>
                                        <m:r>
                                          <a:rPr lang="ar-AE" sz="2799" i="1">
                                            <a:latin typeface="Cambria Math"/>
                                          </a:rPr>
                                          <m:t>𝑝</m:t>
                                        </m:r>
                                      </m:e>
                                    </m:rad>
                                    <m:r>
                                      <a:rPr lang="ar-AE" sz="2799" i="1">
                                        <a:latin typeface="Cambria Math"/>
                                      </a:rPr>
                                      <m:t>𝜌</m:t>
                                    </m:r>
                                  </m:e>
                                  <m:sub>
                                    <m:r>
                                      <a:rPr lang="en-US" sz="2799" i="1">
                                        <a:latin typeface="Cambria Math" panose="02040503050406030204" pitchFamily="18" charset="0"/>
                                      </a:rPr>
                                      <m:t>10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(1−</m:t>
                                    </m:r>
                                    <m:r>
                                      <a:rPr lang="ar-AE" sz="2799" i="1">
                                        <a:latin typeface="Cambria Math"/>
                                      </a:rPr>
                                      <m:t>𝑝</m:t>
                                    </m:r>
                                    <m:r>
                                      <a:rPr lang="ar-AE" sz="2799" i="1">
                                        <a:latin typeface="Cambria Math"/>
                                      </a:rPr>
                                      <m:t>)</m:t>
                                    </m:r>
                                    <m:r>
                                      <a:rPr lang="ar-AE" sz="2799" i="1">
                                        <a:latin typeface="Cambria Math"/>
                                      </a:rPr>
                                      <m:t>𝜌</m:t>
                                    </m:r>
                                  </m:e>
                                  <m:sub>
                                    <m:r>
                                      <a:rPr lang="en-US" sz="2799" i="1">
                                        <a:latin typeface="Cambria Math" panose="02040503050406030204" pitchFamily="18" charset="0"/>
                                      </a:rPr>
                                      <m:t>11</m:t>
                                    </m:r>
                                  </m:sub>
                                </m:sSub>
                              </m:e>
                            </m:mr>
                          </m:m>
                        </m:e>
                      </m:d>
                    </m:oMath>
                  </m:oMathPara>
                </a14:m>
                <a:endParaRPr sz="2799" dirty="0"/>
              </a:p>
            </p:txBody>
          </p:sp>
        </mc:Choice>
        <mc:Fallback xmlns="">
          <p:sp>
            <p:nvSpPr>
              <p:cNvPr id="15" name="TextBox 14">
                <a:extLst>
                  <a:ext uri="{FF2B5EF4-FFF2-40B4-BE49-F238E27FC236}">
                    <a16:creationId xmlns:a16="http://schemas.microsoft.com/office/drawing/2014/main" id="{B511B19B-63E1-6DDE-4319-CF1791FC070F}"/>
                  </a:ext>
                </a:extLst>
              </p:cNvPr>
              <p:cNvSpPr txBox="1">
                <a:spLocks noRot="1" noChangeAspect="1" noMove="1" noResize="1" noEditPoints="1" noAdjustHandles="1" noChangeArrowheads="1" noChangeShapeType="1" noTextEdit="1"/>
              </p:cNvSpPr>
              <p:nvPr/>
            </p:nvSpPr>
            <p:spPr bwMode="auto">
              <a:xfrm>
                <a:off x="841631" y="5519483"/>
                <a:ext cx="9222140" cy="1105111"/>
              </a:xfrm>
              <a:prstGeom prst="rect">
                <a:avLst/>
              </a:prstGeom>
              <a:blipFill>
                <a:blip r:embed="rId8"/>
                <a:stretch>
                  <a:fillRect b="-10227"/>
                </a:stretch>
              </a:blipFill>
            </p:spPr>
            <p:txBody>
              <a:bodyPr/>
              <a:lstStyle/>
              <a:p>
                <a:r>
                  <a:rPr lang="en-US">
                    <a:noFill/>
                  </a:rPr>
                  <a:t> </a:t>
                </a:r>
              </a:p>
            </p:txBody>
          </p:sp>
        </mc:Fallback>
      </mc:AlternateContent>
      <p:sp>
        <p:nvSpPr>
          <p:cNvPr id="16" name="Text 1">
            <a:extLst>
              <a:ext uri="{FF2B5EF4-FFF2-40B4-BE49-F238E27FC236}">
                <a16:creationId xmlns:a16="http://schemas.microsoft.com/office/drawing/2014/main" id="{B7A6E3C1-8777-3974-E0D9-5A746C5AB041}"/>
              </a:ext>
            </a:extLst>
          </p:cNvPr>
          <p:cNvSpPr/>
          <p:nvPr/>
        </p:nvSpPr>
        <p:spPr>
          <a:xfrm>
            <a:off x="266699" y="1370430"/>
            <a:ext cx="11925302" cy="754105"/>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Each CPTP quantum evolution is described by a set of Kraus operators</a:t>
            </a:r>
          </a:p>
          <a:p>
            <a:pPr marL="285693" indent="-285693">
              <a:buFont typeface="Arial" panose="020B0604020202020204" pitchFamily="34" charset="0"/>
              <a:buChar char="•"/>
            </a:pPr>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The amplitude damping channel models the decay of an excitation into a thermalized environment</a:t>
            </a: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lvl="0">
              <a:defRP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p>
        </p:txBody>
      </p:sp>
      <p:sp>
        <p:nvSpPr>
          <p:cNvPr id="17" name="Text 1">
            <a:extLst>
              <a:ext uri="{FF2B5EF4-FFF2-40B4-BE49-F238E27FC236}">
                <a16:creationId xmlns:a16="http://schemas.microsoft.com/office/drawing/2014/main" id="{C1B39481-7541-EA08-8DAB-A966F5BE8F7E}"/>
              </a:ext>
            </a:extLst>
          </p:cNvPr>
          <p:cNvSpPr/>
          <p:nvPr/>
        </p:nvSpPr>
        <p:spPr>
          <a:xfrm>
            <a:off x="1067478" y="2493765"/>
            <a:ext cx="11925302" cy="747592"/>
          </a:xfrm>
          <a:prstGeom prst="rect">
            <a:avLst/>
          </a:prstGeom>
          <a:noFill/>
          <a:ln/>
        </p:spPr>
        <p:txBody>
          <a:bodyPr wrap="square" lIns="0" tIns="0" rIns="0" bIns="0" rtlCol="0" anchor="t"/>
          <a:lstStyle/>
          <a:p>
            <a:r>
              <a:rPr lang="en-US" sz="2000" dirty="0">
                <a:solidFill>
                  <a:srgbClr val="333333">
                    <a:alpha val="100000"/>
                  </a:srgbClr>
                </a:solidFill>
                <a:latin typeface="Tahoma Bold"/>
                <a:ea typeface="Cambria Math" panose="02040503050406030204" pitchFamily="18" charset="0"/>
              </a:rPr>
              <a:t>Kraus operators:</a:t>
            </a:r>
          </a:p>
          <a:p>
            <a:pPr marL="285693" indent="-285693">
              <a:buFont typeface="Arial" panose="020B0604020202020204" pitchFamily="34" charset="0"/>
              <a:buChar char="•"/>
            </a:pPr>
            <a:endParaRPr lang="en-US" sz="2000" dirty="0">
              <a:solidFill>
                <a:srgbClr val="333333">
                  <a:alpha val="100000"/>
                </a:srgbClr>
              </a:solidFill>
              <a:latin typeface="Tahoma Bold"/>
              <a:ea typeface="Cambria Math" panose="02040503050406030204" pitchFamily="18" charset="0"/>
            </a:endParaRPr>
          </a:p>
          <a:p>
            <a:pPr marL="285693" indent="-285693">
              <a:buFont typeface="Arial" panose="020B0604020202020204" pitchFamily="34" charset="0"/>
              <a:buChar char="•"/>
            </a:pPr>
            <a:endParaRPr lang="en-US" dirty="0">
              <a:solidFill>
                <a:srgbClr val="333333">
                  <a:alpha val="100000"/>
                </a:srgbClr>
              </a:solidFill>
              <a:latin typeface="Tahoma Bold"/>
              <a:ea typeface="Cambria Math" panose="02040503050406030204" pitchFamily="18" charset="0"/>
            </a:endParaRPr>
          </a:p>
          <a:p>
            <a:pPr marL="371401" indent="-371401">
              <a:buFont typeface="+mj-lt"/>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 typeface="+mj-lt"/>
              <a:buAutoNum type="arabicPeriod"/>
            </a:pPr>
            <a:endParaRPr lang="en-US" dirty="0">
              <a:solidFill>
                <a:srgbClr val="333333">
                  <a:alpha val="100000"/>
                </a:srgbClr>
              </a:solidFill>
              <a:latin typeface="Tahoma Bold"/>
              <a:ea typeface="Cambria Math" panose="02040503050406030204" pitchFamily="18" charset="0"/>
            </a:endParaRPr>
          </a:p>
          <a:p>
            <a:pPr lvl="0">
              <a:defRPr/>
            </a:pPr>
            <a:r>
              <a:rPr lang="en-US" dirty="0">
                <a:solidFill>
                  <a:srgbClr val="333333">
                    <a:alpha val="100000"/>
                  </a:srgbClr>
                </a:solidFill>
                <a:latin typeface="Tahoma Bold"/>
                <a:ea typeface="Cambria Math" panose="02040503050406030204" pitchFamily="18" charset="0"/>
              </a:rPr>
              <a:t>			</a:t>
            </a:r>
          </a:p>
          <a:p>
            <a:pPr marL="371401" indent="-371401">
              <a:buAutoNum type="arabicPeriod"/>
            </a:pPr>
            <a:endParaRPr lang="en-US" dirty="0">
              <a:solidFill>
                <a:srgbClr val="333333"/>
              </a:solidFill>
              <a:latin typeface="Tahoma Bold"/>
              <a:ea typeface="Tahoma Bold"/>
              <a:cs typeface="Tahoma Bold"/>
            </a:endParaRPr>
          </a:p>
          <a:p>
            <a:pPr marL="371401" indent="-371401">
              <a:buAutoNum type="arabicPeriod"/>
            </a:pPr>
            <a:endParaRPr lang="en-US" dirty="0">
              <a:solidFill>
                <a:srgbClr val="333333"/>
              </a:solidFill>
              <a:latin typeface="Tahoma Bold"/>
              <a:ea typeface="Tahoma Bold"/>
              <a:cs typeface="Tahoma Bold"/>
            </a:endParaRPr>
          </a:p>
        </p:txBody>
      </p:sp>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40C779AE-F787-DCF2-9237-0EA72CD3661F}"/>
                  </a:ext>
                </a:extLst>
              </p:cNvPr>
              <p:cNvSpPr/>
              <p:nvPr/>
            </p:nvSpPr>
            <p:spPr>
              <a:xfrm>
                <a:off x="2809198" y="3188159"/>
                <a:ext cx="4438929" cy="67846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Does not affect the </a:t>
                </a:r>
                <a14:m>
                  <m:oMath xmlns:m="http://schemas.openxmlformats.org/officeDocument/2006/math">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0</m:t>
                        </m:r>
                      </m:e>
                    </m:d>
                  </m:oMath>
                </a14:m>
                <a:r>
                  <a:rPr lang="en-DE" dirty="0">
                    <a:solidFill>
                      <a:schemeClr val="tx1"/>
                    </a:solidFill>
                  </a:rPr>
                  <a:t>-state</a:t>
                </a:r>
              </a:p>
              <a:p>
                <a:pPr algn="ctr"/>
                <a:r>
                  <a:rPr lang="en-DE" dirty="0">
                    <a:solidFill>
                      <a:schemeClr val="tx1"/>
                    </a:solidFill>
                  </a:rPr>
                  <a:t>Decreases the population of the </a:t>
                </a:r>
                <a14:m>
                  <m:oMath xmlns:m="http://schemas.openxmlformats.org/officeDocument/2006/math">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1</m:t>
                        </m:r>
                      </m:e>
                    </m:d>
                  </m:oMath>
                </a14:m>
                <a:r>
                  <a:rPr lang="en-DE" dirty="0">
                    <a:solidFill>
                      <a:schemeClr val="tx1"/>
                    </a:solidFill>
                  </a:rPr>
                  <a:t>-state </a:t>
                </a:r>
              </a:p>
            </p:txBody>
          </p:sp>
        </mc:Choice>
        <mc:Fallback>
          <p:sp>
            <p:nvSpPr>
              <p:cNvPr id="18" name="Rectangle 17">
                <a:extLst>
                  <a:ext uri="{FF2B5EF4-FFF2-40B4-BE49-F238E27FC236}">
                    <a16:creationId xmlns:a16="http://schemas.microsoft.com/office/drawing/2014/main" id="{40C779AE-F787-DCF2-9237-0EA72CD3661F}"/>
                  </a:ext>
                </a:extLst>
              </p:cNvPr>
              <p:cNvSpPr>
                <a:spLocks noRot="1" noChangeAspect="1" noMove="1" noResize="1" noEditPoints="1" noAdjustHandles="1" noChangeArrowheads="1" noChangeShapeType="1" noTextEdit="1"/>
              </p:cNvSpPr>
              <p:nvPr/>
            </p:nvSpPr>
            <p:spPr>
              <a:xfrm>
                <a:off x="2809198" y="3188159"/>
                <a:ext cx="4438929" cy="678467"/>
              </a:xfrm>
              <a:prstGeom prst="rect">
                <a:avLst/>
              </a:prstGeom>
              <a:blipFill>
                <a:blip r:embed="rId9"/>
                <a:stretch>
                  <a:fillRect t="-54545" r="-852" b="-89091"/>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291260F-5D67-CFAE-DA80-60EE251612FF}"/>
                  </a:ext>
                </a:extLst>
              </p:cNvPr>
              <p:cNvSpPr/>
              <p:nvPr/>
            </p:nvSpPr>
            <p:spPr>
              <a:xfrm>
                <a:off x="8928721" y="2245608"/>
                <a:ext cx="2380049" cy="8810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Transfers the population from </a:t>
                </a:r>
                <a14:m>
                  <m:oMath xmlns:m="http://schemas.openxmlformats.org/officeDocument/2006/math">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1</m:t>
                        </m:r>
                      </m:e>
                    </m:d>
                  </m:oMath>
                </a14:m>
                <a:r>
                  <a:rPr lang="en-DE" dirty="0">
                    <a:solidFill>
                      <a:schemeClr val="tx1"/>
                    </a:solidFill>
                  </a:rPr>
                  <a:t> to </a:t>
                </a:r>
                <a14:m>
                  <m:oMath xmlns:m="http://schemas.openxmlformats.org/officeDocument/2006/math">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0</m:t>
                        </m:r>
                      </m:e>
                    </m:d>
                  </m:oMath>
                </a14:m>
                <a:r>
                  <a:rPr lang="en-DE" dirty="0">
                    <a:solidFill>
                      <a:schemeClr val="tx1"/>
                    </a:solidFill>
                  </a:rPr>
                  <a:t> </a:t>
                </a:r>
              </a:p>
            </p:txBody>
          </p:sp>
        </mc:Choice>
        <mc:Fallback xmlns="">
          <p:sp>
            <p:nvSpPr>
              <p:cNvPr id="19" name="Rectangle 18">
                <a:extLst>
                  <a:ext uri="{FF2B5EF4-FFF2-40B4-BE49-F238E27FC236}">
                    <a16:creationId xmlns:a16="http://schemas.microsoft.com/office/drawing/2014/main" id="{9291260F-5D67-CFAE-DA80-60EE251612FF}"/>
                  </a:ext>
                </a:extLst>
              </p:cNvPr>
              <p:cNvSpPr>
                <a:spLocks noRot="1" noChangeAspect="1" noMove="1" noResize="1" noEditPoints="1" noAdjustHandles="1" noChangeArrowheads="1" noChangeShapeType="1" noTextEdit="1"/>
              </p:cNvSpPr>
              <p:nvPr/>
            </p:nvSpPr>
            <p:spPr>
              <a:xfrm>
                <a:off x="8928721" y="2245608"/>
                <a:ext cx="2380049" cy="881088"/>
              </a:xfrm>
              <a:prstGeom prst="rect">
                <a:avLst/>
              </a:prstGeom>
              <a:blipFill>
                <a:blip r:embed="rId10"/>
                <a:stretch>
                  <a:fillRect l="-1058" t="-16901" r="-4233" b="-73239"/>
                </a:stretch>
              </a:blipFill>
              <a:ln>
                <a:solidFill>
                  <a:schemeClr val="tx1"/>
                </a:solidFill>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92030EDF-9E4A-795A-3B90-C8686466DBCA}"/>
              </a:ext>
            </a:extLst>
          </p:cNvPr>
          <p:cNvSpPr/>
          <p:nvPr/>
        </p:nvSpPr>
        <p:spPr>
          <a:xfrm>
            <a:off x="937672" y="4179491"/>
            <a:ext cx="1917687" cy="54125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channel is TP:</a:t>
            </a:r>
            <a:endParaRPr lang="en-DE" dirty="0">
              <a:solidFill>
                <a:schemeClr val="tx1"/>
              </a:solidFill>
            </a:endParaRPr>
          </a:p>
        </p:txBody>
      </p:sp>
      <mc:AlternateContent xmlns:mc="http://schemas.openxmlformats.org/markup-compatibility/2006" xmlns:a14="http://schemas.microsoft.com/office/drawing/2010/main">
        <mc:Choice Requires="a14">
          <p:sp>
            <p:nvSpPr>
              <p:cNvPr id="21" name="Text 1">
                <a:extLst>
                  <a:ext uri="{FF2B5EF4-FFF2-40B4-BE49-F238E27FC236}">
                    <a16:creationId xmlns:a16="http://schemas.microsoft.com/office/drawing/2014/main" id="{73D54459-D186-FCEC-E47B-C43AAFF92918}"/>
                  </a:ext>
                </a:extLst>
              </p:cNvPr>
              <p:cNvSpPr/>
              <p:nvPr/>
            </p:nvSpPr>
            <p:spPr>
              <a:xfrm>
                <a:off x="266699" y="5155980"/>
                <a:ext cx="11925302" cy="754105"/>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The amplitude damping channel induces decays from the </a:t>
                </a:r>
                <a14:m>
                  <m:oMath xmlns:m="http://schemas.openxmlformats.org/officeDocument/2006/math">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oMath>
                </a14:m>
                <a:r>
                  <a:rPr lang="en-US" sz="2000" dirty="0">
                    <a:solidFill>
                      <a:srgbClr val="333333">
                        <a:alpha val="100000"/>
                      </a:srgbClr>
                    </a:solidFill>
                    <a:latin typeface="Tahoma Bold"/>
                    <a:ea typeface="Cambria Math" panose="02040503050406030204" pitchFamily="18" charset="0"/>
                  </a:rPr>
                  <a:t> to the </a:t>
                </a:r>
                <a14:m>
                  <m:oMath xmlns:m="http://schemas.openxmlformats.org/officeDocument/2006/math">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0</m:t>
                        </m:r>
                      </m:e>
                    </m:d>
                  </m:oMath>
                </a14:m>
                <a:r>
                  <a:rPr lang="en-US" sz="2000" dirty="0">
                    <a:solidFill>
                      <a:srgbClr val="333333">
                        <a:alpha val="100000"/>
                      </a:srgbClr>
                    </a:solidFill>
                    <a:latin typeface="Tahoma Bold"/>
                    <a:ea typeface="Cambria Math" panose="02040503050406030204" pitchFamily="18" charset="0"/>
                  </a:rPr>
                  <a:t>-state:</a:t>
                </a:r>
              </a:p>
              <a:p>
                <a:pPr lvl="0">
                  <a:defRPr/>
                </a:pPr>
                <a:r>
                  <a:rPr lang="en-US" dirty="0">
                    <a:solidFill>
                      <a:srgbClr val="333333">
                        <a:alpha val="100000"/>
                      </a:srgbClr>
                    </a:solidFill>
                    <a:latin typeface="Tahoma Bold"/>
                    <a:ea typeface="Cambria Math" panose="02040503050406030204" pitchFamily="18" charset="0"/>
                  </a:rPr>
                  <a:t>		</a:t>
                </a:r>
              </a:p>
            </p:txBody>
          </p:sp>
        </mc:Choice>
        <mc:Fallback xmlns="">
          <p:sp>
            <p:nvSpPr>
              <p:cNvPr id="21" name="Text 1">
                <a:extLst>
                  <a:ext uri="{FF2B5EF4-FFF2-40B4-BE49-F238E27FC236}">
                    <a16:creationId xmlns:a16="http://schemas.microsoft.com/office/drawing/2014/main" id="{73D54459-D186-FCEC-E47B-C43AAFF92918}"/>
                  </a:ext>
                </a:extLst>
              </p:cNvPr>
              <p:cNvSpPr>
                <a:spLocks noRot="1" noChangeAspect="1" noMove="1" noResize="1" noEditPoints="1" noAdjustHandles="1" noChangeArrowheads="1" noChangeShapeType="1" noTextEdit="1"/>
              </p:cNvSpPr>
              <p:nvPr/>
            </p:nvSpPr>
            <p:spPr>
              <a:xfrm>
                <a:off x="266699" y="5155980"/>
                <a:ext cx="11925302" cy="754105"/>
              </a:xfrm>
              <a:prstGeom prst="rect">
                <a:avLst/>
              </a:prstGeom>
              <a:blipFill>
                <a:blip r:embed="rId11"/>
                <a:stretch>
                  <a:fillRect l="-1277" t="-68333" b="-45000"/>
                </a:stretch>
              </a:blipFill>
              <a:ln/>
            </p:spPr>
            <p:txBody>
              <a:bodyPr/>
              <a:lstStyle/>
              <a:p>
                <a:r>
                  <a:rPr lang="en-US">
                    <a:noFill/>
                  </a:rPr>
                  <a:t> </a:t>
                </a:r>
              </a:p>
            </p:txBody>
          </p:sp>
        </mc:Fallback>
      </mc:AlternateContent>
    </p:spTree>
    <p:extLst>
      <p:ext uri="{BB962C8B-B14F-4D97-AF65-F5344CB8AC3E}">
        <p14:creationId xmlns:p14="http://schemas.microsoft.com/office/powerpoint/2010/main" val="3742903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solidFill>
                <a:latin typeface="Tahoma Bold"/>
                <a:ea typeface="Tahoma Bold"/>
                <a:cs typeface="Tahoma Bold"/>
              </a:rPr>
              <a:t>Coherence times</a:t>
            </a: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mc:AlternateContent xmlns:mc="http://schemas.openxmlformats.org/markup-compatibility/2006">
        <mc:Choice xmlns:a14="http://schemas.microsoft.com/office/drawing/2010/main" Requires="a14">
          <p:sp>
            <p:nvSpPr>
              <p:cNvPr id="16" name="Text 1">
                <a:extLst>
                  <a:ext uri="{FF2B5EF4-FFF2-40B4-BE49-F238E27FC236}">
                    <a16:creationId xmlns:a16="http://schemas.microsoft.com/office/drawing/2014/main" id="{B7A6E3C1-8777-3974-E0D9-5A746C5AB041}"/>
                  </a:ext>
                </a:extLst>
              </p:cNvPr>
              <p:cNvSpPr/>
              <p:nvPr/>
            </p:nvSpPr>
            <p:spPr>
              <a:xfrm>
                <a:off x="266698" y="1300835"/>
                <a:ext cx="12106571" cy="2430386"/>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People often report </a:t>
                </a:r>
                <a:r>
                  <a:rPr lang="en-US" sz="2000" u="sng"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coherence times</a:t>
                </a:r>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when discussing QPU performance</a:t>
                </a:r>
              </a:p>
              <a:p>
                <a:pPr marL="285693" indent="-285693">
                  <a:buFont typeface="Arial" panose="020B0604020202020204" pitchFamily="34" charset="0"/>
                  <a:buChar char="•"/>
                </a:pPr>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Thus far we have characterized our channels based on the probability to apply an error (</a:t>
                </a:r>
                <a14:m>
                  <m:oMath xmlns:m="http://schemas.openxmlformats.org/officeDocument/2006/math">
                    <m:r>
                      <a:rPr lang="en-US" sz="2000" i="1">
                        <a:solidFill>
                          <a:srgbClr val="333333">
                            <a:alpha val="100000"/>
                          </a:srgbClr>
                        </a:solidFill>
                        <a:latin typeface="Cambria Math" panose="02040503050406030204" pitchFamily="18" charset="0"/>
                        <a:ea typeface="Cambria Math" panose="02040503050406030204" pitchFamily="18" charset="0"/>
                      </a:rPr>
                      <m:t>𝑝</m:t>
                    </m:r>
                  </m:oMath>
                </a14:m>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t>
                </a:r>
              </a:p>
              <a:p>
                <a:pPr marL="285693" indent="-285693">
                  <a:buFont typeface="Arial" panose="020B0604020202020204" pitchFamily="34" charset="0"/>
                  <a:buChar char="•"/>
                </a:pPr>
                <a:r>
                  <a:rPr lang="en-US" sz="2000"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Consider amplitude damping:</a:t>
                </a:r>
              </a:p>
              <a:p>
                <a:pPr marL="1514172" lvl="5" indent="-371401">
                  <a:buFont typeface="+mj-lt"/>
                  <a:buAutoNum type="arabicPeriod"/>
                  <a:defRP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𝑝</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is the probability for a decay of state</a:t>
                </a:r>
                <a14:m>
                  <m:oMath xmlns:m="http://schemas.openxmlformats.org/officeDocument/2006/math">
                    <m:r>
                      <a:rPr lang="en-US" dirty="0">
                        <a:latin typeface="Cambria Math" panose="02040503050406030204" pitchFamily="18" charset="0"/>
                      </a:rPr>
                      <m:t> </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to state </a:t>
                </a:r>
                <a14:m>
                  <m:oMath xmlns:m="http://schemas.openxmlformats.org/officeDocument/2006/math">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oMath>
                </a14:m>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1514172" lvl="5" indent="-371401">
                  <a:buFont typeface="+mj-lt"/>
                  <a:buAutoNum type="arabicPeriod"/>
                  <a:defRP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these decays are independent and uncorrelated ⇒ Poisson process</a:t>
                </a:r>
              </a:p>
              <a:p>
                <a:pPr marL="1514172" lvl="5" indent="-371401">
                  <a:buFont typeface="+mj-lt"/>
                  <a:buAutoNum type="arabicPeriod"/>
                  <a:defRP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the probability of no errors occurring in a time interval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𝑡</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is determined by the decay time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𝑇</m:t>
                    </m:r>
                  </m:oMath>
                </a14:m>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1514172" lvl="5" indent="-371401">
                  <a:buFont typeface="+mj-lt"/>
                  <a:buAutoNum type="arabicPeriod"/>
                  <a:defRPr/>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For any Poisson process, we can equate ⇒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1 −</m:t>
                    </m:r>
                    <m:r>
                      <a:rPr lang="en-US" i="1">
                        <a:solidFill>
                          <a:srgbClr val="333333">
                            <a:alpha val="100000"/>
                          </a:srgbClr>
                        </a:solidFill>
                        <a:latin typeface="Cambria Math" panose="02040503050406030204" pitchFamily="18" charset="0"/>
                        <a:ea typeface="Cambria Math" panose="02040503050406030204" pitchFamily="18" charset="0"/>
                      </a:rPr>
                      <m:t>𝑝</m:t>
                    </m:r>
                    <m:r>
                      <a:rPr lang="en-US" i="1">
                        <a:solidFill>
                          <a:srgbClr val="333333">
                            <a:alpha val="100000"/>
                          </a:srgbClr>
                        </a:solidFill>
                        <a:latin typeface="Cambria Math" panose="02040503050406030204" pitchFamily="18" charset="0"/>
                        <a:ea typeface="Cambria Math" panose="02040503050406030204" pitchFamily="18" charset="0"/>
                      </a:rPr>
                      <m:t>= </m:t>
                    </m:r>
                    <m:sSup>
                      <m:sSupPr>
                        <m:ctrlPr>
                          <a:rPr lang="en-US" i="1">
                            <a:solidFill>
                              <a:srgbClr val="333333">
                                <a:alpha val="100000"/>
                              </a:srgbClr>
                            </a:solidFill>
                            <a:latin typeface="Cambria Math" panose="02040503050406030204" pitchFamily="18" charset="0"/>
                            <a:ea typeface="Cambria Math" panose="02040503050406030204" pitchFamily="18" charset="0"/>
                          </a:rPr>
                        </m:ctrlPr>
                      </m:sSupPr>
                      <m:e>
                        <m:r>
                          <a:rPr lang="en-US" i="1">
                            <a:solidFill>
                              <a:srgbClr val="333333">
                                <a:alpha val="100000"/>
                              </a:srgbClr>
                            </a:solidFill>
                            <a:latin typeface="Cambria Math" panose="02040503050406030204" pitchFamily="18" charset="0"/>
                            <a:ea typeface="Cambria Math" panose="02040503050406030204" pitchFamily="18" charset="0"/>
                          </a:rPr>
                          <m:t>𝑒</m:t>
                        </m:r>
                      </m:e>
                      <m:sup>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𝑡</m:t>
                        </m:r>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𝑇</m:t>
                        </m:r>
                      </m:sup>
                    </m:sSup>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p>
              <a:p>
                <a:pPr>
                  <a:defRPr/>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lvl="0">
                  <a:defRPr/>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lvl="0">
                  <a:defRPr/>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lvl="0">
                  <a:defRPr/>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6" name="Text 1">
                <a:extLst>
                  <a:ext uri="{FF2B5EF4-FFF2-40B4-BE49-F238E27FC236}">
                    <a16:creationId xmlns:a16="http://schemas.microsoft.com/office/drawing/2014/main" id="{B7A6E3C1-8777-3974-E0D9-5A746C5AB041}"/>
                  </a:ext>
                </a:extLst>
              </p:cNvPr>
              <p:cNvSpPr>
                <a:spLocks noRot="1" noChangeAspect="1" noMove="1" noResize="1" noEditPoints="1" noAdjustHandles="1" noChangeArrowheads="1" noChangeShapeType="1" noTextEdit="1"/>
              </p:cNvSpPr>
              <p:nvPr/>
            </p:nvSpPr>
            <p:spPr>
              <a:xfrm>
                <a:off x="266698" y="1300835"/>
                <a:ext cx="12106571" cy="2430386"/>
              </a:xfrm>
              <a:prstGeom prst="rect">
                <a:avLst/>
              </a:prstGeom>
              <a:blipFill>
                <a:blip r:embed="rId5"/>
                <a:stretch>
                  <a:fillRect l="-1258" t="-3125"/>
                </a:stretch>
              </a:blipFill>
              <a:ln/>
            </p:spPr>
            <p:txBody>
              <a:bodyPr/>
              <a:lstStyle/>
              <a:p>
                <a:r>
                  <a:rPr lang="en-DE">
                    <a:noFill/>
                  </a:rPr>
                  <a:t> </a:t>
                </a:r>
              </a:p>
            </p:txBody>
          </p:sp>
        </mc:Fallback>
      </mc:AlternateContent>
      <p:sp>
        <p:nvSpPr>
          <p:cNvPr id="12" name="Text 1">
            <a:extLst>
              <a:ext uri="{FF2B5EF4-FFF2-40B4-BE49-F238E27FC236}">
                <a16:creationId xmlns:a16="http://schemas.microsoft.com/office/drawing/2014/main" id="{CDF6B93A-C06B-5F82-92BC-42F503029B4C}"/>
              </a:ext>
            </a:extLst>
          </p:cNvPr>
          <p:cNvSpPr/>
          <p:nvPr/>
        </p:nvSpPr>
        <p:spPr>
          <a:xfrm>
            <a:off x="85429" y="3970027"/>
            <a:ext cx="12106571" cy="2430386"/>
          </a:xfrm>
          <a:prstGeom prst="rect">
            <a:avLst/>
          </a:prstGeom>
          <a:noFill/>
          <a:ln/>
        </p:spPr>
        <p:txBody>
          <a:bodyPr wrap="square" lIns="0" tIns="0" rIns="0" bIns="0" rtlCol="0" anchor="t"/>
          <a:lstStyle/>
          <a:p>
            <a:pPr lvl="0">
              <a:defRPr/>
            </a:pPr>
            <a:endParaRPr lang="en-US" dirty="0">
              <a:solidFill>
                <a:srgbClr val="333333">
                  <a:alpha val="100000"/>
                </a:srgbClr>
              </a:solidFill>
              <a:latin typeface="Tahoma Bold"/>
              <a:ea typeface="Cambria Math" panose="02040503050406030204" pitchFamily="18" charset="0"/>
            </a:endParaRPr>
          </a:p>
          <a:p>
            <a:pPr lvl="0">
              <a:defRPr/>
            </a:pPr>
            <a:endParaRPr lang="en-US" dirty="0">
              <a:solidFill>
                <a:srgbClr val="333333">
                  <a:alpha val="100000"/>
                </a:srgbClr>
              </a:solidFill>
              <a:latin typeface="Tahoma Bold"/>
              <a:ea typeface="Cambria Math" panose="02040503050406030204" pitchFamily="18" charset="0"/>
            </a:endParaRPr>
          </a:p>
          <a:p>
            <a:pPr lvl="0">
              <a:defRPr/>
            </a:pPr>
            <a:endParaRPr lang="en-US" dirty="0">
              <a:solidFill>
                <a:srgbClr val="333333">
                  <a:alpha val="100000"/>
                </a:srgbClr>
              </a:solidFill>
              <a:latin typeface="Tahoma Bold"/>
              <a:ea typeface="Cambria Math" panose="02040503050406030204" pitchFamily="18" charset="0"/>
            </a:endParaRPr>
          </a:p>
        </p:txBody>
      </p:sp>
      <p:sp>
        <p:nvSpPr>
          <p:cNvPr id="23" name="Rectangle 22">
            <a:extLst>
              <a:ext uri="{FF2B5EF4-FFF2-40B4-BE49-F238E27FC236}">
                <a16:creationId xmlns:a16="http://schemas.microsoft.com/office/drawing/2014/main" id="{D727B383-3510-D270-938E-1A28FBDCEFE6}"/>
              </a:ext>
            </a:extLst>
          </p:cNvPr>
          <p:cNvSpPr/>
          <p:nvPr/>
        </p:nvSpPr>
        <p:spPr>
          <a:xfrm>
            <a:off x="266699" y="3756656"/>
            <a:ext cx="3523326" cy="29757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24" name="Text 1">
            <a:extLst>
              <a:ext uri="{FF2B5EF4-FFF2-40B4-BE49-F238E27FC236}">
                <a16:creationId xmlns:a16="http://schemas.microsoft.com/office/drawing/2014/main" id="{237DEDC0-8E14-420D-5C36-D7B28D2FAE3A}"/>
              </a:ext>
            </a:extLst>
          </p:cNvPr>
          <p:cNvSpPr/>
          <p:nvPr/>
        </p:nvSpPr>
        <p:spPr>
          <a:xfrm>
            <a:off x="454452" y="3870386"/>
            <a:ext cx="3224075" cy="333377"/>
          </a:xfrm>
          <a:prstGeom prst="rect">
            <a:avLst/>
          </a:prstGeom>
          <a:solidFill>
            <a:schemeClr val="accent1">
              <a:lumMod val="20000"/>
              <a:lumOff val="80000"/>
            </a:schemeClr>
          </a:solidFill>
          <a:ln/>
        </p:spPr>
        <p:txBody>
          <a:bodyPr wrap="square" lIns="0" tIns="0" rIns="0" bIns="0" rtlCol="0" anchor="t"/>
          <a:lstStyle/>
          <a:p>
            <a:r>
              <a:rPr lang="en-US" b="1" dirty="0">
                <a:solidFill>
                  <a:srgbClr val="333333">
                    <a:alpha val="100000"/>
                  </a:srgbClr>
                </a:solidFill>
                <a:latin typeface="Tahoma Bold"/>
                <a:ea typeface="Tahoma Bold"/>
                <a:cs typeface="Tahoma Bold"/>
              </a:rPr>
              <a:t>T</a:t>
            </a:r>
            <a:r>
              <a:rPr lang="en-US" b="1" baseline="-25000" dirty="0">
                <a:solidFill>
                  <a:srgbClr val="333333">
                    <a:alpha val="100000"/>
                  </a:srgbClr>
                </a:solidFill>
                <a:latin typeface="Tahoma Bold"/>
                <a:ea typeface="Tahoma Bold"/>
                <a:cs typeface="Tahoma Bold"/>
              </a:rPr>
              <a:t>1 </a:t>
            </a:r>
            <a:r>
              <a:rPr lang="en-US" b="1" dirty="0">
                <a:solidFill>
                  <a:srgbClr val="333333">
                    <a:alpha val="100000"/>
                  </a:srgbClr>
                </a:solidFill>
                <a:latin typeface="Tahoma Bold"/>
                <a:ea typeface="Tahoma Bold"/>
                <a:cs typeface="Tahoma Bold"/>
              </a:rPr>
              <a:t>experiment</a:t>
            </a:r>
            <a:endParaRPr lang="en-US" dirty="0">
              <a:solidFill>
                <a:srgbClr val="333333"/>
              </a:solidFill>
              <a:latin typeface="Tahoma Bold"/>
              <a:ea typeface="Tahoma Bold"/>
              <a:cs typeface="Tahoma Bold"/>
            </a:endParaRPr>
          </a:p>
        </p:txBody>
      </p:sp>
      <mc:AlternateContent xmlns:mc="http://schemas.openxmlformats.org/markup-compatibility/2006" xmlns:a14="http://schemas.microsoft.com/office/drawing/2010/main">
        <mc:Choice Requires="a14">
          <p:sp>
            <p:nvSpPr>
              <p:cNvPr id="25" name="Text 1">
                <a:extLst>
                  <a:ext uri="{FF2B5EF4-FFF2-40B4-BE49-F238E27FC236}">
                    <a16:creationId xmlns:a16="http://schemas.microsoft.com/office/drawing/2014/main" id="{6154C67B-417A-8A1A-17EF-7D5D04D44BE8}"/>
                  </a:ext>
                </a:extLst>
              </p:cNvPr>
              <p:cNvSpPr/>
              <p:nvPr/>
            </p:nvSpPr>
            <p:spPr>
              <a:xfrm>
                <a:off x="604236" y="4203763"/>
                <a:ext cx="8142385" cy="2528673"/>
              </a:xfrm>
              <a:prstGeom prst="rect">
                <a:avLst/>
              </a:prstGeom>
              <a:solidFill>
                <a:schemeClr val="accent1">
                  <a:lumMod val="20000"/>
                  <a:lumOff val="80000"/>
                </a:schemeClr>
              </a:solidFill>
              <a:ln/>
            </p:spPr>
            <p:txBody>
              <a:bodyPr wrap="square" lIns="0" tIns="0" rIns="0" bIns="0" rtlCol="0" anchor="t"/>
              <a:lstStyle/>
              <a:p>
                <a:pPr marL="371401" indent="-371401">
                  <a:buAutoNum type="arabicPeriod"/>
                </a:pPr>
                <a:endParaRPr lang="en-US" dirty="0">
                  <a:solidFill>
                    <a:srgbClr val="333333">
                      <a:alpha val="100000"/>
                    </a:srgbClr>
                  </a:solidFill>
                  <a:latin typeface="Tahoma Bold"/>
                  <a:ea typeface="Tahoma Bold"/>
                  <a:cs typeface="Tahoma Bold"/>
                </a:endParaRPr>
              </a:p>
              <a:p>
                <a:pPr marL="371401" indent="-371401">
                  <a:buAutoNum type="arabicPeriod"/>
                </a:pPr>
                <a:r>
                  <a:rPr lang="en-US" dirty="0">
                    <a:solidFill>
                      <a:srgbClr val="333333">
                        <a:alpha val="100000"/>
                      </a:srgbClr>
                    </a:solidFill>
                    <a:latin typeface="Tahoma Bold"/>
                    <a:ea typeface="Tahoma Bold"/>
                    <a:cs typeface="Tahoma Bold"/>
                  </a:rPr>
                  <a:t>Prepare initial state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cs typeface="Tahoma Bold"/>
                      </a:rPr>
                      <m:t>𝜌</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0</m:t>
                        </m:r>
                      </m:e>
                    </m:d>
                    <m:r>
                      <a:rPr lang="en-US" i="1">
                        <a:solidFill>
                          <a:srgbClr val="333333">
                            <a:alpha val="100000"/>
                          </a:srgbClr>
                        </a:solidFill>
                        <a:latin typeface="Cambria Math" panose="02040503050406030204" pitchFamily="18" charset="0"/>
                        <a:ea typeface="Cambria Math" panose="02040503050406030204" pitchFamily="18" charset="0"/>
                        <a:cs typeface="Tahoma Bold"/>
                      </a:rPr>
                      <m:t>=</m:t>
                    </m:r>
                    <m:r>
                      <a:rPr lang="en-US"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1</m:t>
                        </m:r>
                      </m:e>
                    </m:d>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1|</m:t>
                        </m:r>
                      </m:e>
                    </m:d>
                  </m:oMath>
                </a14:m>
                <a:endParaRPr lang="en-US" dirty="0">
                  <a:solidFill>
                    <a:srgbClr val="333333">
                      <a:alpha val="100000"/>
                    </a:srgbClr>
                  </a:solidFill>
                  <a:latin typeface="Tahoma Bold"/>
                  <a:ea typeface="Cambria Math" panose="02040503050406030204" pitchFamily="18" charset="0"/>
                </a:endParaRPr>
              </a:p>
              <a:p>
                <a:pPr marL="371401" indent="-371401">
                  <a:buAutoNum type="arabicPeriod"/>
                </a:pPr>
                <a:r>
                  <a:rPr lang="en-US" dirty="0">
                    <a:solidFill>
                      <a:srgbClr val="333333">
                        <a:alpha val="100000"/>
                      </a:srgbClr>
                    </a:solidFill>
                    <a:latin typeface="Tahoma Bold"/>
                    <a:ea typeface="Cambria Math" panose="02040503050406030204" pitchFamily="18" charset="0"/>
                  </a:rPr>
                  <a:t>Let state evolve for time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𝑡</m:t>
                    </m:r>
                  </m:oMath>
                </a14:m>
                <a:endParaRPr lang="en-US" dirty="0">
                  <a:solidFill>
                    <a:srgbClr val="333333">
                      <a:alpha val="100000"/>
                    </a:srgbClr>
                  </a:solidFill>
                  <a:latin typeface="Tahoma Bold"/>
                  <a:ea typeface="Cambria Math" panose="02040503050406030204" pitchFamily="18" charset="0"/>
                </a:endParaRPr>
              </a:p>
              <a:p>
                <a:pPr marL="371401" indent="-371401">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AutoNum type="arabicPeriod"/>
                </a:pPr>
                <a:r>
                  <a:rPr lang="en-US" dirty="0">
                    <a:solidFill>
                      <a:srgbClr val="333333">
                        <a:alpha val="100000"/>
                      </a:srgbClr>
                    </a:solidFill>
                    <a:latin typeface="Tahoma Bold"/>
                    <a:ea typeface="Cambria Math" panose="02040503050406030204" pitchFamily="18" charset="0"/>
                  </a:rPr>
                  <a:t>Plot probability of measuring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1</m:t>
                        </m:r>
                      </m:e>
                    </m:d>
                  </m:oMath>
                </a14:m>
                <a:r>
                  <a:rPr lang="en-US" dirty="0">
                    <a:solidFill>
                      <a:srgbClr val="333333">
                        <a:alpha val="100000"/>
                      </a:srgbClr>
                    </a:solidFill>
                    <a:latin typeface="Tahoma Bold"/>
                    <a:ea typeface="Cambria Math" panose="02040503050406030204" pitchFamily="18" charset="0"/>
                  </a:rPr>
                  <a:t> at different values of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𝑡</m:t>
                    </m:r>
                  </m:oMath>
                </a14:m>
                <a:endParaRPr lang="en-US" dirty="0">
                  <a:solidFill>
                    <a:srgbClr val="333333">
                      <a:alpha val="100000"/>
                    </a:srgbClr>
                  </a:solidFill>
                  <a:latin typeface="Tahoma Bold"/>
                  <a:ea typeface="Cambria Math" panose="02040503050406030204" pitchFamily="18" charset="0"/>
                </a:endParaRPr>
              </a:p>
              <a:p>
                <a:pPr marL="371401" indent="-371401">
                  <a:buAutoNum type="arabicPeriod"/>
                </a:pPr>
                <a:r>
                  <a:rPr lang="en-US" b="1" dirty="0">
                    <a:solidFill>
                      <a:srgbClr val="333333">
                        <a:alpha val="100000"/>
                      </a:srgbClr>
                    </a:solidFill>
                    <a:latin typeface="Tahoma Bold"/>
                    <a:ea typeface="Cambria Math" panose="02040503050406030204" pitchFamily="18" charset="0"/>
                  </a:rPr>
                  <a:t>Fit exponential decay to extract coherence time - </a:t>
                </a:r>
                <a14:m>
                  <m:oMath xmlns:m="http://schemas.openxmlformats.org/officeDocument/2006/math">
                    <m:sSub>
                      <m:sSubPr>
                        <m:ctrlPr>
                          <a:rPr lang="en-US" b="1" i="1">
                            <a:solidFill>
                              <a:srgbClr val="333333">
                                <a:alpha val="100000"/>
                              </a:srgbClr>
                            </a:solidFill>
                            <a:latin typeface="Cambria Math" panose="02040503050406030204" pitchFamily="18" charset="0"/>
                            <a:ea typeface="Cambria Math" panose="02040503050406030204" pitchFamily="18" charset="0"/>
                          </a:rPr>
                        </m:ctrlPr>
                      </m:sSubPr>
                      <m:e>
                        <m:r>
                          <a:rPr lang="en-US" b="1" i="1">
                            <a:solidFill>
                              <a:srgbClr val="333333">
                                <a:alpha val="100000"/>
                              </a:srgbClr>
                            </a:solidFill>
                            <a:latin typeface="Cambria Math" panose="02040503050406030204" pitchFamily="18" charset="0"/>
                            <a:ea typeface="Cambria Math" panose="02040503050406030204" pitchFamily="18" charset="0"/>
                          </a:rPr>
                          <m:t>𝑻</m:t>
                        </m:r>
                      </m:e>
                      <m:sub>
                        <m:r>
                          <a:rPr lang="en-US" b="1" i="1">
                            <a:solidFill>
                              <a:srgbClr val="333333">
                                <a:alpha val="100000"/>
                              </a:srgbClr>
                            </a:solidFill>
                            <a:latin typeface="Cambria Math" panose="02040503050406030204" pitchFamily="18" charset="0"/>
                            <a:ea typeface="Cambria Math" panose="02040503050406030204" pitchFamily="18" charset="0"/>
                          </a:rPr>
                          <m:t>𝟏</m:t>
                        </m:r>
                      </m:sub>
                    </m:sSub>
                  </m:oMath>
                </a14:m>
                <a:endParaRPr lang="en-US" b="1" dirty="0">
                  <a:solidFill>
                    <a:srgbClr val="333333">
                      <a:alpha val="100000"/>
                    </a:srgbClr>
                  </a:solidFill>
                  <a:latin typeface="Tahoma Bold"/>
                  <a:ea typeface="Cambria Math" panose="02040503050406030204" pitchFamily="18" charset="0"/>
                </a:endParaRPr>
              </a:p>
              <a:p>
                <a:pPr marL="371401" indent="-371401">
                  <a:buFontTx/>
                  <a:buAutoNum type="arabicPeriod"/>
                </a:pPr>
                <a:endParaRPr lang="en-US" dirty="0">
                  <a:solidFill>
                    <a:srgbClr val="333333">
                      <a:alpha val="100000"/>
                    </a:srgbClr>
                  </a:solidFill>
                  <a:latin typeface="Tahoma Bold"/>
                  <a:ea typeface="Cambria Math" panose="02040503050406030204" pitchFamily="18" charset="0"/>
                </a:endParaRPr>
              </a:p>
              <a:p>
                <a:endParaRPr lang="en-US" dirty="0">
                  <a:solidFill>
                    <a:srgbClr val="333333">
                      <a:alpha val="100000"/>
                    </a:srgbClr>
                  </a:solidFill>
                  <a:latin typeface="Tahoma Bold"/>
                  <a:ea typeface="Cambria Math" panose="02040503050406030204" pitchFamily="18" charset="0"/>
                </a:endParaRPr>
              </a:p>
              <a:p>
                <a:pPr marL="371401" indent="-371401">
                  <a:buAutoNum type="arabicPeriod"/>
                </a:pPr>
                <a:endParaRPr lang="en-US" dirty="0">
                  <a:solidFill>
                    <a:srgbClr val="333333"/>
                  </a:solidFill>
                  <a:latin typeface="Tahoma Bold"/>
                  <a:ea typeface="Tahoma Bold"/>
                  <a:cs typeface="Tahoma Bold"/>
                </a:endParaRPr>
              </a:p>
              <a:p>
                <a:pPr marL="371401" indent="-371401">
                  <a:buAutoNum type="arabicPeriod"/>
                </a:pPr>
                <a:endParaRPr lang="en-US" dirty="0">
                  <a:solidFill>
                    <a:srgbClr val="333333"/>
                  </a:solidFill>
                  <a:latin typeface="Tahoma Bold"/>
                  <a:ea typeface="Tahoma Bold"/>
                  <a:cs typeface="Tahoma Bold"/>
                </a:endParaRPr>
              </a:p>
            </p:txBody>
          </p:sp>
        </mc:Choice>
        <mc:Fallback xmlns="">
          <p:sp>
            <p:nvSpPr>
              <p:cNvPr id="25" name="Text 1">
                <a:extLst>
                  <a:ext uri="{FF2B5EF4-FFF2-40B4-BE49-F238E27FC236}">
                    <a16:creationId xmlns:a16="http://schemas.microsoft.com/office/drawing/2014/main" id="{6154C67B-417A-8A1A-17EF-7D5D04D44BE8}"/>
                  </a:ext>
                </a:extLst>
              </p:cNvPr>
              <p:cNvSpPr>
                <a:spLocks noRot="1" noChangeAspect="1" noMove="1" noResize="1" noEditPoints="1" noAdjustHandles="1" noChangeArrowheads="1" noChangeShapeType="1" noTextEdit="1"/>
              </p:cNvSpPr>
              <p:nvPr/>
            </p:nvSpPr>
            <p:spPr>
              <a:xfrm>
                <a:off x="604236" y="4203763"/>
                <a:ext cx="8142385" cy="2528673"/>
              </a:xfrm>
              <a:prstGeom prst="rect">
                <a:avLst/>
              </a:prstGeom>
              <a:blipFill>
                <a:blip r:embed="rId6"/>
                <a:stretch>
                  <a:fillRect l="-1713" t="-8040" b="-14573"/>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3C8F7F1-006C-ACE7-24DF-551750B311F8}"/>
                  </a:ext>
                </a:extLst>
              </p:cNvPr>
              <p:cNvSpPr txBox="1"/>
              <p:nvPr/>
            </p:nvSpPr>
            <p:spPr bwMode="auto">
              <a:xfrm>
                <a:off x="604236" y="5087384"/>
                <a:ext cx="7798160" cy="847283"/>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sz="2999" i="1">
                          <a:solidFill>
                            <a:srgbClr val="333333">
                              <a:alpha val="100000"/>
                            </a:srgbClr>
                          </a:solidFill>
                          <a:latin typeface="Cambria Math" panose="02040503050406030204" pitchFamily="18" charset="0"/>
                          <a:ea typeface="Cambria Math" panose="02040503050406030204" pitchFamily="18" charset="0"/>
                          <a:cs typeface="Tahoma Bold"/>
                        </a:rPr>
                        <m:t>𝜌</m:t>
                      </m:r>
                      <m:d>
                        <m:dPr>
                          <m:ctrlPr>
                            <a:rPr lang="en-US" sz="2999"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2999" i="1">
                              <a:solidFill>
                                <a:srgbClr val="333333">
                                  <a:alpha val="100000"/>
                                </a:srgbClr>
                              </a:solidFill>
                              <a:latin typeface="Cambria Math" panose="02040503050406030204" pitchFamily="18" charset="0"/>
                              <a:ea typeface="Cambria Math" panose="02040503050406030204" pitchFamily="18" charset="0"/>
                              <a:cs typeface="Tahoma Bold"/>
                            </a:rPr>
                            <m:t>0</m:t>
                          </m:r>
                        </m:e>
                      </m:d>
                      <m:r>
                        <a:rPr lang="en-US" sz="2999" i="1">
                          <a:solidFill>
                            <a:srgbClr val="333333">
                              <a:alpha val="100000"/>
                            </a:srgbClr>
                          </a:solidFill>
                          <a:latin typeface="Cambria Math" panose="02040503050406030204" pitchFamily="18" charset="0"/>
                          <a:ea typeface="Cambria Math" panose="02040503050406030204" pitchFamily="18" charset="0"/>
                          <a:cs typeface="Tahoma Bold"/>
                        </a:rPr>
                        <m:t>= </m:t>
                      </m:r>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r>
                                  <a:rPr lang="en-US" sz="2799" i="1">
                                    <a:latin typeface="Cambria Math" panose="02040503050406030204" pitchFamily="18" charset="0"/>
                                    <a:ea typeface="Cambria Math"/>
                                    <a:cs typeface="Cambria Math"/>
                                  </a:rPr>
                                  <m:t>0</m:t>
                                </m:r>
                              </m:e>
                              <m:e>
                                <m:r>
                                  <a:rPr lang="en-US" sz="2799" i="1">
                                    <a:latin typeface="Cambria Math" panose="02040503050406030204" pitchFamily="18" charset="0"/>
                                    <a:ea typeface="Cambria Math"/>
                                    <a:cs typeface="Cambria Math"/>
                                  </a:rPr>
                                  <m:t>0</m:t>
                                </m:r>
                              </m:e>
                            </m:mr>
                            <m:mr>
                              <m:e>
                                <m:r>
                                  <a:rPr lang="en-US" sz="2799" i="1">
                                    <a:latin typeface="Cambria Math" panose="02040503050406030204" pitchFamily="18" charset="0"/>
                                    <a:ea typeface="Cambria Math"/>
                                    <a:cs typeface="Cambria Math"/>
                                  </a:rPr>
                                  <m:t>0</m:t>
                                </m:r>
                              </m:e>
                              <m:e>
                                <m:r>
                                  <a:rPr lang="en-US" sz="2799" i="1">
                                    <a:latin typeface="Cambria Math" panose="02040503050406030204" pitchFamily="18" charset="0"/>
                                    <a:ea typeface="Cambria Math"/>
                                    <a:cs typeface="Cambria Math"/>
                                  </a:rPr>
                                  <m:t>1</m:t>
                                </m:r>
                              </m:e>
                            </m:mr>
                          </m:m>
                        </m:e>
                      </m:d>
                      <m:r>
                        <a:rPr lang="ar-AE" sz="2799" i="1">
                          <a:latin typeface="Cambria Math"/>
                        </a:rPr>
                        <m:t>→</m:t>
                      </m:r>
                      <m:r>
                        <a:rPr lang="en-US" sz="2699" i="1">
                          <a:solidFill>
                            <a:srgbClr val="333333">
                              <a:alpha val="100000"/>
                            </a:srgbClr>
                          </a:solidFill>
                          <a:latin typeface="Cambria Math" panose="02040503050406030204" pitchFamily="18" charset="0"/>
                          <a:ea typeface="Cambria Math" panose="02040503050406030204" pitchFamily="18" charset="0"/>
                          <a:cs typeface="Tahoma Bold"/>
                        </a:rPr>
                        <m:t>𝜌</m:t>
                      </m:r>
                      <m:r>
                        <a:rPr lang="en-US" sz="2699" i="1">
                          <a:solidFill>
                            <a:srgbClr val="333333">
                              <a:alpha val="100000"/>
                            </a:srgbClr>
                          </a:solidFill>
                          <a:latin typeface="Cambria Math" panose="02040503050406030204" pitchFamily="18" charset="0"/>
                          <a:ea typeface="Cambria Math" panose="02040503050406030204" pitchFamily="18" charset="0"/>
                          <a:cs typeface="Tahoma Bold"/>
                        </a:rPr>
                        <m:t>(∆</m:t>
                      </m:r>
                      <m:r>
                        <a:rPr lang="en-US" sz="2699" i="1">
                          <a:solidFill>
                            <a:srgbClr val="333333">
                              <a:alpha val="100000"/>
                            </a:srgbClr>
                          </a:solidFill>
                          <a:latin typeface="Cambria Math" panose="02040503050406030204" pitchFamily="18" charset="0"/>
                          <a:ea typeface="Cambria Math" panose="02040503050406030204" pitchFamily="18" charset="0"/>
                        </a:rPr>
                        <m:t>𝑡</m:t>
                      </m:r>
                      <m:r>
                        <a:rPr lang="en-US" sz="2699" i="1">
                          <a:solidFill>
                            <a:srgbClr val="333333">
                              <a:alpha val="100000"/>
                            </a:srgbClr>
                          </a:solidFill>
                          <a:latin typeface="Cambria Math" panose="02040503050406030204" pitchFamily="18" charset="0"/>
                          <a:ea typeface="Cambria Math" panose="02040503050406030204" pitchFamily="18" charset="0"/>
                        </a:rPr>
                        <m:t>)=</m:t>
                      </m:r>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r>
                                  <m:rPr>
                                    <m:brk m:alnAt="7"/>
                                  </m:rPr>
                                  <a:rPr lang="en-US" sz="2799" i="1">
                                    <a:latin typeface="Cambria Math" panose="02040503050406030204" pitchFamily="18" charset="0"/>
                                    <a:ea typeface="Cambria Math"/>
                                    <a:cs typeface="Cambria Math"/>
                                  </a:rPr>
                                  <m:t>1</m:t>
                                </m:r>
                                <m:r>
                                  <a:rPr lang="en-US" sz="2799" i="1">
                                    <a:latin typeface="Cambria Math" panose="02040503050406030204" pitchFamily="18" charset="0"/>
                                    <a:ea typeface="Cambria Math"/>
                                    <a:cs typeface="Cambria Math"/>
                                  </a:rPr>
                                  <m:t> −</m:t>
                                </m:r>
                                <m:sSup>
                                  <m:sSupPr>
                                    <m:ctrlPr>
                                      <a:rPr lang="en-US" sz="2999" i="1">
                                        <a:solidFill>
                                          <a:srgbClr val="333333">
                                            <a:alpha val="100000"/>
                                          </a:srgbClr>
                                        </a:solidFill>
                                        <a:latin typeface="Cambria Math" panose="02040503050406030204" pitchFamily="18" charset="0"/>
                                        <a:ea typeface="Cambria Math" panose="02040503050406030204" pitchFamily="18" charset="0"/>
                                      </a:rPr>
                                    </m:ctrlPr>
                                  </m:sSupPr>
                                  <m:e>
                                    <m:r>
                                      <a:rPr lang="en-US" sz="2999" i="1">
                                        <a:solidFill>
                                          <a:srgbClr val="333333">
                                            <a:alpha val="100000"/>
                                          </a:srgbClr>
                                        </a:solidFill>
                                        <a:latin typeface="Cambria Math" panose="02040503050406030204" pitchFamily="18" charset="0"/>
                                        <a:ea typeface="Cambria Math" panose="02040503050406030204" pitchFamily="18" charset="0"/>
                                      </a:rPr>
                                      <m:t>𝑒</m:t>
                                    </m:r>
                                  </m:e>
                                  <m:sup>
                                    <m:r>
                                      <a:rPr lang="en-US" sz="2999" i="1">
                                        <a:solidFill>
                                          <a:srgbClr val="333333">
                                            <a:alpha val="100000"/>
                                          </a:srgbClr>
                                        </a:solidFill>
                                        <a:latin typeface="Cambria Math" panose="02040503050406030204" pitchFamily="18" charset="0"/>
                                        <a:ea typeface="Cambria Math" panose="02040503050406030204" pitchFamily="18" charset="0"/>
                                      </a:rPr>
                                      <m:t>−∆</m:t>
                                    </m:r>
                                    <m:r>
                                      <a:rPr lang="en-US" sz="2999" i="1">
                                        <a:solidFill>
                                          <a:srgbClr val="333333">
                                            <a:alpha val="100000"/>
                                          </a:srgbClr>
                                        </a:solidFill>
                                        <a:latin typeface="Cambria Math" panose="02040503050406030204" pitchFamily="18" charset="0"/>
                                        <a:ea typeface="Cambria Math" panose="02040503050406030204" pitchFamily="18" charset="0"/>
                                      </a:rPr>
                                      <m:t>𝑡</m:t>
                                    </m:r>
                                    <m:r>
                                      <a:rPr lang="en-US" sz="2999" i="1">
                                        <a:solidFill>
                                          <a:srgbClr val="333333">
                                            <a:alpha val="100000"/>
                                          </a:srgbClr>
                                        </a:solidFill>
                                        <a:latin typeface="Cambria Math" panose="02040503050406030204" pitchFamily="18" charset="0"/>
                                        <a:ea typeface="Cambria Math" panose="02040503050406030204" pitchFamily="18" charset="0"/>
                                      </a:rPr>
                                      <m:t>/</m:t>
                                    </m:r>
                                    <m:r>
                                      <a:rPr lang="en-US" sz="2999" i="1">
                                        <a:solidFill>
                                          <a:srgbClr val="333333">
                                            <a:alpha val="100000"/>
                                          </a:srgbClr>
                                        </a:solidFill>
                                        <a:latin typeface="Cambria Math" panose="02040503050406030204" pitchFamily="18" charset="0"/>
                                        <a:ea typeface="Cambria Math" panose="02040503050406030204" pitchFamily="18" charset="0"/>
                                      </a:rPr>
                                      <m:t>𝑇</m:t>
                                    </m:r>
                                  </m:sup>
                                </m:sSup>
                              </m:e>
                              <m:e>
                                <m:r>
                                  <a:rPr lang="en-US" sz="2799" i="1">
                                    <a:latin typeface="Cambria Math" panose="02040503050406030204" pitchFamily="18" charset="0"/>
                                    <a:ea typeface="Cambria Math"/>
                                    <a:cs typeface="Cambria Math"/>
                                  </a:rPr>
                                  <m:t>0</m:t>
                                </m:r>
                              </m:e>
                            </m:mr>
                            <m:mr>
                              <m:e>
                                <m:r>
                                  <a:rPr lang="en-US" sz="2799" i="1">
                                    <a:latin typeface="Cambria Math" panose="02040503050406030204" pitchFamily="18" charset="0"/>
                                    <a:ea typeface="Cambria Math"/>
                                    <a:cs typeface="Cambria Math"/>
                                  </a:rPr>
                                  <m:t>0</m:t>
                                </m:r>
                              </m:e>
                              <m:e>
                                <m:sSup>
                                  <m:sSupPr>
                                    <m:ctrlPr>
                                      <a:rPr lang="en-US" sz="2699" i="1">
                                        <a:solidFill>
                                          <a:srgbClr val="333333">
                                            <a:alpha val="100000"/>
                                          </a:srgbClr>
                                        </a:solidFill>
                                        <a:latin typeface="Cambria Math" panose="02040503050406030204" pitchFamily="18" charset="0"/>
                                        <a:ea typeface="Cambria Math" panose="02040503050406030204" pitchFamily="18" charset="0"/>
                                      </a:rPr>
                                    </m:ctrlPr>
                                  </m:sSupPr>
                                  <m:e>
                                    <m:r>
                                      <a:rPr lang="en-US" sz="2699" i="1">
                                        <a:solidFill>
                                          <a:srgbClr val="333333">
                                            <a:alpha val="100000"/>
                                          </a:srgbClr>
                                        </a:solidFill>
                                        <a:latin typeface="Cambria Math" panose="02040503050406030204" pitchFamily="18" charset="0"/>
                                        <a:ea typeface="Cambria Math" panose="02040503050406030204" pitchFamily="18" charset="0"/>
                                      </a:rPr>
                                      <m:t>𝑒</m:t>
                                    </m:r>
                                  </m:e>
                                  <m:sup>
                                    <m:r>
                                      <a:rPr lang="en-US" sz="2699" i="1">
                                        <a:solidFill>
                                          <a:srgbClr val="333333">
                                            <a:alpha val="100000"/>
                                          </a:srgbClr>
                                        </a:solidFill>
                                        <a:latin typeface="Cambria Math" panose="02040503050406030204" pitchFamily="18" charset="0"/>
                                        <a:ea typeface="Cambria Math" panose="02040503050406030204" pitchFamily="18" charset="0"/>
                                      </a:rPr>
                                      <m:t>−∆</m:t>
                                    </m:r>
                                    <m:r>
                                      <a:rPr lang="en-US" sz="2699" i="1">
                                        <a:solidFill>
                                          <a:srgbClr val="333333">
                                            <a:alpha val="100000"/>
                                          </a:srgbClr>
                                        </a:solidFill>
                                        <a:latin typeface="Cambria Math" panose="02040503050406030204" pitchFamily="18" charset="0"/>
                                        <a:ea typeface="Cambria Math" panose="02040503050406030204" pitchFamily="18" charset="0"/>
                                      </a:rPr>
                                      <m:t>𝑡</m:t>
                                    </m:r>
                                    <m:r>
                                      <a:rPr lang="en-US" sz="2699" i="1">
                                        <a:solidFill>
                                          <a:srgbClr val="333333">
                                            <a:alpha val="100000"/>
                                          </a:srgbClr>
                                        </a:solidFill>
                                        <a:latin typeface="Cambria Math" panose="02040503050406030204" pitchFamily="18" charset="0"/>
                                        <a:ea typeface="Cambria Math" panose="02040503050406030204" pitchFamily="18" charset="0"/>
                                      </a:rPr>
                                      <m:t>/</m:t>
                                    </m:r>
                                    <m:r>
                                      <a:rPr lang="en-US" sz="2699" i="1">
                                        <a:solidFill>
                                          <a:srgbClr val="333333">
                                            <a:alpha val="100000"/>
                                          </a:srgbClr>
                                        </a:solidFill>
                                        <a:latin typeface="Cambria Math" panose="02040503050406030204" pitchFamily="18" charset="0"/>
                                        <a:ea typeface="Cambria Math" panose="02040503050406030204" pitchFamily="18" charset="0"/>
                                      </a:rPr>
                                      <m:t>𝑇</m:t>
                                    </m:r>
                                  </m:sup>
                                </m:sSup>
                              </m:e>
                            </m:mr>
                          </m:m>
                        </m:e>
                      </m:d>
                    </m:oMath>
                  </m:oMathPara>
                </a14:m>
                <a:endParaRPr sz="2799" dirty="0"/>
              </a:p>
            </p:txBody>
          </p:sp>
        </mc:Choice>
        <mc:Fallback xmlns="">
          <p:sp>
            <p:nvSpPr>
              <p:cNvPr id="26" name="TextBox 25">
                <a:extLst>
                  <a:ext uri="{FF2B5EF4-FFF2-40B4-BE49-F238E27FC236}">
                    <a16:creationId xmlns:a16="http://schemas.microsoft.com/office/drawing/2014/main" id="{03C8F7F1-006C-ACE7-24DF-551750B311F8}"/>
                  </a:ext>
                </a:extLst>
              </p:cNvPr>
              <p:cNvSpPr txBox="1">
                <a:spLocks noRot="1" noChangeAspect="1" noMove="1" noResize="1" noEditPoints="1" noAdjustHandles="1" noChangeArrowheads="1" noChangeShapeType="1" noTextEdit="1"/>
              </p:cNvSpPr>
              <p:nvPr/>
            </p:nvSpPr>
            <p:spPr bwMode="auto">
              <a:xfrm>
                <a:off x="604236" y="5087384"/>
                <a:ext cx="7798160" cy="847283"/>
              </a:xfrm>
              <a:prstGeom prst="rect">
                <a:avLst/>
              </a:prstGeom>
              <a:blipFill>
                <a:blip r:embed="rId7"/>
                <a:stretch>
                  <a:fillRect l="-650" b="-13235"/>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EF771302-303A-7D55-A9CB-3256A93AC63B}"/>
              </a:ext>
            </a:extLst>
          </p:cNvPr>
          <p:cNvSpPr/>
          <p:nvPr/>
        </p:nvSpPr>
        <p:spPr>
          <a:xfrm>
            <a:off x="7643332" y="4101847"/>
            <a:ext cx="3239417" cy="84723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Assume  noise is described by amplitude damping! </a:t>
            </a:r>
            <a:endParaRPr lang="en-DE" dirty="0">
              <a:solidFill>
                <a:schemeClr val="tx1"/>
              </a:solidFill>
            </a:endParaRPr>
          </a:p>
        </p:txBody>
      </p:sp>
      <p:sp>
        <p:nvSpPr>
          <p:cNvPr id="29" name="Rectangle 28">
            <a:extLst>
              <a:ext uri="{FF2B5EF4-FFF2-40B4-BE49-F238E27FC236}">
                <a16:creationId xmlns:a16="http://schemas.microsoft.com/office/drawing/2014/main" id="{7C1AE1CD-EB44-EAA9-C927-0DFFD411611F}"/>
              </a:ext>
            </a:extLst>
          </p:cNvPr>
          <p:cNvSpPr/>
          <p:nvPr/>
        </p:nvSpPr>
        <p:spPr>
          <a:xfrm>
            <a:off x="8583245" y="5820626"/>
            <a:ext cx="3523326" cy="98223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T</a:t>
            </a:r>
            <a:r>
              <a:rPr lang="en-DE" baseline="-25000" dirty="0">
                <a:solidFill>
                  <a:schemeClr val="tx1"/>
                </a:solidFill>
              </a:rPr>
              <a:t>1 </a:t>
            </a:r>
            <a:r>
              <a:rPr lang="en-DE" dirty="0">
                <a:solidFill>
                  <a:schemeClr val="tx1"/>
                </a:solidFill>
              </a:rPr>
              <a:t>measures the timescale of the decay of the </a:t>
            </a:r>
            <a:r>
              <a:rPr lang="en-DE" b="1" dirty="0">
                <a:solidFill>
                  <a:schemeClr val="tx1"/>
                </a:solidFill>
              </a:rPr>
              <a:t>diagonal</a:t>
            </a:r>
            <a:r>
              <a:rPr lang="en-DE" dirty="0">
                <a:solidFill>
                  <a:schemeClr val="tx1"/>
                </a:solidFill>
              </a:rPr>
              <a:t> elements!</a:t>
            </a:r>
          </a:p>
        </p:txBody>
      </p:sp>
    </p:spTree>
    <p:extLst>
      <p:ext uri="{BB962C8B-B14F-4D97-AF65-F5344CB8AC3E}">
        <p14:creationId xmlns:p14="http://schemas.microsoft.com/office/powerpoint/2010/main" val="239273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Example 2: Pure dephasing channel</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sp>
        <p:nvSpPr>
          <p:cNvPr id="16" name="Text 1">
            <a:extLst>
              <a:ext uri="{FF2B5EF4-FFF2-40B4-BE49-F238E27FC236}">
                <a16:creationId xmlns:a16="http://schemas.microsoft.com/office/drawing/2014/main" id="{B7A6E3C1-8777-3974-E0D9-5A746C5AB041}"/>
              </a:ext>
            </a:extLst>
          </p:cNvPr>
          <p:cNvSpPr/>
          <p:nvPr/>
        </p:nvSpPr>
        <p:spPr>
          <a:xfrm>
            <a:off x="85429" y="1276572"/>
            <a:ext cx="12106571" cy="754105"/>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Amplitude damping “kills” the off-diagonal elements of the DM</a:t>
            </a:r>
          </a:p>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In experiment, we often observe processes which affect the off-diagonal elements, but not the diagonals</a:t>
            </a:r>
          </a:p>
          <a:p>
            <a:pPr lvl="0">
              <a:defRPr/>
            </a:pPr>
            <a:r>
              <a:rPr lang="en-US" dirty="0">
                <a:solidFill>
                  <a:srgbClr val="333333">
                    <a:alpha val="100000"/>
                  </a:srgbClr>
                </a:solidFill>
                <a:latin typeface="Tahoma Bold"/>
                <a:ea typeface="Cambria Math" panose="02040503050406030204" pitchFamily="18" charset="0"/>
              </a:rPr>
              <a:t>		</a:t>
            </a:r>
          </a:p>
        </p:txBody>
      </p:sp>
      <p:sp>
        <p:nvSpPr>
          <p:cNvPr id="17" name="Text 1">
            <a:extLst>
              <a:ext uri="{FF2B5EF4-FFF2-40B4-BE49-F238E27FC236}">
                <a16:creationId xmlns:a16="http://schemas.microsoft.com/office/drawing/2014/main" id="{C1B39481-7541-EA08-8DAB-A966F5BE8F7E}"/>
              </a:ext>
            </a:extLst>
          </p:cNvPr>
          <p:cNvSpPr/>
          <p:nvPr/>
        </p:nvSpPr>
        <p:spPr>
          <a:xfrm>
            <a:off x="289613" y="2449609"/>
            <a:ext cx="11925302" cy="747592"/>
          </a:xfrm>
          <a:prstGeom prst="rect">
            <a:avLst/>
          </a:prstGeom>
          <a:noFill/>
          <a:ln/>
        </p:spPr>
        <p:txBody>
          <a:bodyPr wrap="square" lIns="0" tIns="0" rIns="0" bIns="0" rtlCol="0" anchor="t"/>
          <a:lstStyle/>
          <a:p>
            <a:r>
              <a:rPr lang="en-US" sz="2000" dirty="0">
                <a:solidFill>
                  <a:srgbClr val="333333">
                    <a:alpha val="100000"/>
                  </a:srgbClr>
                </a:solidFill>
                <a:latin typeface="Tahoma Bold"/>
                <a:ea typeface="Cambria Math" panose="02040503050406030204" pitchFamily="18" charset="0"/>
              </a:rPr>
              <a:t>Kraus operators:</a:t>
            </a:r>
          </a:p>
          <a:p>
            <a:pPr marL="285693" indent="-285693">
              <a:buFont typeface="Arial" panose="020B0604020202020204" pitchFamily="34" charset="0"/>
              <a:buChar char="•"/>
            </a:pPr>
            <a:endParaRPr lang="en-US" sz="2000" dirty="0">
              <a:solidFill>
                <a:srgbClr val="333333">
                  <a:alpha val="100000"/>
                </a:srgbClr>
              </a:solidFill>
              <a:latin typeface="Tahoma Bold"/>
              <a:ea typeface="Cambria Math" panose="02040503050406030204" pitchFamily="18" charset="0"/>
            </a:endParaRPr>
          </a:p>
          <a:p>
            <a:pPr marL="285693" indent="-285693">
              <a:buFont typeface="Arial" panose="020B0604020202020204" pitchFamily="34" charset="0"/>
              <a:buChar char="•"/>
            </a:pPr>
            <a:endParaRPr lang="en-US" dirty="0">
              <a:solidFill>
                <a:srgbClr val="333333">
                  <a:alpha val="100000"/>
                </a:srgbClr>
              </a:solidFill>
              <a:latin typeface="Tahoma Bold"/>
              <a:ea typeface="Cambria Math" panose="02040503050406030204" pitchFamily="18" charset="0"/>
            </a:endParaRPr>
          </a:p>
          <a:p>
            <a:pPr marL="371401" indent="-371401">
              <a:buFont typeface="+mj-lt"/>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 typeface="+mj-lt"/>
              <a:buAutoNum type="arabicPeriod"/>
            </a:pPr>
            <a:endParaRPr lang="en-US" dirty="0">
              <a:solidFill>
                <a:srgbClr val="333333">
                  <a:alpha val="100000"/>
                </a:srgbClr>
              </a:solidFill>
              <a:latin typeface="Tahoma Bold"/>
              <a:ea typeface="Cambria Math" panose="02040503050406030204" pitchFamily="18" charset="0"/>
            </a:endParaRPr>
          </a:p>
          <a:p>
            <a:pPr lvl="0">
              <a:defRPr/>
            </a:pPr>
            <a:r>
              <a:rPr lang="en-US" dirty="0">
                <a:solidFill>
                  <a:srgbClr val="333333">
                    <a:alpha val="100000"/>
                  </a:srgbClr>
                </a:solidFill>
                <a:latin typeface="Tahoma Bold"/>
                <a:ea typeface="Cambria Math" panose="02040503050406030204" pitchFamily="18" charset="0"/>
              </a:rPr>
              <a:t>			</a:t>
            </a:r>
          </a:p>
          <a:p>
            <a:pPr marL="371401" indent="-371401">
              <a:buAutoNum type="arabicPeriod"/>
            </a:pPr>
            <a:endParaRPr lang="en-US" dirty="0">
              <a:solidFill>
                <a:srgbClr val="333333"/>
              </a:solidFill>
              <a:latin typeface="Tahoma Bold"/>
              <a:ea typeface="Tahoma Bold"/>
              <a:cs typeface="Tahoma Bold"/>
            </a:endParaRPr>
          </a:p>
          <a:p>
            <a:pPr marL="371401" indent="-371401">
              <a:buAutoNum type="arabicPeriod"/>
            </a:pPr>
            <a:endParaRPr lang="en-US" dirty="0">
              <a:solidFill>
                <a:srgbClr val="333333"/>
              </a:solidFill>
              <a:latin typeface="Tahoma Bold"/>
              <a:ea typeface="Tahoma Bold"/>
              <a:cs typeface="Tahoma Bold"/>
            </a:endParaRPr>
          </a:p>
        </p:txBody>
      </p:sp>
      <p:sp>
        <p:nvSpPr>
          <p:cNvPr id="18" name="Rectangle 17">
            <a:extLst>
              <a:ext uri="{FF2B5EF4-FFF2-40B4-BE49-F238E27FC236}">
                <a16:creationId xmlns:a16="http://schemas.microsoft.com/office/drawing/2014/main" id="{40C779AE-F787-DCF2-9237-0EA72CD3661F}"/>
              </a:ext>
            </a:extLst>
          </p:cNvPr>
          <p:cNvSpPr/>
          <p:nvPr/>
        </p:nvSpPr>
        <p:spPr>
          <a:xfrm>
            <a:off x="3974301" y="3093759"/>
            <a:ext cx="1917687" cy="42797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Does </a:t>
            </a:r>
            <a:r>
              <a:rPr lang="en-US" dirty="0">
                <a:solidFill>
                  <a:schemeClr val="tx1"/>
                </a:solidFill>
              </a:rPr>
              <a:t>nothing</a:t>
            </a:r>
            <a:endParaRPr lang="en-DE" dirty="0">
              <a:solidFill>
                <a:schemeClr val="tx1"/>
              </a:solidFill>
            </a:endParaRPr>
          </a:p>
        </p:txBody>
      </p:sp>
      <p:sp>
        <p:nvSpPr>
          <p:cNvPr id="19" name="Rectangle 18">
            <a:extLst>
              <a:ext uri="{FF2B5EF4-FFF2-40B4-BE49-F238E27FC236}">
                <a16:creationId xmlns:a16="http://schemas.microsoft.com/office/drawing/2014/main" id="{9291260F-5D67-CFAE-DA80-60EE251612FF}"/>
              </a:ext>
            </a:extLst>
          </p:cNvPr>
          <p:cNvSpPr/>
          <p:nvPr/>
        </p:nvSpPr>
        <p:spPr>
          <a:xfrm>
            <a:off x="7433743" y="3093759"/>
            <a:ext cx="3239417" cy="46143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Destroy coherences</a:t>
            </a:r>
            <a:endParaRPr lang="en-DE" dirty="0">
              <a:solidFill>
                <a:schemeClr val="tx1"/>
              </a:solidFill>
            </a:endParaRPr>
          </a:p>
        </p:txBody>
      </p:sp>
      <p:sp>
        <p:nvSpPr>
          <p:cNvPr id="21" name="Text 1">
            <a:extLst>
              <a:ext uri="{FF2B5EF4-FFF2-40B4-BE49-F238E27FC236}">
                <a16:creationId xmlns:a16="http://schemas.microsoft.com/office/drawing/2014/main" id="{73D54459-D186-FCEC-E47B-C43AAFF92918}"/>
              </a:ext>
            </a:extLst>
          </p:cNvPr>
          <p:cNvSpPr/>
          <p:nvPr/>
        </p:nvSpPr>
        <p:spPr>
          <a:xfrm>
            <a:off x="266698" y="4450271"/>
            <a:ext cx="11925302" cy="754105"/>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The pure dephasing channel decays the value of the coherences = off-diagonal elements:</a:t>
            </a:r>
          </a:p>
          <a:p>
            <a:pPr lvl="0">
              <a:defRPr/>
            </a:pPr>
            <a:r>
              <a:rPr lang="en-US" dirty="0">
                <a:solidFill>
                  <a:srgbClr val="333333">
                    <a:alpha val="100000"/>
                  </a:srgbClr>
                </a:solidFill>
                <a:latin typeface="Tahoma Bold"/>
                <a:ea typeface="Cambria Math" panose="02040503050406030204" pitchFamily="18" charset="0"/>
              </a:rPr>
              <a:t>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D07395D-0C59-E0A0-5F78-789FC817AF6D}"/>
                  </a:ext>
                </a:extLst>
              </p:cNvPr>
              <p:cNvSpPr txBox="1"/>
              <p:nvPr/>
            </p:nvSpPr>
            <p:spPr bwMode="auto">
              <a:xfrm>
                <a:off x="2286513" y="2243077"/>
                <a:ext cx="3199722" cy="71840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r>
                            <a:rPr lang="de-DE" sz="2799" i="1">
                              <a:latin typeface="Cambria Math"/>
                            </a:rPr>
                            <m:t>𝐸</m:t>
                          </m:r>
                        </m:e>
                        <m:sub>
                          <m:r>
                            <a:rPr lang="de-DE" sz="2799" i="1">
                              <a:latin typeface="Cambria Math"/>
                            </a:rPr>
                            <m:t>0</m:t>
                          </m:r>
                        </m:sub>
                      </m:sSub>
                      <m:r>
                        <a:rPr lang="de-DE" sz="2799" i="1">
                          <a:latin typeface="Cambria Math"/>
                        </a:rPr>
                        <m:t>=</m:t>
                      </m:r>
                      <m:rad>
                        <m:radPr>
                          <m:degHide m:val="on"/>
                          <m:ctrlPr>
                            <a:rPr lang="de-DE" sz="2799" i="1">
                              <a:latin typeface="Cambria Math" panose="02040503050406030204" pitchFamily="18" charset="0"/>
                              <a:ea typeface="Cambria Math"/>
                              <a:cs typeface="Cambria Math"/>
                            </a:rPr>
                          </m:ctrlPr>
                        </m:radPr>
                        <m:deg/>
                        <m:e>
                          <m:r>
                            <a:rPr lang="de-DE" sz="2799" i="1">
                              <a:latin typeface="Cambria Math"/>
                            </a:rPr>
                            <m:t>1−</m:t>
                          </m:r>
                          <m:r>
                            <a:rPr lang="de-DE" sz="2799" i="1">
                              <a:latin typeface="Cambria Math"/>
                            </a:rPr>
                            <m:t>𝑝</m:t>
                          </m:r>
                        </m:e>
                      </m:rad>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m:rPr>
                                    <m:brk m:alnAt="7"/>
                                  </m:rPr>
                                  <a:rPr lang="de-DE" sz="2799" i="1">
                                    <a:latin typeface="Cambria Math"/>
                                  </a:rPr>
                                  <m:t>1</m:t>
                                </m:r>
                              </m:e>
                              <m:e>
                                <m:r>
                                  <a:rPr lang="de-DE" sz="2799" i="1">
                                    <a:latin typeface="Cambria Math"/>
                                  </a:rPr>
                                  <m:t>0</m:t>
                                </m:r>
                              </m:e>
                            </m:mr>
                            <m:mr>
                              <m:e>
                                <m:r>
                                  <a:rPr lang="de-DE" sz="2799" i="1">
                                    <a:latin typeface="Cambria Math"/>
                                  </a:rPr>
                                  <m:t>0</m:t>
                                </m:r>
                              </m:e>
                              <m:e>
                                <m:r>
                                  <a:rPr lang="en-US" sz="2799" i="1">
                                    <a:latin typeface="Cambria Math" panose="02040503050406030204" pitchFamily="18" charset="0"/>
                                  </a:rPr>
                                  <m:t>1</m:t>
                                </m:r>
                              </m:e>
                            </m:mr>
                          </m:m>
                        </m:e>
                      </m:d>
                    </m:oMath>
                  </m:oMathPara>
                </a14:m>
                <a:endParaRPr sz="2799" dirty="0"/>
              </a:p>
            </p:txBody>
          </p:sp>
        </mc:Choice>
        <mc:Fallback xmlns="">
          <p:sp>
            <p:nvSpPr>
              <p:cNvPr id="14" name="TextBox 13">
                <a:extLst>
                  <a:ext uri="{FF2B5EF4-FFF2-40B4-BE49-F238E27FC236}">
                    <a16:creationId xmlns:a16="http://schemas.microsoft.com/office/drawing/2014/main" id="{5D07395D-0C59-E0A0-5F78-789FC817AF6D}"/>
                  </a:ext>
                </a:extLst>
              </p:cNvPr>
              <p:cNvSpPr txBox="1">
                <a:spLocks noRot="1" noChangeAspect="1" noMove="1" noResize="1" noEditPoints="1" noAdjustHandles="1" noChangeArrowheads="1" noChangeShapeType="1" noTextEdit="1"/>
              </p:cNvSpPr>
              <p:nvPr/>
            </p:nvSpPr>
            <p:spPr bwMode="auto">
              <a:xfrm>
                <a:off x="2286513" y="2243077"/>
                <a:ext cx="3199722" cy="718402"/>
              </a:xfrm>
              <a:prstGeom prst="rect">
                <a:avLst/>
              </a:prstGeom>
              <a:blipFill>
                <a:blip r:embed="rId5"/>
                <a:stretch>
                  <a:fillRect l="-1976" t="-1724"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4C81E42-357A-27C6-813C-42F2FDE69666}"/>
                  </a:ext>
                </a:extLst>
              </p:cNvPr>
              <p:cNvSpPr txBox="1"/>
              <p:nvPr/>
            </p:nvSpPr>
            <p:spPr bwMode="auto">
              <a:xfrm>
                <a:off x="5891988" y="2265837"/>
                <a:ext cx="2357377" cy="806696"/>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r>
                            <a:rPr lang="de-DE" sz="2799" i="1">
                              <a:latin typeface="Cambria Math"/>
                            </a:rPr>
                            <m:t>𝐸</m:t>
                          </m:r>
                        </m:e>
                        <m:sub>
                          <m:r>
                            <a:rPr lang="de-DE" sz="2799" i="1">
                              <a:latin typeface="Cambria Math"/>
                            </a:rPr>
                            <m:t>1</m:t>
                          </m:r>
                        </m:sub>
                      </m:sSub>
                      <m:r>
                        <a:rPr lang="de-DE" sz="2799" i="1">
                          <a:latin typeface="Cambria Math"/>
                        </a:rPr>
                        <m:t>= </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a:rPr lang="en-US" sz="2799" i="1">
                                    <a:latin typeface="Cambria Math" panose="02040503050406030204" pitchFamily="18" charset="0"/>
                                    <a:ea typeface="Cambria Math"/>
                                    <a:cs typeface="Cambria Math"/>
                                  </a:rPr>
                                  <m:t>0</m:t>
                                </m:r>
                              </m:e>
                              <m:e>
                                <m:r>
                                  <a:rPr lang="en-US" sz="2799" i="1">
                                    <a:latin typeface="Cambria Math" panose="02040503050406030204" pitchFamily="18" charset="0"/>
                                  </a:rPr>
                                  <m:t>0</m:t>
                                </m:r>
                              </m:e>
                            </m:mr>
                            <m:mr>
                              <m:e>
                                <m:r>
                                  <a:rPr lang="de-DE" sz="2799" i="1">
                                    <a:latin typeface="Cambria Math"/>
                                  </a:rPr>
                                  <m:t>0</m:t>
                                </m:r>
                              </m:e>
                              <m:e>
                                <m:rad>
                                  <m:radPr>
                                    <m:degHide m:val="on"/>
                                    <m:ctrlPr>
                                      <a:rPr lang="de-DE" sz="2799" i="1">
                                        <a:latin typeface="Cambria Math" panose="02040503050406030204" pitchFamily="18" charset="0"/>
                                        <a:ea typeface="Cambria Math"/>
                                        <a:cs typeface="Cambria Math"/>
                                      </a:rPr>
                                    </m:ctrlPr>
                                  </m:radPr>
                                  <m:deg/>
                                  <m:e>
                                    <m:r>
                                      <a:rPr lang="de-DE" sz="2799" i="1">
                                        <a:latin typeface="Cambria Math"/>
                                      </a:rPr>
                                      <m:t>𝑝</m:t>
                                    </m:r>
                                  </m:e>
                                </m:rad>
                              </m:e>
                            </m:mr>
                          </m:m>
                        </m:e>
                      </m:d>
                    </m:oMath>
                  </m:oMathPara>
                </a14:m>
                <a:endParaRPr sz="2799" dirty="0"/>
              </a:p>
            </p:txBody>
          </p:sp>
        </mc:Choice>
        <mc:Fallback xmlns="">
          <p:sp>
            <p:nvSpPr>
              <p:cNvPr id="22" name="TextBox 21">
                <a:extLst>
                  <a:ext uri="{FF2B5EF4-FFF2-40B4-BE49-F238E27FC236}">
                    <a16:creationId xmlns:a16="http://schemas.microsoft.com/office/drawing/2014/main" id="{04C81E42-357A-27C6-813C-42F2FDE69666}"/>
                  </a:ext>
                </a:extLst>
              </p:cNvPr>
              <p:cNvSpPr txBox="1">
                <a:spLocks noRot="1" noChangeAspect="1" noMove="1" noResize="1" noEditPoints="1" noAdjustHandles="1" noChangeArrowheads="1" noChangeShapeType="1" noTextEdit="1"/>
              </p:cNvSpPr>
              <p:nvPr/>
            </p:nvSpPr>
            <p:spPr bwMode="auto">
              <a:xfrm>
                <a:off x="5891988" y="2265837"/>
                <a:ext cx="2357377" cy="806696"/>
              </a:xfrm>
              <a:prstGeom prst="rect">
                <a:avLst/>
              </a:prstGeom>
              <a:blipFill>
                <a:blip r:embed="rId6"/>
                <a:stretch>
                  <a:fillRect l="-3226"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C62C2D7-15B3-A689-10A8-D2BB5C267A89}"/>
                  </a:ext>
                </a:extLst>
              </p:cNvPr>
              <p:cNvSpPr txBox="1"/>
              <p:nvPr/>
            </p:nvSpPr>
            <p:spPr bwMode="auto">
              <a:xfrm>
                <a:off x="8551588" y="2265837"/>
                <a:ext cx="2365648" cy="7807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r>
                            <a:rPr lang="de-DE" sz="2799" i="1">
                              <a:latin typeface="Cambria Math"/>
                            </a:rPr>
                            <m:t>𝐸</m:t>
                          </m:r>
                        </m:e>
                        <m:sub>
                          <m:r>
                            <a:rPr lang="en-US" sz="2799" i="1">
                              <a:latin typeface="Cambria Math" panose="02040503050406030204" pitchFamily="18" charset="0"/>
                            </a:rPr>
                            <m:t>2</m:t>
                          </m:r>
                        </m:sub>
                      </m:sSub>
                      <m:r>
                        <a:rPr lang="de-DE" sz="2799" i="1">
                          <a:latin typeface="Cambria Math"/>
                        </a:rPr>
                        <m:t>= </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ad>
                                  <m:radPr>
                                    <m:degHide m:val="on"/>
                                    <m:ctrlPr>
                                      <a:rPr lang="de-DE" sz="2799" i="1">
                                        <a:latin typeface="Cambria Math" panose="02040503050406030204" pitchFamily="18" charset="0"/>
                                        <a:ea typeface="Cambria Math"/>
                                        <a:cs typeface="Cambria Math"/>
                                      </a:rPr>
                                    </m:ctrlPr>
                                  </m:radPr>
                                  <m:deg/>
                                  <m:e>
                                    <m:r>
                                      <a:rPr lang="de-DE" sz="2799" i="1">
                                        <a:latin typeface="Cambria Math"/>
                                      </a:rPr>
                                      <m:t>𝑝</m:t>
                                    </m:r>
                                  </m:e>
                                </m:rad>
                              </m:e>
                              <m:e>
                                <m:r>
                                  <a:rPr lang="en-US" sz="2799" i="1">
                                    <a:latin typeface="Cambria Math" panose="02040503050406030204" pitchFamily="18" charset="0"/>
                                  </a:rPr>
                                  <m:t>0</m:t>
                                </m:r>
                              </m:e>
                            </m:mr>
                            <m:mr>
                              <m:e>
                                <m:r>
                                  <a:rPr lang="de-DE" sz="2799" i="1">
                                    <a:latin typeface="Cambria Math"/>
                                  </a:rPr>
                                  <m:t>0</m:t>
                                </m:r>
                              </m:e>
                              <m:e>
                                <m:r>
                                  <a:rPr lang="en-US" sz="2799" i="1">
                                    <a:latin typeface="Cambria Math" panose="02040503050406030204" pitchFamily="18" charset="0"/>
                                  </a:rPr>
                                  <m:t>0</m:t>
                                </m:r>
                              </m:e>
                            </m:mr>
                          </m:m>
                        </m:e>
                      </m:d>
                    </m:oMath>
                  </m:oMathPara>
                </a14:m>
                <a:endParaRPr sz="2799" dirty="0"/>
              </a:p>
            </p:txBody>
          </p:sp>
        </mc:Choice>
        <mc:Fallback xmlns="">
          <p:sp>
            <p:nvSpPr>
              <p:cNvPr id="23" name="TextBox 22">
                <a:extLst>
                  <a:ext uri="{FF2B5EF4-FFF2-40B4-BE49-F238E27FC236}">
                    <a16:creationId xmlns:a16="http://schemas.microsoft.com/office/drawing/2014/main" id="{4C62C2D7-15B3-A689-10A8-D2BB5C267A89}"/>
                  </a:ext>
                </a:extLst>
              </p:cNvPr>
              <p:cNvSpPr txBox="1">
                <a:spLocks noRot="1" noChangeAspect="1" noMove="1" noResize="1" noEditPoints="1" noAdjustHandles="1" noChangeArrowheads="1" noChangeShapeType="1" noTextEdit="1"/>
              </p:cNvSpPr>
              <p:nvPr/>
            </p:nvSpPr>
            <p:spPr bwMode="auto">
              <a:xfrm>
                <a:off x="8551588" y="2265837"/>
                <a:ext cx="2365648" cy="780727"/>
              </a:xfrm>
              <a:prstGeom prst="rect">
                <a:avLst/>
              </a:prstGeom>
              <a:blipFill>
                <a:blip r:embed="rId7"/>
                <a:stretch>
                  <a:fillRect l="-2674"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910E8E8-DBBB-5906-6DC3-38F62598B486}"/>
                  </a:ext>
                </a:extLst>
              </p:cNvPr>
              <p:cNvSpPr txBox="1"/>
              <p:nvPr/>
            </p:nvSpPr>
            <p:spPr bwMode="auto">
              <a:xfrm>
                <a:off x="685164" y="4964992"/>
                <a:ext cx="10351745" cy="967829"/>
              </a:xfrm>
              <a:prstGeom prst="rect">
                <a:avLst/>
              </a:prstGeom>
              <a:noFill/>
            </p:spPr>
            <p:txBody>
              <a:bodyPr wrap="none" lIns="0" tIns="0" rIns="0" bIns="0" rtlCol="0">
                <a:spAutoFit/>
              </a:bodyPr>
              <a:lstStyle/>
              <a:p>
                <a:pPr>
                  <a:defRPr/>
                </a:pPr>
                <a14:m>
                  <m:oMath xmlns:m="http://schemas.openxmlformats.org/officeDocument/2006/math">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ar-AE" sz="2799" i="1">
                                      <a:latin typeface="Cambria Math" panose="02040503050406030204" pitchFamily="18" charset="0"/>
                                    </a:rPr>
                                    <m:t>0</m:t>
                                  </m:r>
                                  <m:r>
                                    <a:rPr lang="en-US" sz="2799" i="1">
                                      <a:latin typeface="Cambria Math" panose="02040503050406030204" pitchFamily="18" charset="0"/>
                                    </a:rPr>
                                    <m:t>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01</m:t>
                                  </m:r>
                                </m:sub>
                              </m:sSub>
                            </m:e>
                          </m:m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11</m:t>
                                  </m:r>
                                </m:sub>
                              </m:sSub>
                            </m:e>
                          </m:mr>
                        </m:m>
                      </m:e>
                    </m:d>
                    <m:r>
                      <a:rPr lang="ar-AE" sz="2799" i="1">
                        <a:latin typeface="Cambria Math"/>
                      </a:rPr>
                      <m:t>→</m:t>
                    </m:r>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00</m:t>
                                  </m:r>
                                </m:sub>
                              </m:sSub>
                            </m:e>
                            <m:e>
                              <m:r>
                                <a:rPr lang="en-US" sz="2799" i="1">
                                  <a:latin typeface="Cambria Math" panose="02040503050406030204" pitchFamily="18" charset="0"/>
                                </a:rPr>
                                <m:t>(</m:t>
                              </m:r>
                              <m:r>
                                <a:rPr lang="ar-AE" sz="2799" i="1">
                                  <a:latin typeface="Cambria Math"/>
                                </a:rPr>
                                <m:t>1−</m:t>
                              </m:r>
                              <m:r>
                                <a:rPr lang="en-US" sz="2799" i="1">
                                  <a:latin typeface="Cambria Math" panose="02040503050406030204" pitchFamily="18" charset="0"/>
                                </a:rPr>
                                <m:t>𝑝</m:t>
                              </m:r>
                              <m:r>
                                <a:rPr lang="en-US" sz="2799" i="1">
                                  <a:latin typeface="Cambria Math" panose="02040503050406030204" pitchFamily="18" charset="0"/>
                                </a:rPr>
                                <m:t>)</m:t>
                              </m:r>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01</m:t>
                                  </m:r>
                                </m:sub>
                              </m:sSub>
                            </m:e>
                          </m:mr>
                          <m:mr>
                            <m:e>
                              <m:sSub>
                                <m:sSubPr>
                                  <m:ctrlPr>
                                    <a:rPr lang="ar-AE" sz="2799" i="1">
                                      <a:latin typeface="Cambria Math" panose="02040503050406030204" pitchFamily="18" charset="0"/>
                                      <a:ea typeface="Cambria Math"/>
                                      <a:cs typeface="Cambria Math"/>
                                    </a:rPr>
                                  </m:ctrlPr>
                                </m:sSubPr>
                                <m:e>
                                  <m:r>
                                    <a:rPr lang="en-US" sz="2799" i="1">
                                      <a:latin typeface="Cambria Math" panose="02040503050406030204" pitchFamily="18" charset="0"/>
                                    </a:rPr>
                                    <m:t>(</m:t>
                                  </m:r>
                                  <m:r>
                                    <a:rPr lang="ar-AE" sz="2799" i="1">
                                      <a:latin typeface="Cambria Math"/>
                                    </a:rPr>
                                    <m:t>1−</m:t>
                                  </m:r>
                                  <m:r>
                                    <a:rPr lang="en-US" sz="2799" i="1">
                                      <a:latin typeface="Cambria Math" panose="02040503050406030204" pitchFamily="18" charset="0"/>
                                    </a:rPr>
                                    <m:t>𝑝</m:t>
                                  </m:r>
                                  <m:r>
                                    <a:rPr lang="en-US" sz="2799" i="1">
                                      <a:latin typeface="Cambria Math" panose="02040503050406030204" pitchFamily="18" charset="0"/>
                                    </a:rPr>
                                    <m:t>)</m:t>
                                  </m:r>
                                  <m:r>
                                    <a:rPr lang="ar-AE" sz="2799" i="1">
                                      <a:latin typeface="Cambria Math"/>
                                    </a:rPr>
                                    <m:t>𝜌</m:t>
                                  </m:r>
                                </m:e>
                                <m:sub>
                                  <m:r>
                                    <a:rPr lang="en-US" sz="2799" i="1">
                                      <a:latin typeface="Cambria Math" panose="02040503050406030204" pitchFamily="18" charset="0"/>
                                    </a:rPr>
                                    <m:t>10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11</m:t>
                                  </m:r>
                                </m:sub>
                              </m:sSub>
                            </m:e>
                          </m:mr>
                        </m:m>
                      </m:e>
                    </m:d>
                  </m:oMath>
                </a14:m>
                <a:r>
                  <a:rPr lang="en-US" sz="2799" dirty="0"/>
                  <a:t> = </a:t>
                </a:r>
                <a14:m>
                  <m:oMath xmlns:m="http://schemas.openxmlformats.org/officeDocument/2006/math">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00</m:t>
                                  </m:r>
                                </m:sub>
                              </m:sSub>
                            </m:e>
                            <m:e>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𝑇</m:t>
                                  </m:r>
                                </m:sup>
                              </m:sSup>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01</m:t>
                                  </m:r>
                                </m:sub>
                              </m:sSub>
                            </m:e>
                          </m:mr>
                          <m:mr>
                            <m:e>
                              <m:sSub>
                                <m:sSubPr>
                                  <m:ctrlPr>
                                    <a:rPr lang="ar-AE" sz="2799" i="1">
                                      <a:latin typeface="Cambria Math" panose="02040503050406030204" pitchFamily="18" charset="0"/>
                                      <a:ea typeface="Cambria Math"/>
                                      <a:cs typeface="Cambria Math"/>
                                    </a:rPr>
                                  </m:ctrlPr>
                                </m:sSubPr>
                                <m:e>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𝑇</m:t>
                                      </m:r>
                                    </m:sup>
                                  </m:sSup>
                                  <m:r>
                                    <a:rPr lang="ar-AE" sz="2799" i="1">
                                      <a:latin typeface="Cambria Math"/>
                                    </a:rPr>
                                    <m:t>𝜌</m:t>
                                  </m:r>
                                </m:e>
                                <m:sub>
                                  <m:r>
                                    <a:rPr lang="en-US" sz="2799" i="1">
                                      <a:latin typeface="Cambria Math" panose="02040503050406030204" pitchFamily="18" charset="0"/>
                                    </a:rPr>
                                    <m:t>10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11</m:t>
                                  </m:r>
                                </m:sub>
                              </m:sSub>
                            </m:e>
                          </m:mr>
                        </m:m>
                      </m:e>
                    </m:d>
                  </m:oMath>
                </a14:m>
                <a:endParaRPr sz="2799" dirty="0"/>
              </a:p>
            </p:txBody>
          </p:sp>
        </mc:Choice>
        <mc:Fallback xmlns="">
          <p:sp>
            <p:nvSpPr>
              <p:cNvPr id="24" name="TextBox 23">
                <a:extLst>
                  <a:ext uri="{FF2B5EF4-FFF2-40B4-BE49-F238E27FC236}">
                    <a16:creationId xmlns:a16="http://schemas.microsoft.com/office/drawing/2014/main" id="{E910E8E8-DBBB-5906-6DC3-38F62598B486}"/>
                  </a:ext>
                </a:extLst>
              </p:cNvPr>
              <p:cNvSpPr txBox="1">
                <a:spLocks noRot="1" noChangeAspect="1" noMove="1" noResize="1" noEditPoints="1" noAdjustHandles="1" noChangeArrowheads="1" noChangeShapeType="1" noTextEdit="1"/>
              </p:cNvSpPr>
              <p:nvPr/>
            </p:nvSpPr>
            <p:spPr bwMode="auto">
              <a:xfrm>
                <a:off x="685164" y="4964992"/>
                <a:ext cx="10351745" cy="967829"/>
              </a:xfrm>
              <a:prstGeom prst="rect">
                <a:avLst/>
              </a:prstGeom>
              <a:blipFill>
                <a:blip r:embed="rId8"/>
                <a:stretch>
                  <a:fillRect b="-10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 1">
                <a:extLst>
                  <a:ext uri="{FF2B5EF4-FFF2-40B4-BE49-F238E27FC236}">
                    <a16:creationId xmlns:a16="http://schemas.microsoft.com/office/drawing/2014/main" id="{A3817C4A-9C12-F2A4-3619-516EA1F686E7}"/>
                  </a:ext>
                </a:extLst>
              </p:cNvPr>
              <p:cNvSpPr/>
              <p:nvPr/>
            </p:nvSpPr>
            <p:spPr>
              <a:xfrm>
                <a:off x="266698" y="6178183"/>
                <a:ext cx="11925302" cy="754105"/>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The ”strength” of this channel is experimentally characterized by the pure dephasing time </a:t>
                </a:r>
                <a14:m>
                  <m:oMath xmlns:m="http://schemas.openxmlformats.org/officeDocument/2006/math">
                    <m:sSub>
                      <m:sSubPr>
                        <m:ctrlPr>
                          <a:rPr lang="en-US" sz="2000" i="1">
                            <a:solidFill>
                              <a:srgbClr val="333333">
                                <a:alpha val="100000"/>
                              </a:srgbClr>
                            </a:solidFill>
                            <a:latin typeface="Cambria Math" panose="02040503050406030204" pitchFamily="18" charset="0"/>
                            <a:ea typeface="Cambria Math" panose="02040503050406030204" pitchFamily="18" charset="0"/>
                          </a:rPr>
                        </m:ctrlPr>
                      </m:sSubPr>
                      <m:e>
                        <m:r>
                          <a:rPr lang="en-US" sz="2000" i="1">
                            <a:solidFill>
                              <a:srgbClr val="333333">
                                <a:alpha val="100000"/>
                              </a:srgbClr>
                            </a:solidFill>
                            <a:latin typeface="Cambria Math" panose="02040503050406030204" pitchFamily="18" charset="0"/>
                            <a:ea typeface="Cambria Math" panose="02040503050406030204" pitchFamily="18" charset="0"/>
                          </a:rPr>
                          <m:t>𝑇</m:t>
                        </m:r>
                      </m:e>
                      <m:sub>
                        <m:r>
                          <a:rPr lang="en-US" sz="2000" i="1">
                            <a:solidFill>
                              <a:srgbClr val="333333">
                                <a:alpha val="100000"/>
                              </a:srgbClr>
                            </a:solidFill>
                            <a:latin typeface="Cambria Math" panose="02040503050406030204" pitchFamily="18" charset="0"/>
                            <a:ea typeface="Cambria Math" panose="02040503050406030204" pitchFamily="18" charset="0"/>
                          </a:rPr>
                          <m:t>𝜑</m:t>
                        </m:r>
                      </m:sub>
                    </m:sSub>
                  </m:oMath>
                </a14:m>
                <a:endParaRPr lang="en-US" sz="2000" dirty="0">
                  <a:solidFill>
                    <a:srgbClr val="333333">
                      <a:alpha val="100000"/>
                    </a:srgbClr>
                  </a:solidFill>
                  <a:latin typeface="Tahoma Bold"/>
                  <a:ea typeface="Cambria Math" panose="02040503050406030204" pitchFamily="18" charset="0"/>
                </a:endParaRPr>
              </a:p>
              <a:p>
                <a:pPr lvl="0">
                  <a:defRPr/>
                </a:pPr>
                <a:r>
                  <a:rPr lang="en-US" dirty="0">
                    <a:solidFill>
                      <a:srgbClr val="333333">
                        <a:alpha val="100000"/>
                      </a:srgbClr>
                    </a:solidFill>
                    <a:latin typeface="Tahoma Bold"/>
                    <a:ea typeface="Cambria Math" panose="02040503050406030204" pitchFamily="18" charset="0"/>
                  </a:rPr>
                  <a:t>		</a:t>
                </a:r>
              </a:p>
            </p:txBody>
          </p:sp>
        </mc:Choice>
        <mc:Fallback xmlns="">
          <p:sp>
            <p:nvSpPr>
              <p:cNvPr id="25" name="Text 1">
                <a:extLst>
                  <a:ext uri="{FF2B5EF4-FFF2-40B4-BE49-F238E27FC236}">
                    <a16:creationId xmlns:a16="http://schemas.microsoft.com/office/drawing/2014/main" id="{A3817C4A-9C12-F2A4-3619-516EA1F686E7}"/>
                  </a:ext>
                </a:extLst>
              </p:cNvPr>
              <p:cNvSpPr>
                <a:spLocks noRot="1" noChangeAspect="1" noMove="1" noResize="1" noEditPoints="1" noAdjustHandles="1" noChangeArrowheads="1" noChangeShapeType="1" noTextEdit="1"/>
              </p:cNvSpPr>
              <p:nvPr/>
            </p:nvSpPr>
            <p:spPr>
              <a:xfrm>
                <a:off x="266698" y="6178183"/>
                <a:ext cx="11925302" cy="754105"/>
              </a:xfrm>
              <a:prstGeom prst="rect">
                <a:avLst/>
              </a:prstGeom>
              <a:blipFill>
                <a:blip r:embed="rId9"/>
                <a:stretch>
                  <a:fillRect l="-1277" t="-10000" r="-426"/>
                </a:stretch>
              </a:blipFill>
              <a:ln/>
            </p:spPr>
            <p:txBody>
              <a:bodyPr/>
              <a:lstStyle/>
              <a:p>
                <a:r>
                  <a:rPr lang="en-US">
                    <a:noFill/>
                  </a:rPr>
                  <a:t> </a:t>
                </a:r>
              </a:p>
            </p:txBody>
          </p:sp>
        </mc:Fallback>
      </mc:AlternateContent>
    </p:spTree>
    <p:extLst>
      <p:ext uri="{BB962C8B-B14F-4D97-AF65-F5344CB8AC3E}">
        <p14:creationId xmlns:p14="http://schemas.microsoft.com/office/powerpoint/2010/main" val="3287768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D37402-DF3D-CC43-76D9-437D03A6958E}"/>
              </a:ext>
            </a:extLst>
          </p:cNvPr>
          <p:cNvSpPr/>
          <p:nvPr/>
        </p:nvSpPr>
        <p:spPr>
          <a:xfrm>
            <a:off x="222099" y="277928"/>
            <a:ext cx="3523326" cy="61884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20" name="Text 1">
            <a:extLst>
              <a:ext uri="{FF2B5EF4-FFF2-40B4-BE49-F238E27FC236}">
                <a16:creationId xmlns:a16="http://schemas.microsoft.com/office/drawing/2014/main" id="{95A382BB-BDB9-C7CB-1329-79D15F196E40}"/>
              </a:ext>
            </a:extLst>
          </p:cNvPr>
          <p:cNvSpPr/>
          <p:nvPr/>
        </p:nvSpPr>
        <p:spPr>
          <a:xfrm>
            <a:off x="409853" y="391659"/>
            <a:ext cx="3224075" cy="333377"/>
          </a:xfrm>
          <a:prstGeom prst="rect">
            <a:avLst/>
          </a:prstGeom>
          <a:solidFill>
            <a:schemeClr val="accent1">
              <a:lumMod val="20000"/>
              <a:lumOff val="80000"/>
            </a:schemeClr>
          </a:solidFill>
          <a:ln/>
        </p:spPr>
        <p:txBody>
          <a:bodyPr wrap="square" lIns="0" tIns="0" rIns="0" bIns="0" rtlCol="0" anchor="t"/>
          <a:lstStyle/>
          <a:p>
            <a:r>
              <a:rPr lang="en-US" b="1" dirty="0">
                <a:solidFill>
                  <a:srgbClr val="333333">
                    <a:alpha val="100000"/>
                  </a:srgbClr>
                </a:solidFill>
                <a:latin typeface="Tahoma Bold"/>
                <a:ea typeface="Tahoma Bold"/>
                <a:cs typeface="Tahoma Bold"/>
              </a:rPr>
              <a:t>T</a:t>
            </a:r>
            <a:r>
              <a:rPr lang="en-US" b="1" baseline="-25000" dirty="0">
                <a:solidFill>
                  <a:srgbClr val="333333">
                    <a:alpha val="100000"/>
                  </a:srgbClr>
                </a:solidFill>
                <a:latin typeface="Tahoma Bold"/>
                <a:ea typeface="Tahoma Bold"/>
                <a:cs typeface="Tahoma Bold"/>
              </a:rPr>
              <a:t>2 </a:t>
            </a:r>
            <a:r>
              <a:rPr lang="en-US" b="1" dirty="0">
                <a:solidFill>
                  <a:srgbClr val="333333">
                    <a:alpha val="100000"/>
                  </a:srgbClr>
                </a:solidFill>
                <a:latin typeface="Tahoma Bold"/>
                <a:ea typeface="Tahoma Bold"/>
                <a:cs typeface="Tahoma Bold"/>
              </a:rPr>
              <a:t>experiment</a:t>
            </a:r>
            <a:endParaRPr lang="en-US" dirty="0">
              <a:solidFill>
                <a:srgbClr val="333333"/>
              </a:solidFill>
              <a:latin typeface="Tahoma Bold"/>
              <a:ea typeface="Tahoma Bold"/>
              <a:cs typeface="Tahoma Bold"/>
            </a:endParaRPr>
          </a:p>
        </p:txBody>
      </p:sp>
      <mc:AlternateContent xmlns:mc="http://schemas.openxmlformats.org/markup-compatibility/2006" xmlns:a14="http://schemas.microsoft.com/office/drawing/2010/main">
        <mc:Choice Requires="a14">
          <p:sp>
            <p:nvSpPr>
              <p:cNvPr id="26" name="Text 1">
                <a:extLst>
                  <a:ext uri="{FF2B5EF4-FFF2-40B4-BE49-F238E27FC236}">
                    <a16:creationId xmlns:a16="http://schemas.microsoft.com/office/drawing/2014/main" id="{59A11B66-C8AC-9E8A-66C3-3DA590D34F68}"/>
                  </a:ext>
                </a:extLst>
              </p:cNvPr>
              <p:cNvSpPr/>
              <p:nvPr/>
            </p:nvSpPr>
            <p:spPr>
              <a:xfrm>
                <a:off x="559637" y="725036"/>
                <a:ext cx="11274674" cy="5741305"/>
              </a:xfrm>
              <a:prstGeom prst="rect">
                <a:avLst/>
              </a:prstGeom>
              <a:solidFill>
                <a:schemeClr val="accent1">
                  <a:lumMod val="20000"/>
                  <a:lumOff val="80000"/>
                </a:schemeClr>
              </a:solidFill>
              <a:ln/>
            </p:spPr>
            <p:txBody>
              <a:bodyPr wrap="square" lIns="0" tIns="0" rIns="0" bIns="0" rtlCol="0" anchor="t"/>
              <a:lstStyle/>
              <a:p>
                <a:pPr marL="371401" indent="-371401">
                  <a:buAutoNum type="arabicPeriod"/>
                </a:pPr>
                <a:endParaRPr lang="en-US" dirty="0">
                  <a:solidFill>
                    <a:srgbClr val="333333">
                      <a:alpha val="100000"/>
                    </a:srgbClr>
                  </a:solidFill>
                  <a:latin typeface="Tahoma Bold"/>
                  <a:ea typeface="Tahoma Bold"/>
                  <a:cs typeface="Tahoma Bold"/>
                </a:endParaRPr>
              </a:p>
              <a:p>
                <a:pPr marL="371401" indent="-371401">
                  <a:buAutoNum type="arabicPeriod"/>
                </a:pPr>
                <a:r>
                  <a:rPr lang="en-US" dirty="0">
                    <a:solidFill>
                      <a:srgbClr val="333333">
                        <a:alpha val="100000"/>
                      </a:srgbClr>
                    </a:solidFill>
                    <a:latin typeface="Tahoma Bold"/>
                    <a:ea typeface="Tahoma Bold"/>
                    <a:cs typeface="Tahoma Bold"/>
                  </a:rPr>
                  <a:t>Prepare initial state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cs typeface="Tahoma Bold"/>
                      </a:rPr>
                      <m:t>𝜌</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0</m:t>
                        </m:r>
                      </m:e>
                    </m:d>
                    <m:r>
                      <a:rPr lang="en-US" i="1">
                        <a:solidFill>
                          <a:srgbClr val="333333">
                            <a:alpha val="100000"/>
                          </a:srgbClr>
                        </a:solidFill>
                        <a:latin typeface="Cambria Math" panose="02040503050406030204" pitchFamily="18" charset="0"/>
                        <a:ea typeface="Cambria Math" panose="02040503050406030204" pitchFamily="18" charset="0"/>
                        <a:cs typeface="Tahoma Bold"/>
                      </a:rPr>
                      <m:t>=</m:t>
                    </m:r>
                    <m:r>
                      <a:rPr lang="en-US"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m:t>
                        </m:r>
                      </m:e>
                    </m:d>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m:t>
                        </m:r>
                      </m:e>
                    </m:d>
                  </m:oMath>
                </a14:m>
                <a:endParaRPr lang="en-US" dirty="0">
                  <a:solidFill>
                    <a:srgbClr val="333333">
                      <a:alpha val="100000"/>
                    </a:srgbClr>
                  </a:solidFill>
                  <a:latin typeface="Tahoma Bold"/>
                  <a:ea typeface="Cambria Math" panose="02040503050406030204" pitchFamily="18" charset="0"/>
                </a:endParaRPr>
              </a:p>
              <a:p>
                <a:pPr marL="371401" indent="-371401">
                  <a:buAutoNum type="arabicPeriod"/>
                </a:pPr>
                <a:r>
                  <a:rPr lang="en-US" dirty="0">
                    <a:solidFill>
                      <a:srgbClr val="333333">
                        <a:alpha val="100000"/>
                      </a:srgbClr>
                    </a:solidFill>
                    <a:latin typeface="Tahoma Bold"/>
                    <a:ea typeface="Cambria Math" panose="02040503050406030204" pitchFamily="18" charset="0"/>
                  </a:rPr>
                  <a:t>Let state evolve for time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𝑡</m:t>
                    </m:r>
                  </m:oMath>
                </a14:m>
                <a:endParaRPr lang="en-US" dirty="0">
                  <a:solidFill>
                    <a:srgbClr val="333333">
                      <a:alpha val="100000"/>
                    </a:srgbClr>
                  </a:solidFill>
                  <a:latin typeface="Tahoma Bold"/>
                  <a:ea typeface="Cambria Math" panose="02040503050406030204" pitchFamily="18" charset="0"/>
                </a:endParaRPr>
              </a:p>
              <a:p>
                <a:pPr marL="371401" indent="-371401">
                  <a:buAutoNum type="arabicPeriod"/>
                </a:pPr>
                <a:r>
                  <a:rPr lang="en-US" dirty="0">
                    <a:solidFill>
                      <a:srgbClr val="333333">
                        <a:alpha val="100000"/>
                      </a:srgbClr>
                    </a:solidFill>
                    <a:latin typeface="Tahoma Bold"/>
                    <a:ea typeface="Cambria Math" panose="02040503050406030204" pitchFamily="18" charset="0"/>
                  </a:rPr>
                  <a:t>Plot probability of measuring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m:t>
                        </m:r>
                      </m:e>
                    </m:d>
                  </m:oMath>
                </a14:m>
                <a:r>
                  <a:rPr lang="en-US" dirty="0">
                    <a:solidFill>
                      <a:srgbClr val="333333">
                        <a:alpha val="100000"/>
                      </a:srgbClr>
                    </a:solidFill>
                    <a:latin typeface="Tahoma Bold"/>
                    <a:ea typeface="Cambria Math" panose="02040503050406030204" pitchFamily="18" charset="0"/>
                  </a:rPr>
                  <a:t> at different values of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𝑡</m:t>
                    </m:r>
                  </m:oMath>
                </a14:m>
                <a:endParaRPr lang="en-US" dirty="0">
                  <a:solidFill>
                    <a:srgbClr val="333333">
                      <a:alpha val="100000"/>
                    </a:srgbClr>
                  </a:solidFill>
                  <a:latin typeface="Tahoma Bold"/>
                  <a:ea typeface="Cambria Math" panose="02040503050406030204" pitchFamily="18" charset="0"/>
                </a:endParaRPr>
              </a:p>
              <a:p>
                <a:pPr marL="371401" indent="-371401">
                  <a:buAutoNum type="arabicPeriod"/>
                </a:pPr>
                <a:r>
                  <a:rPr lang="en-US" b="1" dirty="0">
                    <a:solidFill>
                      <a:srgbClr val="333333">
                        <a:alpha val="100000"/>
                      </a:srgbClr>
                    </a:solidFill>
                    <a:latin typeface="Tahoma Bold"/>
                    <a:ea typeface="Cambria Math" panose="02040503050406030204" pitchFamily="18" charset="0"/>
                  </a:rPr>
                  <a:t>Fit exponential decay to extract coherence time - </a:t>
                </a:r>
                <a14:m>
                  <m:oMath xmlns:m="http://schemas.openxmlformats.org/officeDocument/2006/math">
                    <m:sSub>
                      <m:sSubPr>
                        <m:ctrlPr>
                          <a:rPr lang="en-US" b="1" i="1">
                            <a:solidFill>
                              <a:srgbClr val="333333">
                                <a:alpha val="100000"/>
                              </a:srgbClr>
                            </a:solidFill>
                            <a:latin typeface="Cambria Math" panose="02040503050406030204" pitchFamily="18" charset="0"/>
                            <a:ea typeface="Cambria Math" panose="02040503050406030204" pitchFamily="18" charset="0"/>
                          </a:rPr>
                        </m:ctrlPr>
                      </m:sSubPr>
                      <m:e>
                        <m:r>
                          <a:rPr lang="en-US" b="1" i="1">
                            <a:solidFill>
                              <a:srgbClr val="333333">
                                <a:alpha val="100000"/>
                              </a:srgbClr>
                            </a:solidFill>
                            <a:latin typeface="Cambria Math" panose="02040503050406030204" pitchFamily="18" charset="0"/>
                            <a:ea typeface="Cambria Math" panose="02040503050406030204" pitchFamily="18" charset="0"/>
                          </a:rPr>
                          <m:t>𝑻</m:t>
                        </m:r>
                      </m:e>
                      <m:sub>
                        <m:r>
                          <a:rPr lang="en-US" b="1" i="1">
                            <a:solidFill>
                              <a:srgbClr val="333333">
                                <a:alpha val="100000"/>
                              </a:srgbClr>
                            </a:solidFill>
                            <a:latin typeface="Cambria Math" panose="02040503050406030204" pitchFamily="18" charset="0"/>
                            <a:ea typeface="Cambria Math" panose="02040503050406030204" pitchFamily="18" charset="0"/>
                          </a:rPr>
                          <m:t>𝟐</m:t>
                        </m:r>
                      </m:sub>
                    </m:sSub>
                  </m:oMath>
                </a14:m>
                <a:endParaRPr lang="en-US" b="1" dirty="0">
                  <a:solidFill>
                    <a:srgbClr val="333333">
                      <a:alpha val="100000"/>
                    </a:srgbClr>
                  </a:solidFill>
                  <a:latin typeface="Tahoma Bold"/>
                  <a:ea typeface="Cambria Math" panose="02040503050406030204" pitchFamily="18" charset="0"/>
                </a:endParaRPr>
              </a:p>
              <a:p>
                <a:pPr marL="371401" indent="-371401">
                  <a:buFontTx/>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Tx/>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Tx/>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Tx/>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Tx/>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Tx/>
                  <a:buAutoNum type="arabicPeriod"/>
                </a:pPr>
                <a:endParaRPr lang="en-US" dirty="0">
                  <a:solidFill>
                    <a:srgbClr val="333333">
                      <a:alpha val="100000"/>
                    </a:srgbClr>
                  </a:solidFill>
                  <a:latin typeface="Tahoma Bold"/>
                  <a:ea typeface="Cambria Math" panose="02040503050406030204" pitchFamily="18" charset="0"/>
                </a:endParaRPr>
              </a:p>
              <a:p>
                <a:endParaRPr lang="en-US" dirty="0">
                  <a:solidFill>
                    <a:srgbClr val="333333">
                      <a:alpha val="100000"/>
                    </a:srgbClr>
                  </a:solidFill>
                  <a:latin typeface="Tahoma Bold"/>
                  <a:ea typeface="Cambria Math" panose="02040503050406030204" pitchFamily="18" charset="0"/>
                </a:endParaRPr>
              </a:p>
              <a:p>
                <a:r>
                  <a:rPr lang="en-US" dirty="0">
                    <a:solidFill>
                      <a:srgbClr val="333333">
                        <a:alpha val="100000"/>
                      </a:srgbClr>
                    </a:solidFill>
                    <a:latin typeface="Tahoma Bold"/>
                    <a:ea typeface="Cambria Math" panose="02040503050406030204" pitchFamily="18" charset="0"/>
                  </a:rPr>
                  <a:t>But we cannot “turn off” amplitude damping (with a decay time of </a:t>
                </a:r>
                <a14:m>
                  <m:oMath xmlns:m="http://schemas.openxmlformats.org/officeDocument/2006/math">
                    <m:sSubSup>
                      <m:sSubSupPr>
                        <m:ctrlPr>
                          <a:rPr lang="en-US" i="1">
                            <a:latin typeface="Cambria Math" panose="02040503050406030204" pitchFamily="18" charset="0"/>
                            <a:ea typeface="Cambria Math" panose="02040503050406030204" pitchFamily="18" charset="0"/>
                            <a:cs typeface="Cambria Math"/>
                          </a:rPr>
                        </m:ctrlPr>
                      </m:sSubSupPr>
                      <m:e>
                        <m:r>
                          <a:rPr lang="en-US" i="1">
                            <a:latin typeface="Cambria Math" panose="02040503050406030204" pitchFamily="18" charset="0"/>
                            <a:ea typeface="Cambria Math" panose="02040503050406030204" pitchFamily="18" charset="0"/>
                            <a:cs typeface="Cambria Math"/>
                          </a:rPr>
                          <m:t>𝑇</m:t>
                        </m:r>
                      </m:e>
                      <m:sub>
                        <m:r>
                          <a:rPr lang="en-US" i="1">
                            <a:latin typeface="Cambria Math" panose="02040503050406030204" pitchFamily="18" charset="0"/>
                            <a:ea typeface="Cambria Math" panose="02040503050406030204" pitchFamily="18" charset="0"/>
                            <a:cs typeface="Cambria Math"/>
                          </a:rPr>
                          <m:t>1</m:t>
                        </m:r>
                      </m:sub>
                      <m:sup/>
                    </m:sSubSup>
                  </m:oMath>
                </a14:m>
                <a:r>
                  <a:rPr lang="en-US" dirty="0">
                    <a:solidFill>
                      <a:srgbClr val="333333">
                        <a:alpha val="100000"/>
                      </a:srgbClr>
                    </a:solidFill>
                    <a:latin typeface="Tahoma Bold"/>
                    <a:ea typeface="Cambria Math" panose="02040503050406030204" pitchFamily="18" charset="0"/>
                  </a:rPr>
                  <a:t>)! </a:t>
                </a:r>
              </a:p>
              <a:p>
                <a:endParaRPr lang="en-US" dirty="0">
                  <a:solidFill>
                    <a:srgbClr val="333333">
                      <a:alpha val="100000"/>
                    </a:srgbClr>
                  </a:solidFill>
                  <a:latin typeface="Tahoma Bold"/>
                  <a:ea typeface="Cambria Math" panose="02040503050406030204" pitchFamily="18" charset="0"/>
                </a:endParaRPr>
              </a:p>
              <a:p>
                <a:pPr marL="371401" indent="-371401">
                  <a:buAutoNum type="arabicPeriod"/>
                </a:pPr>
                <a:endParaRPr lang="en-US" dirty="0">
                  <a:solidFill>
                    <a:srgbClr val="333333"/>
                  </a:solidFill>
                  <a:latin typeface="Tahoma Bold"/>
                  <a:ea typeface="Tahoma Bold"/>
                  <a:cs typeface="Tahoma Bold"/>
                </a:endParaRPr>
              </a:p>
              <a:p>
                <a:pPr marL="371401" indent="-371401">
                  <a:buAutoNum type="arabicPeriod"/>
                </a:pPr>
                <a:endParaRPr lang="en-US" dirty="0">
                  <a:solidFill>
                    <a:srgbClr val="333333"/>
                  </a:solidFill>
                  <a:latin typeface="Tahoma Bold"/>
                  <a:ea typeface="Tahoma Bold"/>
                  <a:cs typeface="Tahoma Bold"/>
                </a:endParaRPr>
              </a:p>
            </p:txBody>
          </p:sp>
        </mc:Choice>
        <mc:Fallback xmlns="">
          <p:sp>
            <p:nvSpPr>
              <p:cNvPr id="26" name="Text 1">
                <a:extLst>
                  <a:ext uri="{FF2B5EF4-FFF2-40B4-BE49-F238E27FC236}">
                    <a16:creationId xmlns:a16="http://schemas.microsoft.com/office/drawing/2014/main" id="{59A11B66-C8AC-9E8A-66C3-3DA590D34F68}"/>
                  </a:ext>
                </a:extLst>
              </p:cNvPr>
              <p:cNvSpPr>
                <a:spLocks noRot="1" noChangeAspect="1" noMove="1" noResize="1" noEditPoints="1" noAdjustHandles="1" noChangeArrowheads="1" noChangeShapeType="1" noTextEdit="1"/>
              </p:cNvSpPr>
              <p:nvPr/>
            </p:nvSpPr>
            <p:spPr>
              <a:xfrm>
                <a:off x="559637" y="725036"/>
                <a:ext cx="11274674" cy="5741305"/>
              </a:xfrm>
              <a:prstGeom prst="rect">
                <a:avLst/>
              </a:prstGeom>
              <a:blipFill>
                <a:blip r:embed="rId3"/>
                <a:stretch>
                  <a:fillRect l="-1351" t="-3311"/>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BB8F5377-409C-FC22-A035-DA061B622C9F}"/>
                  </a:ext>
                </a:extLst>
              </p:cNvPr>
              <p:cNvSpPr/>
              <p:nvPr/>
            </p:nvSpPr>
            <p:spPr>
              <a:xfrm>
                <a:off x="467611" y="2524898"/>
                <a:ext cx="3239417" cy="84723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only pure dephasing is present:</a:t>
                </a:r>
              </a:p>
              <a:p>
                <a:pPr algn="ctr"/>
                <a14:m>
                  <m:oMath xmlns:m="http://schemas.openxmlformats.org/officeDocument/2006/math">
                    <m:sSub>
                      <m:sSubPr>
                        <m:ctrlPr>
                          <a:rPr lang="en-DE"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𝑇</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oMath>
                </a14:m>
                <a:r>
                  <a:rPr lang="en-US" dirty="0">
                    <a:ea typeface="Cambria Math" panose="02040503050406030204" pitchFamily="18" charset="0"/>
                    <a:cs typeface="Cambria Math"/>
                  </a:rPr>
                  <a:t> </a:t>
                </a:r>
                <a14:m>
                  <m:oMath xmlns:m="http://schemas.openxmlformats.org/officeDocument/2006/math">
                    <m:sSubSup>
                      <m:sSubSupPr>
                        <m:ctrlPr>
                          <a:rPr lang="en-US" i="1">
                            <a:solidFill>
                              <a:schemeClr val="tx1"/>
                            </a:solidFill>
                            <a:latin typeface="Cambria Math" panose="02040503050406030204" pitchFamily="18" charset="0"/>
                            <a:ea typeface="Cambria Math" panose="02040503050406030204" pitchFamily="18" charset="0"/>
                            <a:cs typeface="Cambria Math"/>
                          </a:rPr>
                        </m:ctrlPr>
                      </m:sSubSupPr>
                      <m:e>
                        <m:r>
                          <a:rPr lang="en-US" i="1">
                            <a:solidFill>
                              <a:schemeClr val="tx1"/>
                            </a:solidFill>
                            <a:latin typeface="Cambria Math" panose="02040503050406030204" pitchFamily="18" charset="0"/>
                            <a:ea typeface="Cambria Math" panose="02040503050406030204" pitchFamily="18" charset="0"/>
                            <a:cs typeface="Cambria Math"/>
                          </a:rPr>
                          <m:t>𝑇</m:t>
                        </m:r>
                      </m:e>
                      <m:sub>
                        <m:r>
                          <a:rPr lang="en-US" i="1">
                            <a:solidFill>
                              <a:schemeClr val="tx1"/>
                            </a:solidFill>
                            <a:latin typeface="Cambria Math" panose="02040503050406030204" pitchFamily="18" charset="0"/>
                            <a:ea typeface="Cambria Math" panose="02040503050406030204" pitchFamily="18" charset="0"/>
                            <a:cs typeface="Cambria Math"/>
                          </a:rPr>
                          <m:t>𝜑</m:t>
                        </m:r>
                      </m:sub>
                      <m:sup/>
                    </m:sSubSup>
                  </m:oMath>
                </a14:m>
                <a:endParaRPr lang="en-DE" dirty="0">
                  <a:solidFill>
                    <a:schemeClr val="tx1"/>
                  </a:solidFill>
                </a:endParaRPr>
              </a:p>
            </p:txBody>
          </p:sp>
        </mc:Choice>
        <mc:Fallback xmlns="">
          <p:sp>
            <p:nvSpPr>
              <p:cNvPr id="27" name="Rectangle 26">
                <a:extLst>
                  <a:ext uri="{FF2B5EF4-FFF2-40B4-BE49-F238E27FC236}">
                    <a16:creationId xmlns:a16="http://schemas.microsoft.com/office/drawing/2014/main" id="{BB8F5377-409C-FC22-A035-DA061B622C9F}"/>
                  </a:ext>
                </a:extLst>
              </p:cNvPr>
              <p:cNvSpPr>
                <a:spLocks noRot="1" noChangeAspect="1" noMove="1" noResize="1" noEditPoints="1" noAdjustHandles="1" noChangeArrowheads="1" noChangeShapeType="1" noTextEdit="1"/>
              </p:cNvSpPr>
              <p:nvPr/>
            </p:nvSpPr>
            <p:spPr>
              <a:xfrm>
                <a:off x="467611" y="2524898"/>
                <a:ext cx="3239417" cy="847237"/>
              </a:xfrm>
              <a:prstGeom prst="rect">
                <a:avLst/>
              </a:prstGeom>
              <a:blipFill>
                <a:blip r:embed="rId4"/>
                <a:stretch>
                  <a:fillRect t="-8824" b="-102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3C4CA64-C2ED-27F8-AE18-1210C053B2EC}"/>
                  </a:ext>
                </a:extLst>
              </p:cNvPr>
              <p:cNvSpPr txBox="1"/>
              <p:nvPr/>
            </p:nvSpPr>
            <p:spPr bwMode="auto">
              <a:xfrm>
                <a:off x="3745425" y="2438924"/>
                <a:ext cx="8068812" cy="1019125"/>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sz="2999" i="1">
                          <a:solidFill>
                            <a:srgbClr val="333333">
                              <a:alpha val="100000"/>
                            </a:srgbClr>
                          </a:solidFill>
                          <a:latin typeface="Cambria Math" panose="02040503050406030204" pitchFamily="18" charset="0"/>
                          <a:ea typeface="Cambria Math" panose="02040503050406030204" pitchFamily="18" charset="0"/>
                          <a:cs typeface="Tahoma Bold"/>
                        </a:rPr>
                        <m:t>𝜌</m:t>
                      </m:r>
                      <m:d>
                        <m:dPr>
                          <m:ctrlPr>
                            <a:rPr lang="en-US" sz="2999"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2999" i="1">
                              <a:solidFill>
                                <a:srgbClr val="333333">
                                  <a:alpha val="100000"/>
                                </a:srgbClr>
                              </a:solidFill>
                              <a:latin typeface="Cambria Math" panose="02040503050406030204" pitchFamily="18" charset="0"/>
                              <a:ea typeface="Cambria Math" panose="02040503050406030204" pitchFamily="18" charset="0"/>
                              <a:cs typeface="Tahoma Bold"/>
                            </a:rPr>
                            <m:t>0</m:t>
                          </m:r>
                        </m:e>
                      </m:d>
                      <m:r>
                        <a:rPr lang="en-US" sz="2999" i="1">
                          <a:solidFill>
                            <a:srgbClr val="333333">
                              <a:alpha val="100000"/>
                            </a:srgbClr>
                          </a:solidFill>
                          <a:latin typeface="Cambria Math" panose="02040503050406030204" pitchFamily="18" charset="0"/>
                          <a:ea typeface="Cambria Math" panose="02040503050406030204" pitchFamily="18" charset="0"/>
                          <a:cs typeface="Tahoma Bold"/>
                        </a:rPr>
                        <m:t>= </m:t>
                      </m:r>
                      <m:f>
                        <m:fPr>
                          <m:ctrlPr>
                            <a:rPr lang="en-US" sz="2999" i="1">
                              <a:solidFill>
                                <a:srgbClr val="333333">
                                  <a:alpha val="100000"/>
                                </a:srgbClr>
                              </a:solidFill>
                              <a:latin typeface="Cambria Math" panose="02040503050406030204" pitchFamily="18" charset="0"/>
                              <a:ea typeface="Cambria Math" panose="02040503050406030204" pitchFamily="18" charset="0"/>
                            </a:rPr>
                          </m:ctrlPr>
                        </m:fPr>
                        <m:num>
                          <m:r>
                            <a:rPr lang="en-US" sz="2999" i="1">
                              <a:solidFill>
                                <a:srgbClr val="333333">
                                  <a:alpha val="100000"/>
                                </a:srgbClr>
                              </a:solidFill>
                              <a:latin typeface="Cambria Math" panose="02040503050406030204" pitchFamily="18" charset="0"/>
                              <a:ea typeface="Cambria Math" panose="02040503050406030204" pitchFamily="18" charset="0"/>
                            </a:rPr>
                            <m:t>1</m:t>
                          </m:r>
                        </m:num>
                        <m:den>
                          <m:r>
                            <a:rPr lang="en-US" sz="2999" i="1">
                              <a:solidFill>
                                <a:srgbClr val="333333">
                                  <a:alpha val="100000"/>
                                </a:srgbClr>
                              </a:solidFill>
                              <a:latin typeface="Cambria Math" panose="02040503050406030204" pitchFamily="18" charset="0"/>
                              <a:ea typeface="Cambria Math" panose="02040503050406030204" pitchFamily="18" charset="0"/>
                            </a:rPr>
                            <m:t>2</m:t>
                          </m:r>
                        </m:den>
                      </m:f>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r>
                                  <a:rPr lang="en-US" sz="2799" i="1">
                                    <a:latin typeface="Cambria Math" panose="02040503050406030204" pitchFamily="18" charset="0"/>
                                    <a:ea typeface="Cambria Math"/>
                                    <a:cs typeface="Cambria Math"/>
                                  </a:rPr>
                                  <m:t>1</m:t>
                                </m:r>
                              </m:e>
                              <m:e>
                                <m:r>
                                  <a:rPr lang="en-US" sz="2799" i="1">
                                    <a:latin typeface="Cambria Math" panose="02040503050406030204" pitchFamily="18" charset="0"/>
                                    <a:ea typeface="Cambria Math"/>
                                    <a:cs typeface="Cambria Math"/>
                                  </a:rPr>
                                  <m:t>1</m:t>
                                </m:r>
                              </m:e>
                            </m:mr>
                            <m:mr>
                              <m:e>
                                <m:r>
                                  <a:rPr lang="en-US" sz="2799" i="1">
                                    <a:latin typeface="Cambria Math" panose="02040503050406030204" pitchFamily="18" charset="0"/>
                                    <a:ea typeface="Cambria Math"/>
                                    <a:cs typeface="Cambria Math"/>
                                  </a:rPr>
                                  <m:t>1</m:t>
                                </m:r>
                              </m:e>
                              <m:e>
                                <m:r>
                                  <a:rPr lang="en-US" sz="2799" i="1">
                                    <a:latin typeface="Cambria Math" panose="02040503050406030204" pitchFamily="18" charset="0"/>
                                    <a:ea typeface="Cambria Math"/>
                                    <a:cs typeface="Cambria Math"/>
                                  </a:rPr>
                                  <m:t>1</m:t>
                                </m:r>
                              </m:e>
                            </m:mr>
                          </m:m>
                        </m:e>
                      </m:d>
                      <m:r>
                        <a:rPr lang="ar-AE" sz="2799" i="1">
                          <a:latin typeface="Cambria Math"/>
                        </a:rPr>
                        <m:t>→</m:t>
                      </m:r>
                      <m:r>
                        <a:rPr lang="en-US" sz="2699" i="1">
                          <a:solidFill>
                            <a:srgbClr val="333333">
                              <a:alpha val="100000"/>
                            </a:srgbClr>
                          </a:solidFill>
                          <a:latin typeface="Cambria Math" panose="02040503050406030204" pitchFamily="18" charset="0"/>
                          <a:ea typeface="Cambria Math" panose="02040503050406030204" pitchFamily="18" charset="0"/>
                          <a:cs typeface="Tahoma Bold"/>
                        </a:rPr>
                        <m:t>𝜌</m:t>
                      </m:r>
                      <m:r>
                        <a:rPr lang="en-US" sz="2699" i="1">
                          <a:solidFill>
                            <a:srgbClr val="333333">
                              <a:alpha val="100000"/>
                            </a:srgbClr>
                          </a:solidFill>
                          <a:latin typeface="Cambria Math" panose="02040503050406030204" pitchFamily="18" charset="0"/>
                          <a:ea typeface="Cambria Math" panose="02040503050406030204" pitchFamily="18" charset="0"/>
                          <a:cs typeface="Tahoma Bold"/>
                        </a:rPr>
                        <m:t>(∆</m:t>
                      </m:r>
                      <m:r>
                        <a:rPr lang="en-US" sz="2699" i="1">
                          <a:solidFill>
                            <a:srgbClr val="333333">
                              <a:alpha val="100000"/>
                            </a:srgbClr>
                          </a:solidFill>
                          <a:latin typeface="Cambria Math" panose="02040503050406030204" pitchFamily="18" charset="0"/>
                          <a:ea typeface="Cambria Math" panose="02040503050406030204" pitchFamily="18" charset="0"/>
                        </a:rPr>
                        <m:t>𝑡</m:t>
                      </m:r>
                      <m:r>
                        <a:rPr lang="en-US" sz="2699" i="1">
                          <a:solidFill>
                            <a:srgbClr val="333333">
                              <a:alpha val="100000"/>
                            </a:srgbClr>
                          </a:solidFill>
                          <a:latin typeface="Cambria Math" panose="02040503050406030204" pitchFamily="18" charset="0"/>
                          <a:ea typeface="Cambria Math" panose="02040503050406030204" pitchFamily="18" charset="0"/>
                        </a:rPr>
                        <m:t>)=</m:t>
                      </m:r>
                      <m:f>
                        <m:fPr>
                          <m:ctrlPr>
                            <a:rPr lang="en-US" sz="2699" i="1">
                              <a:solidFill>
                                <a:srgbClr val="333333">
                                  <a:alpha val="100000"/>
                                </a:srgbClr>
                              </a:solidFill>
                              <a:latin typeface="Cambria Math" panose="02040503050406030204" pitchFamily="18" charset="0"/>
                              <a:ea typeface="Cambria Math" panose="02040503050406030204" pitchFamily="18" charset="0"/>
                            </a:rPr>
                          </m:ctrlPr>
                        </m:fPr>
                        <m:num>
                          <m:r>
                            <a:rPr lang="en-US" sz="2699" i="1">
                              <a:solidFill>
                                <a:srgbClr val="333333">
                                  <a:alpha val="100000"/>
                                </a:srgbClr>
                              </a:solidFill>
                              <a:latin typeface="Cambria Math" panose="02040503050406030204" pitchFamily="18" charset="0"/>
                              <a:ea typeface="Cambria Math" panose="02040503050406030204" pitchFamily="18" charset="0"/>
                            </a:rPr>
                            <m:t>1</m:t>
                          </m:r>
                        </m:num>
                        <m:den>
                          <m:r>
                            <a:rPr lang="en-US" sz="2699" i="1">
                              <a:solidFill>
                                <a:srgbClr val="333333">
                                  <a:alpha val="100000"/>
                                </a:srgbClr>
                              </a:solidFill>
                              <a:latin typeface="Cambria Math" panose="02040503050406030204" pitchFamily="18" charset="0"/>
                              <a:ea typeface="Cambria Math" panose="02040503050406030204" pitchFamily="18" charset="0"/>
                            </a:rPr>
                            <m:t>2</m:t>
                          </m:r>
                        </m:den>
                      </m:f>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r>
                                  <a:rPr lang="en-US" sz="2799" i="1">
                                    <a:latin typeface="Cambria Math" panose="02040503050406030204" pitchFamily="18" charset="0"/>
                                    <a:ea typeface="Cambria Math"/>
                                    <a:cs typeface="Cambria Math"/>
                                  </a:rPr>
                                  <m:t>1</m:t>
                                </m:r>
                              </m:e>
                              <m:e>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m:t>
                                    </m:r>
                                    <m:sSubSup>
                                      <m:sSubSupPr>
                                        <m:ctrlPr>
                                          <a:rPr lang="en-US" sz="2799" i="1">
                                            <a:latin typeface="Cambria Math" panose="02040503050406030204" pitchFamily="18" charset="0"/>
                                            <a:ea typeface="Cambria Math" panose="02040503050406030204" pitchFamily="18" charset="0"/>
                                            <a:cs typeface="Cambria Math"/>
                                          </a:rPr>
                                        </m:ctrlPr>
                                      </m:sSubSupPr>
                                      <m:e>
                                        <m:r>
                                          <a:rPr lang="en-US" sz="2799" i="1">
                                            <a:latin typeface="Cambria Math" panose="02040503050406030204" pitchFamily="18" charset="0"/>
                                            <a:ea typeface="Cambria Math" panose="02040503050406030204" pitchFamily="18" charset="0"/>
                                            <a:cs typeface="Cambria Math"/>
                                          </a:rPr>
                                          <m:t>𝑇</m:t>
                                        </m:r>
                                      </m:e>
                                      <m:sub>
                                        <m:r>
                                          <a:rPr lang="en-US" sz="2799" i="1">
                                            <a:latin typeface="Cambria Math" panose="02040503050406030204" pitchFamily="18" charset="0"/>
                                            <a:ea typeface="Cambria Math" panose="02040503050406030204" pitchFamily="18" charset="0"/>
                                            <a:cs typeface="Cambria Math"/>
                                          </a:rPr>
                                          <m:t>𝜑</m:t>
                                        </m:r>
                                      </m:sub>
                                      <m:sup/>
                                    </m:sSubSup>
                                  </m:sup>
                                </m:sSup>
                              </m:e>
                            </m:mr>
                            <m:mr>
                              <m:e>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m:t>
                                    </m:r>
                                    <m:sSubSup>
                                      <m:sSubSupPr>
                                        <m:ctrlPr>
                                          <a:rPr lang="en-US" sz="2799" i="1">
                                            <a:latin typeface="Cambria Math" panose="02040503050406030204" pitchFamily="18" charset="0"/>
                                            <a:ea typeface="Cambria Math" panose="02040503050406030204" pitchFamily="18" charset="0"/>
                                            <a:cs typeface="Cambria Math"/>
                                          </a:rPr>
                                        </m:ctrlPr>
                                      </m:sSubSupPr>
                                      <m:e>
                                        <m:r>
                                          <a:rPr lang="en-US" sz="2799" i="1">
                                            <a:latin typeface="Cambria Math" panose="02040503050406030204" pitchFamily="18" charset="0"/>
                                            <a:ea typeface="Cambria Math" panose="02040503050406030204" pitchFamily="18" charset="0"/>
                                            <a:cs typeface="Cambria Math"/>
                                          </a:rPr>
                                          <m:t>𝑇</m:t>
                                        </m:r>
                                      </m:e>
                                      <m:sub>
                                        <m:r>
                                          <a:rPr lang="en-US" sz="2799" i="1">
                                            <a:latin typeface="Cambria Math" panose="02040503050406030204" pitchFamily="18" charset="0"/>
                                            <a:ea typeface="Cambria Math" panose="02040503050406030204" pitchFamily="18" charset="0"/>
                                            <a:cs typeface="Cambria Math"/>
                                          </a:rPr>
                                          <m:t>𝜑</m:t>
                                        </m:r>
                                      </m:sub>
                                      <m:sup/>
                                    </m:sSubSup>
                                  </m:sup>
                                </m:sSup>
                              </m:e>
                              <m:e>
                                <m:r>
                                  <a:rPr lang="en-US" sz="2699" i="1">
                                    <a:solidFill>
                                      <a:srgbClr val="333333">
                                        <a:alpha val="100000"/>
                                      </a:srgbClr>
                                    </a:solidFill>
                                    <a:latin typeface="Cambria Math" panose="02040503050406030204" pitchFamily="18" charset="0"/>
                                    <a:ea typeface="Cambria Math" panose="02040503050406030204" pitchFamily="18" charset="0"/>
                                  </a:rPr>
                                  <m:t>1</m:t>
                                </m:r>
                              </m:e>
                            </m:mr>
                          </m:m>
                        </m:e>
                      </m:d>
                    </m:oMath>
                  </m:oMathPara>
                </a14:m>
                <a:endParaRPr sz="2799" dirty="0"/>
              </a:p>
            </p:txBody>
          </p:sp>
        </mc:Choice>
        <mc:Fallback xmlns="">
          <p:sp>
            <p:nvSpPr>
              <p:cNvPr id="29" name="TextBox 28">
                <a:extLst>
                  <a:ext uri="{FF2B5EF4-FFF2-40B4-BE49-F238E27FC236}">
                    <a16:creationId xmlns:a16="http://schemas.microsoft.com/office/drawing/2014/main" id="{13C4CA64-C2ED-27F8-AE18-1210C053B2EC}"/>
                  </a:ext>
                </a:extLst>
              </p:cNvPr>
              <p:cNvSpPr txBox="1">
                <a:spLocks noRot="1" noChangeAspect="1" noMove="1" noResize="1" noEditPoints="1" noAdjustHandles="1" noChangeArrowheads="1" noChangeShapeType="1" noTextEdit="1"/>
              </p:cNvSpPr>
              <p:nvPr/>
            </p:nvSpPr>
            <p:spPr bwMode="auto">
              <a:xfrm>
                <a:off x="3745425" y="2438924"/>
                <a:ext cx="8068812" cy="1019125"/>
              </a:xfrm>
              <a:prstGeom prst="rect">
                <a:avLst/>
              </a:prstGeom>
              <a:blipFill>
                <a:blip r:embed="rId5"/>
                <a:stretch>
                  <a:fillRect l="-471"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CC86F0AC-87E1-8D53-1528-57E079A5B7B5}"/>
                  </a:ext>
                </a:extLst>
              </p:cNvPr>
              <p:cNvSpPr/>
              <p:nvPr/>
            </p:nvSpPr>
            <p:spPr>
              <a:xfrm>
                <a:off x="8025076" y="4452633"/>
                <a:ext cx="4081495" cy="101918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Pure dephasing + Amplitude damping</a:t>
                </a:r>
              </a:p>
              <a:p>
                <a:pPr algn="ctr"/>
                <a14:m>
                  <m:oMathPara xmlns:m="http://schemas.openxmlformats.org/officeDocument/2006/math">
                    <m:oMathParaPr>
                      <m:jc m:val="centerGroup"/>
                    </m:oMathParaPr>
                    <m:oMath xmlns:m="http://schemas.openxmlformats.org/officeDocument/2006/math">
                      <m:f>
                        <m:fPr>
                          <m:ctrlPr>
                            <a:rPr lang="en-DE"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sSub>
                            <m:sSubPr>
                              <m:ctrlPr>
                                <a:rPr lang="en-DE"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𝑇</m:t>
                              </m:r>
                            </m:e>
                            <m:sub>
                              <m:r>
                                <a:rPr lang="en-US" i="1">
                                  <a:solidFill>
                                    <a:schemeClr val="tx1"/>
                                  </a:solidFill>
                                  <a:latin typeface="Cambria Math" panose="02040503050406030204" pitchFamily="18" charset="0"/>
                                </a:rPr>
                                <m:t>2</m:t>
                              </m:r>
                            </m:sub>
                          </m:sSub>
                        </m:den>
                      </m:f>
                      <m:r>
                        <a:rPr lang="en-US" i="1">
                          <a:solidFill>
                            <a:schemeClr val="tx1"/>
                          </a:solidFill>
                          <a:latin typeface="Cambria Math" panose="02040503050406030204" pitchFamily="18" charset="0"/>
                        </a:rPr>
                        <m:t>=</m:t>
                      </m:r>
                      <m:f>
                        <m:fPr>
                          <m:ctrlPr>
                            <a:rPr lang="en-DE"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sSub>
                            <m:sSubPr>
                              <m:ctrlPr>
                                <a:rPr lang="en-DE"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2</m:t>
                              </m:r>
                              <m:r>
                                <a:rPr lang="en-US" i="1">
                                  <a:solidFill>
                                    <a:schemeClr val="tx1"/>
                                  </a:solidFill>
                                  <a:latin typeface="Cambria Math" panose="02040503050406030204" pitchFamily="18" charset="0"/>
                                </a:rPr>
                                <m:t>𝑇</m:t>
                              </m:r>
                            </m:e>
                            <m:sub>
                              <m:r>
                                <a:rPr lang="en-US" i="1">
                                  <a:solidFill>
                                    <a:schemeClr val="tx1"/>
                                  </a:solidFill>
                                  <a:latin typeface="Cambria Math" panose="02040503050406030204" pitchFamily="18" charset="0"/>
                                </a:rPr>
                                <m:t>1</m:t>
                              </m:r>
                            </m:sub>
                          </m:sSub>
                        </m:den>
                      </m:f>
                      <m:r>
                        <a:rPr lang="en-US" i="1">
                          <a:solidFill>
                            <a:schemeClr val="tx1"/>
                          </a:solidFill>
                          <a:latin typeface="Cambria Math" panose="02040503050406030204" pitchFamily="18" charset="0"/>
                        </a:rPr>
                        <m:t>+</m:t>
                      </m:r>
                      <m:f>
                        <m:fPr>
                          <m:ctrlPr>
                            <a:rPr lang="en-DE"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sSub>
                            <m:sSubPr>
                              <m:ctrlPr>
                                <a:rPr lang="en-DE"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𝑇</m:t>
                              </m:r>
                            </m:e>
                            <m:sub>
                              <m:r>
                                <a:rPr lang="en-US" i="1">
                                  <a:solidFill>
                                    <a:schemeClr val="tx1"/>
                                  </a:solidFill>
                                  <a:latin typeface="Cambria Math" panose="02040503050406030204" pitchFamily="18" charset="0"/>
                                  <a:ea typeface="Cambria Math" panose="02040503050406030204" pitchFamily="18" charset="0"/>
                                  <a:cs typeface="Cambria Math"/>
                                </a:rPr>
                                <m:t>𝜑</m:t>
                              </m:r>
                            </m:sub>
                          </m:sSub>
                        </m:den>
                      </m:f>
                    </m:oMath>
                  </m:oMathPara>
                </a14:m>
                <a:endParaRPr lang="en-DE" dirty="0">
                  <a:solidFill>
                    <a:schemeClr val="tx1"/>
                  </a:solidFill>
                </a:endParaRPr>
              </a:p>
            </p:txBody>
          </p:sp>
        </mc:Choice>
        <mc:Fallback xmlns="">
          <p:sp>
            <p:nvSpPr>
              <p:cNvPr id="30" name="Rectangle 29">
                <a:extLst>
                  <a:ext uri="{FF2B5EF4-FFF2-40B4-BE49-F238E27FC236}">
                    <a16:creationId xmlns:a16="http://schemas.microsoft.com/office/drawing/2014/main" id="{CC86F0AC-87E1-8D53-1528-57E079A5B7B5}"/>
                  </a:ext>
                </a:extLst>
              </p:cNvPr>
              <p:cNvSpPr>
                <a:spLocks noRot="1" noChangeAspect="1" noMove="1" noResize="1" noEditPoints="1" noAdjustHandles="1" noChangeArrowheads="1" noChangeShapeType="1" noTextEdit="1"/>
              </p:cNvSpPr>
              <p:nvPr/>
            </p:nvSpPr>
            <p:spPr>
              <a:xfrm>
                <a:off x="8025076" y="4452633"/>
                <a:ext cx="4081495" cy="1019184"/>
              </a:xfrm>
              <a:prstGeom prst="rect">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5C8130-5D16-B853-F9CD-73961EC31B71}"/>
                  </a:ext>
                </a:extLst>
              </p:cNvPr>
              <p:cNvSpPr txBox="1"/>
              <p:nvPr/>
            </p:nvSpPr>
            <p:spPr bwMode="auto">
              <a:xfrm>
                <a:off x="409853" y="4481962"/>
                <a:ext cx="7663659" cy="967381"/>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sz="2699" i="1">
                          <a:solidFill>
                            <a:srgbClr val="333333">
                              <a:alpha val="100000"/>
                            </a:srgbClr>
                          </a:solidFill>
                          <a:latin typeface="Cambria Math" panose="02040503050406030204" pitchFamily="18" charset="0"/>
                          <a:ea typeface="Cambria Math" panose="02040503050406030204" pitchFamily="18" charset="0"/>
                          <a:cs typeface="Tahoma Bold"/>
                        </a:rPr>
                        <m:t>𝜌</m:t>
                      </m:r>
                      <m:r>
                        <a:rPr lang="en-US" sz="2699" i="1">
                          <a:solidFill>
                            <a:srgbClr val="333333">
                              <a:alpha val="100000"/>
                            </a:srgbClr>
                          </a:solidFill>
                          <a:latin typeface="Cambria Math" panose="02040503050406030204" pitchFamily="18" charset="0"/>
                          <a:ea typeface="Cambria Math" panose="02040503050406030204" pitchFamily="18" charset="0"/>
                          <a:cs typeface="Tahoma Bold"/>
                        </a:rPr>
                        <m:t>(∆</m:t>
                      </m:r>
                      <m:r>
                        <a:rPr lang="en-US" sz="2699" i="1">
                          <a:solidFill>
                            <a:srgbClr val="333333">
                              <a:alpha val="100000"/>
                            </a:srgbClr>
                          </a:solidFill>
                          <a:latin typeface="Cambria Math" panose="02040503050406030204" pitchFamily="18" charset="0"/>
                          <a:ea typeface="Cambria Math" panose="02040503050406030204" pitchFamily="18" charset="0"/>
                        </a:rPr>
                        <m:t>𝑡</m:t>
                      </m:r>
                      <m:r>
                        <a:rPr lang="en-US" sz="2699" i="1">
                          <a:solidFill>
                            <a:srgbClr val="333333">
                              <a:alpha val="100000"/>
                            </a:srgbClr>
                          </a:solidFill>
                          <a:latin typeface="Cambria Math" panose="02040503050406030204" pitchFamily="18" charset="0"/>
                          <a:ea typeface="Cambria Math" panose="02040503050406030204" pitchFamily="18" charset="0"/>
                        </a:rPr>
                        <m:t>)=</m:t>
                      </m:r>
                      <m:f>
                        <m:fPr>
                          <m:ctrlPr>
                            <a:rPr lang="en-US" sz="2699" i="1">
                              <a:solidFill>
                                <a:srgbClr val="333333">
                                  <a:alpha val="100000"/>
                                </a:srgbClr>
                              </a:solidFill>
                              <a:latin typeface="Cambria Math" panose="02040503050406030204" pitchFamily="18" charset="0"/>
                              <a:ea typeface="Cambria Math" panose="02040503050406030204" pitchFamily="18" charset="0"/>
                            </a:rPr>
                          </m:ctrlPr>
                        </m:fPr>
                        <m:num>
                          <m:r>
                            <a:rPr lang="en-US" sz="2699" i="1">
                              <a:solidFill>
                                <a:srgbClr val="333333">
                                  <a:alpha val="100000"/>
                                </a:srgbClr>
                              </a:solidFill>
                              <a:latin typeface="Cambria Math" panose="02040503050406030204" pitchFamily="18" charset="0"/>
                              <a:ea typeface="Cambria Math" panose="02040503050406030204" pitchFamily="18" charset="0"/>
                            </a:rPr>
                            <m:t>1</m:t>
                          </m:r>
                        </m:num>
                        <m:den>
                          <m:r>
                            <a:rPr lang="en-US" sz="2699" i="1">
                              <a:solidFill>
                                <a:srgbClr val="333333">
                                  <a:alpha val="100000"/>
                                </a:srgbClr>
                              </a:solidFill>
                              <a:latin typeface="Cambria Math" panose="02040503050406030204" pitchFamily="18" charset="0"/>
                              <a:ea typeface="Cambria Math" panose="02040503050406030204" pitchFamily="18" charset="0"/>
                            </a:rPr>
                            <m:t>2</m:t>
                          </m:r>
                        </m:den>
                      </m:f>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r>
                                  <m:rPr>
                                    <m:brk m:alnAt="7"/>
                                  </m:rPr>
                                  <a:rPr lang="en-US" sz="2699" i="1">
                                    <a:latin typeface="Cambria Math" panose="02040503050406030204" pitchFamily="18" charset="0"/>
                                    <a:ea typeface="Cambria Math"/>
                                    <a:cs typeface="Cambria Math"/>
                                  </a:rPr>
                                  <m:t>1</m:t>
                                </m:r>
                                <m:r>
                                  <a:rPr lang="en-US" sz="2699" i="1">
                                    <a:latin typeface="Cambria Math" panose="02040503050406030204" pitchFamily="18" charset="0"/>
                                    <a:ea typeface="Cambria Math"/>
                                    <a:cs typeface="Cambria Math"/>
                                  </a:rPr>
                                  <m:t> −</m:t>
                                </m:r>
                                <m:sSup>
                                  <m:sSupPr>
                                    <m:ctrlPr>
                                      <a:rPr lang="en-US" sz="2699" i="1">
                                        <a:solidFill>
                                          <a:srgbClr val="333333">
                                            <a:alpha val="100000"/>
                                          </a:srgbClr>
                                        </a:solidFill>
                                        <a:latin typeface="Cambria Math" panose="02040503050406030204" pitchFamily="18" charset="0"/>
                                        <a:ea typeface="Cambria Math" panose="02040503050406030204" pitchFamily="18" charset="0"/>
                                      </a:rPr>
                                    </m:ctrlPr>
                                  </m:sSupPr>
                                  <m:e>
                                    <m:r>
                                      <a:rPr lang="en-US" sz="2699" i="1">
                                        <a:solidFill>
                                          <a:srgbClr val="333333">
                                            <a:alpha val="100000"/>
                                          </a:srgbClr>
                                        </a:solidFill>
                                        <a:latin typeface="Cambria Math" panose="02040503050406030204" pitchFamily="18" charset="0"/>
                                        <a:ea typeface="Cambria Math" panose="02040503050406030204" pitchFamily="18" charset="0"/>
                                      </a:rPr>
                                      <m:t>𝑒</m:t>
                                    </m:r>
                                  </m:e>
                                  <m:sup>
                                    <m:r>
                                      <a:rPr lang="en-US" sz="2699" i="1">
                                        <a:solidFill>
                                          <a:srgbClr val="333333">
                                            <a:alpha val="100000"/>
                                          </a:srgbClr>
                                        </a:solidFill>
                                        <a:latin typeface="Cambria Math" panose="02040503050406030204" pitchFamily="18" charset="0"/>
                                        <a:ea typeface="Cambria Math" panose="02040503050406030204" pitchFamily="18" charset="0"/>
                                      </a:rPr>
                                      <m:t>−∆</m:t>
                                    </m:r>
                                    <m:r>
                                      <a:rPr lang="en-US" sz="2699" i="1">
                                        <a:solidFill>
                                          <a:srgbClr val="333333">
                                            <a:alpha val="100000"/>
                                          </a:srgbClr>
                                        </a:solidFill>
                                        <a:latin typeface="Cambria Math" panose="02040503050406030204" pitchFamily="18" charset="0"/>
                                        <a:ea typeface="Cambria Math" panose="02040503050406030204" pitchFamily="18" charset="0"/>
                                      </a:rPr>
                                      <m:t>𝑡</m:t>
                                    </m:r>
                                    <m:r>
                                      <a:rPr lang="en-US" sz="2699" i="1">
                                        <a:solidFill>
                                          <a:srgbClr val="333333">
                                            <a:alpha val="100000"/>
                                          </a:srgbClr>
                                        </a:solidFill>
                                        <a:latin typeface="Cambria Math" panose="02040503050406030204" pitchFamily="18" charset="0"/>
                                        <a:ea typeface="Cambria Math" panose="02040503050406030204" pitchFamily="18" charset="0"/>
                                      </a:rPr>
                                      <m:t>/</m:t>
                                    </m:r>
                                    <m:r>
                                      <a:rPr lang="en-US" sz="2699" i="1">
                                        <a:solidFill>
                                          <a:srgbClr val="333333">
                                            <a:alpha val="100000"/>
                                          </a:srgbClr>
                                        </a:solidFill>
                                        <a:latin typeface="Cambria Math" panose="02040503050406030204" pitchFamily="18" charset="0"/>
                                        <a:ea typeface="Cambria Math" panose="02040503050406030204" pitchFamily="18" charset="0"/>
                                      </a:rPr>
                                      <m:t>𝑇</m:t>
                                    </m:r>
                                  </m:sup>
                                </m:sSup>
                              </m:e>
                              <m:e>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m:t>
                                    </m:r>
                                    <m:sSubSup>
                                      <m:sSubSupPr>
                                        <m:ctrlPr>
                                          <a:rPr lang="en-US" sz="2799" i="1">
                                            <a:latin typeface="Cambria Math" panose="02040503050406030204" pitchFamily="18" charset="0"/>
                                            <a:ea typeface="Cambria Math" panose="02040503050406030204" pitchFamily="18" charset="0"/>
                                            <a:cs typeface="Cambria Math"/>
                                          </a:rPr>
                                        </m:ctrlPr>
                                      </m:sSubSupPr>
                                      <m:e>
                                        <m:r>
                                          <a:rPr lang="en-US" sz="2799" i="1">
                                            <a:latin typeface="Cambria Math" panose="02040503050406030204" pitchFamily="18" charset="0"/>
                                            <a:ea typeface="Cambria Math" panose="02040503050406030204" pitchFamily="18" charset="0"/>
                                            <a:cs typeface="Cambria Math"/>
                                          </a:rPr>
                                          <m:t>𝑇</m:t>
                                        </m:r>
                                      </m:e>
                                      <m:sub>
                                        <m:r>
                                          <a:rPr lang="en-US" sz="2799" i="1">
                                            <a:latin typeface="Cambria Math" panose="02040503050406030204" pitchFamily="18" charset="0"/>
                                            <a:ea typeface="Cambria Math" panose="02040503050406030204" pitchFamily="18" charset="0"/>
                                            <a:cs typeface="Cambria Math"/>
                                          </a:rPr>
                                          <m:t>𝜑</m:t>
                                        </m:r>
                                      </m:sub>
                                      <m:sup/>
                                    </m:sSubSup>
                                  </m:sup>
                                </m:sSup>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/2</m:t>
                                    </m:r>
                                    <m:sSubSup>
                                      <m:sSubSupPr>
                                        <m:ctrlPr>
                                          <a:rPr lang="en-US" sz="2799" i="1">
                                            <a:latin typeface="Cambria Math" panose="02040503050406030204" pitchFamily="18" charset="0"/>
                                            <a:ea typeface="Cambria Math" panose="02040503050406030204" pitchFamily="18" charset="0"/>
                                            <a:cs typeface="Cambria Math"/>
                                          </a:rPr>
                                        </m:ctrlPr>
                                      </m:sSubSupPr>
                                      <m:e>
                                        <m:r>
                                          <a:rPr lang="en-US" sz="2799" i="1">
                                            <a:latin typeface="Cambria Math" panose="02040503050406030204" pitchFamily="18" charset="0"/>
                                            <a:ea typeface="Cambria Math" panose="02040503050406030204" pitchFamily="18" charset="0"/>
                                            <a:cs typeface="Cambria Math"/>
                                          </a:rPr>
                                          <m:t>𝑇</m:t>
                                        </m:r>
                                      </m:e>
                                      <m:sub>
                                        <m:r>
                                          <a:rPr lang="en-US" sz="2799" i="1">
                                            <a:latin typeface="Cambria Math" panose="02040503050406030204" pitchFamily="18" charset="0"/>
                                            <a:ea typeface="Cambria Math" panose="02040503050406030204" pitchFamily="18" charset="0"/>
                                            <a:cs typeface="Cambria Math"/>
                                          </a:rPr>
                                          <m:t>1</m:t>
                                        </m:r>
                                      </m:sub>
                                      <m:sup/>
                                    </m:sSubSup>
                                  </m:sup>
                                </m:sSup>
                              </m:e>
                            </m:mr>
                            <m:mr>
                              <m:e>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m:t>
                                    </m:r>
                                    <m:sSubSup>
                                      <m:sSubSupPr>
                                        <m:ctrlPr>
                                          <a:rPr lang="en-US" sz="2799" i="1">
                                            <a:latin typeface="Cambria Math" panose="02040503050406030204" pitchFamily="18" charset="0"/>
                                            <a:ea typeface="Cambria Math" panose="02040503050406030204" pitchFamily="18" charset="0"/>
                                            <a:cs typeface="Cambria Math"/>
                                          </a:rPr>
                                        </m:ctrlPr>
                                      </m:sSubSupPr>
                                      <m:e>
                                        <m:r>
                                          <a:rPr lang="en-US" sz="2799" i="1">
                                            <a:latin typeface="Cambria Math" panose="02040503050406030204" pitchFamily="18" charset="0"/>
                                            <a:ea typeface="Cambria Math" panose="02040503050406030204" pitchFamily="18" charset="0"/>
                                            <a:cs typeface="Cambria Math"/>
                                          </a:rPr>
                                          <m:t>𝑇</m:t>
                                        </m:r>
                                      </m:e>
                                      <m:sub>
                                        <m:r>
                                          <a:rPr lang="en-US" sz="2799" i="1">
                                            <a:latin typeface="Cambria Math" panose="02040503050406030204" pitchFamily="18" charset="0"/>
                                            <a:ea typeface="Cambria Math" panose="02040503050406030204" pitchFamily="18" charset="0"/>
                                            <a:cs typeface="Cambria Math"/>
                                          </a:rPr>
                                          <m:t>𝜑</m:t>
                                        </m:r>
                                      </m:sub>
                                      <m:sup/>
                                    </m:sSubSup>
                                  </m:sup>
                                </m:sSup>
                                <m:sSup>
                                  <m:sSupPr>
                                    <m:ctrlPr>
                                      <a:rPr lang="en-US" sz="2799" i="1">
                                        <a:latin typeface="Cambria Math" panose="02040503050406030204" pitchFamily="18" charset="0"/>
                                      </a:rPr>
                                    </m:ctrlPr>
                                  </m:sSupPr>
                                  <m:e>
                                    <m:r>
                                      <a:rPr lang="en-US" sz="2799" i="1">
                                        <a:latin typeface="Cambria Math" panose="02040503050406030204" pitchFamily="18" charset="0"/>
                                      </a:rPr>
                                      <m:t>𝑒</m:t>
                                    </m:r>
                                  </m:e>
                                  <m:sup>
                                    <m:r>
                                      <a:rPr lang="en-US" sz="2799" i="1">
                                        <a:latin typeface="Cambria Math" panose="02040503050406030204" pitchFamily="18" charset="0"/>
                                      </a:rPr>
                                      <m:t>−</m:t>
                                    </m:r>
                                    <m:r>
                                      <a:rPr lang="en-US" sz="2799" i="1">
                                        <a:latin typeface="Cambria Math" panose="02040503050406030204" pitchFamily="18" charset="0"/>
                                        <a:ea typeface="Cambria Math" panose="02040503050406030204" pitchFamily="18" charset="0"/>
                                      </a:rPr>
                                      <m:t>∆</m:t>
                                    </m:r>
                                    <m:r>
                                      <a:rPr lang="en-US" sz="2799" i="1">
                                        <a:latin typeface="Cambria Math" panose="02040503050406030204" pitchFamily="18" charset="0"/>
                                        <a:ea typeface="Cambria Math" panose="02040503050406030204" pitchFamily="18" charset="0"/>
                                      </a:rPr>
                                      <m:t>𝑡</m:t>
                                    </m:r>
                                    <m:r>
                                      <a:rPr lang="en-US" sz="2799" i="1">
                                        <a:latin typeface="Cambria Math" panose="02040503050406030204" pitchFamily="18" charset="0"/>
                                        <a:ea typeface="Cambria Math" panose="02040503050406030204" pitchFamily="18" charset="0"/>
                                      </a:rPr>
                                      <m:t>/2</m:t>
                                    </m:r>
                                    <m:sSubSup>
                                      <m:sSubSupPr>
                                        <m:ctrlPr>
                                          <a:rPr lang="en-US" sz="2799" i="1">
                                            <a:latin typeface="Cambria Math" panose="02040503050406030204" pitchFamily="18" charset="0"/>
                                            <a:ea typeface="Cambria Math" panose="02040503050406030204" pitchFamily="18" charset="0"/>
                                            <a:cs typeface="Cambria Math"/>
                                          </a:rPr>
                                        </m:ctrlPr>
                                      </m:sSubSupPr>
                                      <m:e>
                                        <m:r>
                                          <a:rPr lang="en-US" sz="2799" i="1">
                                            <a:latin typeface="Cambria Math" panose="02040503050406030204" pitchFamily="18" charset="0"/>
                                            <a:ea typeface="Cambria Math" panose="02040503050406030204" pitchFamily="18" charset="0"/>
                                            <a:cs typeface="Cambria Math"/>
                                          </a:rPr>
                                          <m:t>𝑇</m:t>
                                        </m:r>
                                      </m:e>
                                      <m:sub>
                                        <m:r>
                                          <a:rPr lang="en-US" sz="2799" i="1">
                                            <a:latin typeface="Cambria Math" panose="02040503050406030204" pitchFamily="18" charset="0"/>
                                            <a:ea typeface="Cambria Math" panose="02040503050406030204" pitchFamily="18" charset="0"/>
                                            <a:cs typeface="Cambria Math"/>
                                          </a:rPr>
                                          <m:t>1</m:t>
                                        </m:r>
                                      </m:sub>
                                      <m:sup/>
                                    </m:sSubSup>
                                  </m:sup>
                                </m:sSup>
                              </m:e>
                              <m:e>
                                <m:r>
                                  <a:rPr lang="en-US" sz="2699" i="1">
                                    <a:solidFill>
                                      <a:srgbClr val="333333">
                                        <a:alpha val="100000"/>
                                      </a:srgbClr>
                                    </a:solidFill>
                                    <a:latin typeface="Cambria Math" panose="02040503050406030204" pitchFamily="18" charset="0"/>
                                    <a:ea typeface="Cambria Math" panose="02040503050406030204" pitchFamily="18" charset="0"/>
                                  </a:rPr>
                                  <m:t>1</m:t>
                                </m:r>
                              </m:e>
                            </m:mr>
                          </m:m>
                        </m:e>
                      </m:d>
                    </m:oMath>
                  </m:oMathPara>
                </a14:m>
                <a:endParaRPr sz="2799" dirty="0"/>
              </a:p>
            </p:txBody>
          </p:sp>
        </mc:Choice>
        <mc:Fallback xmlns="">
          <p:sp>
            <p:nvSpPr>
              <p:cNvPr id="31" name="TextBox 30">
                <a:extLst>
                  <a:ext uri="{FF2B5EF4-FFF2-40B4-BE49-F238E27FC236}">
                    <a16:creationId xmlns:a16="http://schemas.microsoft.com/office/drawing/2014/main" id="{985C8130-5D16-B853-F9CD-73961EC31B71}"/>
                  </a:ext>
                </a:extLst>
              </p:cNvPr>
              <p:cNvSpPr txBox="1">
                <a:spLocks noRot="1" noChangeAspect="1" noMove="1" noResize="1" noEditPoints="1" noAdjustHandles="1" noChangeArrowheads="1" noChangeShapeType="1" noTextEdit="1"/>
              </p:cNvSpPr>
              <p:nvPr/>
            </p:nvSpPr>
            <p:spPr bwMode="auto">
              <a:xfrm>
                <a:off x="409853" y="4481962"/>
                <a:ext cx="7663659" cy="967381"/>
              </a:xfrm>
              <a:prstGeom prst="rect">
                <a:avLst/>
              </a:prstGeom>
              <a:blipFill>
                <a:blip r:embed="rId7"/>
                <a:stretch>
                  <a:fillRect b="-8974"/>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F1A1D62F-E548-2DBC-DF02-9983F90AF137}"/>
              </a:ext>
            </a:extLst>
          </p:cNvPr>
          <p:cNvSpPr/>
          <p:nvPr/>
        </p:nvSpPr>
        <p:spPr>
          <a:xfrm>
            <a:off x="1683679" y="5853017"/>
            <a:ext cx="8403143" cy="98223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200" dirty="0">
                <a:solidFill>
                  <a:schemeClr val="tx1"/>
                </a:solidFill>
              </a:rPr>
              <a:t>T</a:t>
            </a:r>
            <a:r>
              <a:rPr lang="en-DE" sz="2200" baseline="-25000" dirty="0">
                <a:solidFill>
                  <a:schemeClr val="tx1"/>
                </a:solidFill>
              </a:rPr>
              <a:t>2 </a:t>
            </a:r>
            <a:r>
              <a:rPr lang="en-DE" sz="2200" dirty="0">
                <a:solidFill>
                  <a:schemeClr val="tx1"/>
                </a:solidFill>
              </a:rPr>
              <a:t>measures the timescale of the decay of the </a:t>
            </a:r>
            <a:r>
              <a:rPr lang="en-DE" sz="2200" b="1" dirty="0">
                <a:solidFill>
                  <a:schemeClr val="tx1"/>
                </a:solidFill>
              </a:rPr>
              <a:t>off</a:t>
            </a:r>
            <a:r>
              <a:rPr lang="en-DE" sz="2200" dirty="0">
                <a:solidFill>
                  <a:schemeClr val="tx1"/>
                </a:solidFill>
              </a:rPr>
              <a:t>-</a:t>
            </a:r>
            <a:r>
              <a:rPr lang="en-DE" sz="2200" b="1" dirty="0">
                <a:solidFill>
                  <a:schemeClr val="tx1"/>
                </a:solidFill>
              </a:rPr>
              <a:t>diagonal</a:t>
            </a:r>
            <a:r>
              <a:rPr lang="en-DE" sz="2200" dirty="0">
                <a:solidFill>
                  <a:schemeClr val="tx1"/>
                </a:solidFill>
              </a:rPr>
              <a:t> elements!</a:t>
            </a:r>
          </a:p>
        </p:txBody>
      </p:sp>
    </p:spTree>
    <p:extLst>
      <p:ext uri="{BB962C8B-B14F-4D97-AF65-F5344CB8AC3E}">
        <p14:creationId xmlns:p14="http://schemas.microsoft.com/office/powerpoint/2010/main" val="1713730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Example 3: Measurement</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sp>
        <p:nvSpPr>
          <p:cNvPr id="16" name="Text 1">
            <a:extLst>
              <a:ext uri="{FF2B5EF4-FFF2-40B4-BE49-F238E27FC236}">
                <a16:creationId xmlns:a16="http://schemas.microsoft.com/office/drawing/2014/main" id="{B7A6E3C1-8777-3974-E0D9-5A746C5AB041}"/>
              </a:ext>
            </a:extLst>
          </p:cNvPr>
          <p:cNvSpPr/>
          <p:nvPr/>
        </p:nvSpPr>
        <p:spPr>
          <a:xfrm>
            <a:off x="85429" y="1276572"/>
            <a:ext cx="12106571" cy="754105"/>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The Kraus formalism enables us to model the effects of a projective measurement!</a:t>
            </a:r>
          </a:p>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The ”environment” in this case is the measurement apparatus interacting with the qubit.</a:t>
            </a:r>
          </a:p>
          <a:p>
            <a:pPr lvl="0">
              <a:defRPr/>
            </a:pPr>
            <a:r>
              <a:rPr lang="en-US" dirty="0">
                <a:solidFill>
                  <a:srgbClr val="333333">
                    <a:alpha val="100000"/>
                  </a:srgbClr>
                </a:solidFill>
                <a:latin typeface="Tahoma Bold"/>
                <a:ea typeface="Cambria Math" panose="02040503050406030204" pitchFamily="18" charset="0"/>
              </a:rPr>
              <a:t>		</a:t>
            </a:r>
          </a:p>
        </p:txBody>
      </p:sp>
      <p:sp>
        <p:nvSpPr>
          <p:cNvPr id="17" name="Text 1">
            <a:extLst>
              <a:ext uri="{FF2B5EF4-FFF2-40B4-BE49-F238E27FC236}">
                <a16:creationId xmlns:a16="http://schemas.microsoft.com/office/drawing/2014/main" id="{C1B39481-7541-EA08-8DAB-A966F5BE8F7E}"/>
              </a:ext>
            </a:extLst>
          </p:cNvPr>
          <p:cNvSpPr/>
          <p:nvPr/>
        </p:nvSpPr>
        <p:spPr>
          <a:xfrm>
            <a:off x="289613" y="2449609"/>
            <a:ext cx="11925302" cy="747592"/>
          </a:xfrm>
          <a:prstGeom prst="rect">
            <a:avLst/>
          </a:prstGeom>
          <a:noFill/>
          <a:ln/>
        </p:spPr>
        <p:txBody>
          <a:bodyPr wrap="square" lIns="0" tIns="0" rIns="0" bIns="0" rtlCol="0" anchor="t"/>
          <a:lstStyle/>
          <a:p>
            <a:r>
              <a:rPr lang="en-US" sz="2000" dirty="0">
                <a:solidFill>
                  <a:srgbClr val="333333">
                    <a:alpha val="100000"/>
                  </a:srgbClr>
                </a:solidFill>
                <a:latin typeface="Tahoma Bold"/>
                <a:ea typeface="Cambria Math" panose="02040503050406030204" pitchFamily="18" charset="0"/>
              </a:rPr>
              <a:t>Kraus operators:</a:t>
            </a:r>
          </a:p>
          <a:p>
            <a:pPr marL="285693" indent="-285693">
              <a:buFont typeface="Arial" panose="020B0604020202020204" pitchFamily="34" charset="0"/>
              <a:buChar char="•"/>
            </a:pPr>
            <a:endParaRPr lang="en-US" sz="2000" dirty="0">
              <a:solidFill>
                <a:srgbClr val="333333">
                  <a:alpha val="100000"/>
                </a:srgbClr>
              </a:solidFill>
              <a:latin typeface="Tahoma Bold"/>
              <a:ea typeface="Cambria Math" panose="02040503050406030204" pitchFamily="18" charset="0"/>
            </a:endParaRPr>
          </a:p>
          <a:p>
            <a:pPr marL="285693" indent="-285693">
              <a:buFont typeface="Arial" panose="020B0604020202020204" pitchFamily="34" charset="0"/>
              <a:buChar char="•"/>
            </a:pPr>
            <a:endParaRPr lang="en-US" dirty="0">
              <a:solidFill>
                <a:srgbClr val="333333">
                  <a:alpha val="100000"/>
                </a:srgbClr>
              </a:solidFill>
              <a:latin typeface="Tahoma Bold"/>
              <a:ea typeface="Cambria Math" panose="02040503050406030204" pitchFamily="18" charset="0"/>
            </a:endParaRPr>
          </a:p>
          <a:p>
            <a:pPr marL="371401" indent="-371401">
              <a:buFont typeface="+mj-lt"/>
              <a:buAutoNum type="arabicPeriod"/>
            </a:pPr>
            <a:endParaRPr lang="en-US" dirty="0">
              <a:solidFill>
                <a:srgbClr val="333333">
                  <a:alpha val="100000"/>
                </a:srgbClr>
              </a:solidFill>
              <a:latin typeface="Tahoma Bold"/>
              <a:ea typeface="Cambria Math" panose="02040503050406030204" pitchFamily="18" charset="0"/>
            </a:endParaRPr>
          </a:p>
          <a:p>
            <a:pPr marL="371401" indent="-371401">
              <a:buFont typeface="+mj-lt"/>
              <a:buAutoNum type="arabicPeriod"/>
            </a:pPr>
            <a:endParaRPr lang="en-US" dirty="0">
              <a:solidFill>
                <a:srgbClr val="333333">
                  <a:alpha val="100000"/>
                </a:srgbClr>
              </a:solidFill>
              <a:latin typeface="Tahoma Bold"/>
              <a:ea typeface="Cambria Math" panose="02040503050406030204" pitchFamily="18" charset="0"/>
            </a:endParaRPr>
          </a:p>
          <a:p>
            <a:pPr lvl="0">
              <a:defRPr/>
            </a:pPr>
            <a:r>
              <a:rPr lang="en-US" dirty="0">
                <a:solidFill>
                  <a:srgbClr val="333333">
                    <a:alpha val="100000"/>
                  </a:srgbClr>
                </a:solidFill>
                <a:latin typeface="Tahoma Bold"/>
                <a:ea typeface="Cambria Math" panose="02040503050406030204" pitchFamily="18" charset="0"/>
              </a:rPr>
              <a:t>			</a:t>
            </a:r>
          </a:p>
          <a:p>
            <a:pPr marL="371401" indent="-371401">
              <a:buAutoNum type="arabicPeriod"/>
            </a:pPr>
            <a:endParaRPr lang="en-US" dirty="0">
              <a:solidFill>
                <a:srgbClr val="333333"/>
              </a:solidFill>
              <a:latin typeface="Tahoma Bold"/>
              <a:ea typeface="Tahoma Bold"/>
              <a:cs typeface="Tahoma Bold"/>
            </a:endParaRPr>
          </a:p>
          <a:p>
            <a:pPr marL="371401" indent="-371401">
              <a:buAutoNum type="arabicPeriod"/>
            </a:pPr>
            <a:endParaRPr lang="en-US" dirty="0">
              <a:solidFill>
                <a:srgbClr val="333333"/>
              </a:solidFill>
              <a:latin typeface="Tahoma Bold"/>
              <a:ea typeface="Tahoma Bold"/>
              <a:cs typeface="Tahoma Bold"/>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291260F-5D67-CFAE-DA80-60EE251612FF}"/>
                  </a:ext>
                </a:extLst>
              </p:cNvPr>
              <p:cNvSpPr/>
              <p:nvPr/>
            </p:nvSpPr>
            <p:spPr>
              <a:xfrm>
                <a:off x="2423656" y="3032158"/>
                <a:ext cx="3239417" cy="46143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Projects onto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0</m:t>
                        </m:r>
                      </m:e>
                    </m:d>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0|</m:t>
                        </m:r>
                      </m:e>
                    </m:d>
                  </m:oMath>
                </a14:m>
                <a:r>
                  <a:rPr lang="en-US" dirty="0">
                    <a:solidFill>
                      <a:schemeClr val="tx1"/>
                    </a:solidFill>
                  </a:rPr>
                  <a:t> </a:t>
                </a:r>
                <a:endParaRPr lang="en-DE" dirty="0">
                  <a:solidFill>
                    <a:schemeClr val="tx1"/>
                  </a:solidFill>
                </a:endParaRPr>
              </a:p>
            </p:txBody>
          </p:sp>
        </mc:Choice>
        <mc:Fallback xmlns="">
          <p:sp>
            <p:nvSpPr>
              <p:cNvPr id="19" name="Rectangle 18">
                <a:extLst>
                  <a:ext uri="{FF2B5EF4-FFF2-40B4-BE49-F238E27FC236}">
                    <a16:creationId xmlns:a16="http://schemas.microsoft.com/office/drawing/2014/main" id="{9291260F-5D67-CFAE-DA80-60EE251612FF}"/>
                  </a:ext>
                </a:extLst>
              </p:cNvPr>
              <p:cNvSpPr>
                <a:spLocks noRot="1" noChangeAspect="1" noMove="1" noResize="1" noEditPoints="1" noAdjustHandles="1" noChangeArrowheads="1" noChangeShapeType="1" noTextEdit="1"/>
              </p:cNvSpPr>
              <p:nvPr/>
            </p:nvSpPr>
            <p:spPr>
              <a:xfrm>
                <a:off x="2423656" y="3032158"/>
                <a:ext cx="3239417" cy="461436"/>
              </a:xfrm>
              <a:prstGeom prst="rect">
                <a:avLst/>
              </a:prstGeom>
              <a:blipFill>
                <a:blip r:embed="rId5"/>
                <a:stretch>
                  <a:fillRect t="-73684" b="-123684"/>
                </a:stretch>
              </a:blipFill>
              <a:ln>
                <a:solidFill>
                  <a:schemeClr val="tx1"/>
                </a:solidFill>
              </a:ln>
            </p:spPr>
            <p:txBody>
              <a:bodyPr/>
              <a:lstStyle/>
              <a:p>
                <a:r>
                  <a:rPr lang="en-US">
                    <a:noFill/>
                  </a:rPr>
                  <a:t> </a:t>
                </a:r>
              </a:p>
            </p:txBody>
          </p:sp>
        </mc:Fallback>
      </mc:AlternateContent>
      <p:sp>
        <p:nvSpPr>
          <p:cNvPr id="21" name="Text 1">
            <a:extLst>
              <a:ext uri="{FF2B5EF4-FFF2-40B4-BE49-F238E27FC236}">
                <a16:creationId xmlns:a16="http://schemas.microsoft.com/office/drawing/2014/main" id="{73D54459-D186-FCEC-E47B-C43AAFF92918}"/>
              </a:ext>
            </a:extLst>
          </p:cNvPr>
          <p:cNvSpPr/>
          <p:nvPr/>
        </p:nvSpPr>
        <p:spPr>
          <a:xfrm>
            <a:off x="266698" y="4450271"/>
            <a:ext cx="11925302" cy="754105"/>
          </a:xfrm>
          <a:prstGeom prst="rect">
            <a:avLst/>
          </a:prstGeom>
          <a:noFill/>
          <a:ln/>
        </p:spPr>
        <p:txBody>
          <a:bodyPr wrap="square" lIns="0" tIns="0" rIns="0" bIns="0" rtlCol="0" anchor="t"/>
          <a:lstStyle/>
          <a:p>
            <a:pPr marL="285693" indent="-285693">
              <a:buFont typeface="Arial" panose="020B0604020202020204" pitchFamily="34" charset="0"/>
              <a:buChar char="•"/>
            </a:pPr>
            <a:r>
              <a:rPr lang="en-US" sz="2000" dirty="0">
                <a:solidFill>
                  <a:srgbClr val="333333">
                    <a:alpha val="100000"/>
                  </a:srgbClr>
                </a:solidFill>
                <a:latin typeface="Tahoma Bold"/>
                <a:ea typeface="Cambria Math" panose="02040503050406030204" pitchFamily="18" charset="0"/>
              </a:rPr>
              <a:t>The system after measurement is in a statistical mixture of the two measurement eigenstates:</a:t>
            </a:r>
          </a:p>
          <a:p>
            <a:pPr lvl="0">
              <a:defRPr/>
            </a:pPr>
            <a:r>
              <a:rPr lang="en-US" dirty="0">
                <a:solidFill>
                  <a:srgbClr val="333333">
                    <a:alpha val="100000"/>
                  </a:srgbClr>
                </a:solidFill>
                <a:latin typeface="Tahoma Bold"/>
                <a:ea typeface="Cambria Math" panose="02040503050406030204" pitchFamily="18" charset="0"/>
              </a:rPr>
              <a:t>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F116DDA-E7A4-A3D8-C02C-EEB6284361E0}"/>
                  </a:ext>
                </a:extLst>
              </p:cNvPr>
              <p:cNvSpPr txBox="1"/>
              <p:nvPr/>
            </p:nvSpPr>
            <p:spPr bwMode="auto">
              <a:xfrm>
                <a:off x="2423656" y="2230756"/>
                <a:ext cx="3542060" cy="71840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r>
                            <a:rPr lang="de-DE" sz="2799" i="1">
                              <a:latin typeface="Cambria Math"/>
                            </a:rPr>
                            <m:t>𝐸</m:t>
                          </m:r>
                        </m:e>
                        <m:sub>
                          <m:r>
                            <a:rPr lang="de-DE" sz="2799" i="1">
                              <a:latin typeface="Cambria Math"/>
                            </a:rPr>
                            <m:t>0</m:t>
                          </m:r>
                        </m:sub>
                      </m:sSub>
                      <m:r>
                        <a:rPr lang="de-DE" sz="2799" i="1">
                          <a:latin typeface="Cambria Math"/>
                        </a:rPr>
                        <m:t>=</m:t>
                      </m:r>
                      <m:r>
                        <a:rPr lang="en-US" sz="2999"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sz="2999" i="1">
                              <a:solidFill>
                                <a:srgbClr val="333333">
                                  <a:alpha val="100000"/>
                                </a:srgbClr>
                              </a:solidFill>
                              <a:latin typeface="Cambria Math" panose="02040503050406030204" pitchFamily="18" charset="0"/>
                              <a:ea typeface="Cambria Math" panose="02040503050406030204" pitchFamily="18" charset="0"/>
                            </a:rPr>
                          </m:ctrlPr>
                        </m:dPr>
                        <m:e>
                          <m:r>
                            <a:rPr lang="en-US" sz="2999" i="1">
                              <a:solidFill>
                                <a:srgbClr val="333333">
                                  <a:alpha val="100000"/>
                                </a:srgbClr>
                              </a:solidFill>
                              <a:latin typeface="Cambria Math" panose="02040503050406030204" pitchFamily="18" charset="0"/>
                              <a:ea typeface="Cambria Math" panose="02040503050406030204" pitchFamily="18" charset="0"/>
                            </a:rPr>
                            <m:t>0</m:t>
                          </m:r>
                        </m:e>
                      </m:d>
                      <m:d>
                        <m:dPr>
                          <m:begChr m:val="⟨"/>
                          <m:endChr m:val=""/>
                          <m:ctrlPr>
                            <a:rPr lang="en-US" sz="2999" i="1">
                              <a:solidFill>
                                <a:srgbClr val="333333">
                                  <a:alpha val="100000"/>
                                </a:srgbClr>
                              </a:solidFill>
                              <a:latin typeface="Cambria Math" panose="02040503050406030204" pitchFamily="18" charset="0"/>
                              <a:ea typeface="Cambria Math" panose="02040503050406030204" pitchFamily="18" charset="0"/>
                            </a:rPr>
                          </m:ctrlPr>
                        </m:dPr>
                        <m:e>
                          <m:r>
                            <a:rPr lang="en-US" sz="2999" i="1">
                              <a:solidFill>
                                <a:srgbClr val="333333">
                                  <a:alpha val="100000"/>
                                </a:srgbClr>
                              </a:solidFill>
                              <a:latin typeface="Cambria Math" panose="02040503050406030204" pitchFamily="18" charset="0"/>
                              <a:ea typeface="Cambria Math" panose="02040503050406030204" pitchFamily="18" charset="0"/>
                            </a:rPr>
                            <m:t>0|</m:t>
                          </m:r>
                        </m:e>
                      </m:d>
                      <m:r>
                        <a:rPr lang="en-US" sz="2799" i="1">
                          <a:latin typeface="Cambria Math" panose="02040503050406030204" pitchFamily="18" charset="0"/>
                        </a:rPr>
                        <m:t>=</m:t>
                      </m:r>
                      <m:r>
                        <a:rPr lang="de-DE" sz="2799" i="1">
                          <a:latin typeface="Cambria Math"/>
                        </a:rPr>
                        <m:t> </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m:rPr>
                                    <m:brk m:alnAt="7"/>
                                  </m:rPr>
                                  <a:rPr lang="de-DE" sz="2799" i="1">
                                    <a:latin typeface="Cambria Math"/>
                                  </a:rPr>
                                  <m:t>1</m:t>
                                </m:r>
                              </m:e>
                              <m:e>
                                <m:r>
                                  <a:rPr lang="de-DE" sz="2799" i="1">
                                    <a:latin typeface="Cambria Math"/>
                                  </a:rPr>
                                  <m:t>0</m:t>
                                </m:r>
                              </m:e>
                            </m:mr>
                            <m:mr>
                              <m:e>
                                <m:r>
                                  <a:rPr lang="de-DE" sz="2799" i="1">
                                    <a:latin typeface="Cambria Math"/>
                                  </a:rPr>
                                  <m:t>0</m:t>
                                </m:r>
                              </m:e>
                              <m:e>
                                <m:r>
                                  <a:rPr lang="en-US" sz="2799" i="1">
                                    <a:latin typeface="Cambria Math" panose="02040503050406030204" pitchFamily="18" charset="0"/>
                                    <a:ea typeface="Cambria Math"/>
                                    <a:cs typeface="Cambria Math"/>
                                  </a:rPr>
                                  <m:t>0</m:t>
                                </m:r>
                              </m:e>
                            </m:mr>
                          </m:m>
                        </m:e>
                      </m:d>
                    </m:oMath>
                  </m:oMathPara>
                </a14:m>
                <a:endParaRPr sz="2799" dirty="0"/>
              </a:p>
            </p:txBody>
          </p:sp>
        </mc:Choice>
        <mc:Fallback xmlns="">
          <p:sp>
            <p:nvSpPr>
              <p:cNvPr id="13" name="TextBox 12">
                <a:extLst>
                  <a:ext uri="{FF2B5EF4-FFF2-40B4-BE49-F238E27FC236}">
                    <a16:creationId xmlns:a16="http://schemas.microsoft.com/office/drawing/2014/main" id="{2F116DDA-E7A4-A3D8-C02C-EEB6284361E0}"/>
                  </a:ext>
                </a:extLst>
              </p:cNvPr>
              <p:cNvSpPr txBox="1">
                <a:spLocks noRot="1" noChangeAspect="1" noMove="1" noResize="1" noEditPoints="1" noAdjustHandles="1" noChangeArrowheads="1" noChangeShapeType="1" noTextEdit="1"/>
              </p:cNvSpPr>
              <p:nvPr/>
            </p:nvSpPr>
            <p:spPr bwMode="auto">
              <a:xfrm>
                <a:off x="2423656" y="2230756"/>
                <a:ext cx="3542060" cy="718402"/>
              </a:xfrm>
              <a:prstGeom prst="rect">
                <a:avLst/>
              </a:prstGeom>
              <a:blipFill>
                <a:blip r:embed="rId6"/>
                <a:stretch>
                  <a:fillRect l="-1792" t="-87931" b="-1413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EEE023C-5941-436F-2546-199CC192D075}"/>
                  </a:ext>
                </a:extLst>
              </p:cNvPr>
              <p:cNvSpPr txBox="1"/>
              <p:nvPr/>
            </p:nvSpPr>
            <p:spPr bwMode="auto">
              <a:xfrm>
                <a:off x="7087136" y="2265605"/>
                <a:ext cx="3336298" cy="71840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de-DE" sz="2799" i="1">
                              <a:latin typeface="Cambria Math" panose="02040503050406030204" pitchFamily="18" charset="0"/>
                              <a:ea typeface="Cambria Math"/>
                              <a:cs typeface="Cambria Math"/>
                            </a:rPr>
                          </m:ctrlPr>
                        </m:sSubPr>
                        <m:e>
                          <m:r>
                            <a:rPr lang="de-DE" sz="2799" i="1">
                              <a:latin typeface="Cambria Math"/>
                            </a:rPr>
                            <m:t>𝐸</m:t>
                          </m:r>
                        </m:e>
                        <m:sub>
                          <m:r>
                            <a:rPr lang="de-DE" sz="2799" i="1">
                              <a:latin typeface="Cambria Math"/>
                            </a:rPr>
                            <m:t>1</m:t>
                          </m:r>
                        </m:sub>
                      </m:sSub>
                      <m:r>
                        <a:rPr lang="de-DE" sz="2799" i="1">
                          <a:latin typeface="Cambria Math"/>
                        </a:rPr>
                        <m:t>=</m:t>
                      </m:r>
                      <m:r>
                        <a:rPr lang="en-US" sz="2699"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sz="2699" i="1">
                              <a:solidFill>
                                <a:srgbClr val="333333">
                                  <a:alpha val="100000"/>
                                </a:srgbClr>
                              </a:solidFill>
                              <a:latin typeface="Cambria Math" panose="02040503050406030204" pitchFamily="18" charset="0"/>
                              <a:ea typeface="Cambria Math" panose="02040503050406030204" pitchFamily="18" charset="0"/>
                            </a:rPr>
                          </m:ctrlPr>
                        </m:dPr>
                        <m:e>
                          <m:r>
                            <a:rPr lang="en-US" sz="2699" i="1">
                              <a:solidFill>
                                <a:srgbClr val="333333">
                                  <a:alpha val="100000"/>
                                </a:srgbClr>
                              </a:solidFill>
                              <a:latin typeface="Cambria Math" panose="02040503050406030204" pitchFamily="18" charset="0"/>
                              <a:ea typeface="Cambria Math" panose="02040503050406030204" pitchFamily="18" charset="0"/>
                            </a:rPr>
                            <m:t>1</m:t>
                          </m:r>
                        </m:e>
                      </m:d>
                      <m:d>
                        <m:dPr>
                          <m:begChr m:val="⟨"/>
                          <m:endChr m:val=""/>
                          <m:ctrlPr>
                            <a:rPr lang="en-US" sz="2699" i="1">
                              <a:solidFill>
                                <a:srgbClr val="333333">
                                  <a:alpha val="100000"/>
                                </a:srgbClr>
                              </a:solidFill>
                              <a:latin typeface="Cambria Math" panose="02040503050406030204" pitchFamily="18" charset="0"/>
                              <a:ea typeface="Cambria Math" panose="02040503050406030204" pitchFamily="18" charset="0"/>
                            </a:rPr>
                          </m:ctrlPr>
                        </m:dPr>
                        <m:e>
                          <m:r>
                            <a:rPr lang="en-US" sz="2699" i="1">
                              <a:solidFill>
                                <a:srgbClr val="333333">
                                  <a:alpha val="100000"/>
                                </a:srgbClr>
                              </a:solidFill>
                              <a:latin typeface="Cambria Math" panose="02040503050406030204" pitchFamily="18" charset="0"/>
                              <a:ea typeface="Cambria Math" panose="02040503050406030204" pitchFamily="18" charset="0"/>
                            </a:rPr>
                            <m:t>1|</m:t>
                          </m:r>
                        </m:e>
                      </m:d>
                      <m:r>
                        <a:rPr lang="en-US" sz="2699" i="1">
                          <a:solidFill>
                            <a:srgbClr val="333333">
                              <a:alpha val="100000"/>
                            </a:srgbClr>
                          </a:solidFill>
                          <a:latin typeface="Cambria Math" panose="02040503050406030204" pitchFamily="18" charset="0"/>
                          <a:ea typeface="Cambria Math" panose="02040503050406030204" pitchFamily="18" charset="0"/>
                        </a:rPr>
                        <m:t>=</m:t>
                      </m:r>
                      <m:d>
                        <m:dPr>
                          <m:ctrlPr>
                            <a:rPr lang="de-DE" sz="2799" i="1">
                              <a:latin typeface="Cambria Math" panose="02040503050406030204" pitchFamily="18" charset="0"/>
                              <a:ea typeface="Cambria Math"/>
                              <a:cs typeface="Cambria Math"/>
                            </a:rPr>
                          </m:ctrlPr>
                        </m:dPr>
                        <m:e>
                          <m:m>
                            <m:mPr>
                              <m:mcs>
                                <m:mc>
                                  <m:mcPr>
                                    <m:count m:val="2"/>
                                    <m:mcJc m:val="center"/>
                                  </m:mcPr>
                                </m:mc>
                              </m:mcs>
                              <m:ctrlPr>
                                <a:rPr lang="de-DE" sz="2799" i="1">
                                  <a:latin typeface="Cambria Math" panose="02040503050406030204" pitchFamily="18" charset="0"/>
                                  <a:ea typeface="Cambria Math"/>
                                  <a:cs typeface="Cambria Math"/>
                                </a:rPr>
                              </m:ctrlPr>
                            </m:mPr>
                            <m:mr>
                              <m:e>
                                <m:r>
                                  <m:rPr>
                                    <m:brk m:alnAt="7"/>
                                  </m:rPr>
                                  <a:rPr lang="en-US" sz="2799" i="1">
                                    <a:latin typeface="Cambria Math" panose="02040503050406030204" pitchFamily="18" charset="0"/>
                                    <a:ea typeface="Cambria Math"/>
                                    <a:cs typeface="Cambria Math"/>
                                  </a:rPr>
                                  <m:t>0</m:t>
                                </m:r>
                              </m:e>
                              <m:e>
                                <m:r>
                                  <a:rPr lang="en-US" sz="2799" i="1">
                                    <a:latin typeface="Cambria Math" panose="02040503050406030204" pitchFamily="18" charset="0"/>
                                    <a:ea typeface="Cambria Math"/>
                                    <a:cs typeface="Cambria Math"/>
                                  </a:rPr>
                                  <m:t>0</m:t>
                                </m:r>
                              </m:e>
                            </m:mr>
                            <m:mr>
                              <m:e>
                                <m:r>
                                  <a:rPr lang="de-DE" sz="2799" i="1">
                                    <a:latin typeface="Cambria Math"/>
                                  </a:rPr>
                                  <m:t>0</m:t>
                                </m:r>
                              </m:e>
                              <m:e>
                                <m:r>
                                  <a:rPr lang="en-US" sz="2799" i="1">
                                    <a:latin typeface="Cambria Math" panose="02040503050406030204" pitchFamily="18" charset="0"/>
                                  </a:rPr>
                                  <m:t>1</m:t>
                                </m:r>
                              </m:e>
                            </m:mr>
                          </m:m>
                        </m:e>
                      </m:d>
                    </m:oMath>
                  </m:oMathPara>
                </a14:m>
                <a:endParaRPr sz="2799" dirty="0"/>
              </a:p>
            </p:txBody>
          </p:sp>
        </mc:Choice>
        <mc:Fallback xmlns="">
          <p:sp>
            <p:nvSpPr>
              <p:cNvPr id="15" name="TextBox 14">
                <a:extLst>
                  <a:ext uri="{FF2B5EF4-FFF2-40B4-BE49-F238E27FC236}">
                    <a16:creationId xmlns:a16="http://schemas.microsoft.com/office/drawing/2014/main" id="{CEEE023C-5941-436F-2546-199CC192D075}"/>
                  </a:ext>
                </a:extLst>
              </p:cNvPr>
              <p:cNvSpPr txBox="1">
                <a:spLocks noRot="1" noChangeAspect="1" noMove="1" noResize="1" noEditPoints="1" noAdjustHandles="1" noChangeArrowheads="1" noChangeShapeType="1" noTextEdit="1"/>
              </p:cNvSpPr>
              <p:nvPr/>
            </p:nvSpPr>
            <p:spPr bwMode="auto">
              <a:xfrm>
                <a:off x="7087136" y="2265605"/>
                <a:ext cx="3336298" cy="718402"/>
              </a:xfrm>
              <a:prstGeom prst="rect">
                <a:avLst/>
              </a:prstGeom>
              <a:blipFill>
                <a:blip r:embed="rId7"/>
                <a:stretch>
                  <a:fillRect l="-1901" t="-77586" b="-127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35BF634-3903-9A72-90CA-AAAFB7BED3C7}"/>
                  </a:ext>
                </a:extLst>
              </p:cNvPr>
              <p:cNvSpPr/>
              <p:nvPr/>
            </p:nvSpPr>
            <p:spPr>
              <a:xfrm>
                <a:off x="7170954" y="3032158"/>
                <a:ext cx="3239417" cy="46143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Projects onto </a:t>
                </a:r>
                <a14:m>
                  <m:oMath xmlns:m="http://schemas.openxmlformats.org/officeDocument/2006/math">
                    <m:r>
                      <a:rPr lang="en-US" i="1">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1</m:t>
                        </m:r>
                      </m:e>
                    </m:d>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rPr>
                          <m:t>1|</m:t>
                        </m:r>
                      </m:e>
                    </m:d>
                  </m:oMath>
                </a14:m>
                <a:r>
                  <a:rPr lang="en-US" dirty="0">
                    <a:solidFill>
                      <a:schemeClr val="tx1"/>
                    </a:solidFill>
                  </a:rPr>
                  <a:t> </a:t>
                </a:r>
                <a:endParaRPr lang="en-DE" dirty="0">
                  <a:solidFill>
                    <a:schemeClr val="tx1"/>
                  </a:solidFill>
                </a:endParaRPr>
              </a:p>
            </p:txBody>
          </p:sp>
        </mc:Choice>
        <mc:Fallback xmlns="">
          <p:sp>
            <p:nvSpPr>
              <p:cNvPr id="20" name="Rectangle 19">
                <a:extLst>
                  <a:ext uri="{FF2B5EF4-FFF2-40B4-BE49-F238E27FC236}">
                    <a16:creationId xmlns:a16="http://schemas.microsoft.com/office/drawing/2014/main" id="{035BF634-3903-9A72-90CA-AAAFB7BED3C7}"/>
                  </a:ext>
                </a:extLst>
              </p:cNvPr>
              <p:cNvSpPr>
                <a:spLocks noRot="1" noChangeAspect="1" noMove="1" noResize="1" noEditPoints="1" noAdjustHandles="1" noChangeArrowheads="1" noChangeShapeType="1" noTextEdit="1"/>
              </p:cNvSpPr>
              <p:nvPr/>
            </p:nvSpPr>
            <p:spPr>
              <a:xfrm>
                <a:off x="7170954" y="3032158"/>
                <a:ext cx="3239417" cy="461436"/>
              </a:xfrm>
              <a:prstGeom prst="rect">
                <a:avLst/>
              </a:prstGeom>
              <a:blipFill>
                <a:blip r:embed="rId8"/>
                <a:stretch>
                  <a:fillRect t="-73684" b="-12368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26DFD4A-3F69-EC43-1A05-ED434E405E73}"/>
                  </a:ext>
                </a:extLst>
              </p:cNvPr>
              <p:cNvSpPr txBox="1"/>
              <p:nvPr/>
            </p:nvSpPr>
            <p:spPr bwMode="auto">
              <a:xfrm>
                <a:off x="2217065" y="5110252"/>
                <a:ext cx="6906699" cy="802848"/>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01</m:t>
                                    </m:r>
                                  </m:sub>
                                </m:sSub>
                              </m:e>
                            </m:m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10</m:t>
                                    </m:r>
                                  </m:sub>
                                </m:sSub>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11</m:t>
                                    </m:r>
                                  </m:sub>
                                </m:sSub>
                              </m:e>
                            </m:mr>
                          </m:m>
                        </m:e>
                      </m:d>
                      <m:r>
                        <a:rPr lang="ar-AE" sz="2799" i="1">
                          <a:latin typeface="Cambria Math"/>
                        </a:rPr>
                        <m:t>→</m:t>
                      </m:r>
                      <m:sSub>
                        <m:sSubPr>
                          <m:ctrlPr>
                            <a:rPr lang="ar-AE" sz="2799" i="1">
                              <a:latin typeface="Cambria Math" panose="02040503050406030204" pitchFamily="18" charset="0"/>
                              <a:ea typeface="Cambria Math"/>
                              <a:cs typeface="Cambria Math"/>
                            </a:rPr>
                          </m:ctrlPr>
                        </m:sSubPr>
                        <m:e>
                          <m:r>
                            <a:rPr lang="ar-AE" sz="2799" i="1">
                              <a:latin typeface="Cambria Math"/>
                            </a:rPr>
                            <m:t>𝐸</m:t>
                          </m:r>
                        </m:e>
                        <m:sub>
                          <m:r>
                            <a:rPr lang="ar-AE" sz="2799" i="1">
                              <a:latin typeface="Cambria Math" panose="02040503050406030204" pitchFamily="18" charset="0"/>
                            </a:rPr>
                            <m:t>0</m:t>
                          </m:r>
                        </m:sub>
                      </m:sSub>
                      <m:r>
                        <a:rPr lang="ar-AE" sz="2799" i="1">
                          <a:latin typeface="Cambria Math"/>
                        </a:rPr>
                        <m:t>𝜌</m:t>
                      </m:r>
                      <m:sSubSup>
                        <m:sSubSupPr>
                          <m:ctrlPr>
                            <a:rPr lang="ar-AE" sz="2799" i="1">
                              <a:latin typeface="Cambria Math" panose="02040503050406030204" pitchFamily="18" charset="0"/>
                              <a:ea typeface="Cambria Math"/>
                              <a:cs typeface="Cambria Math"/>
                            </a:rPr>
                          </m:ctrlPr>
                        </m:sSubSupPr>
                        <m:e>
                          <m:r>
                            <a:rPr lang="ar-AE" sz="2799" i="1">
                              <a:latin typeface="Cambria Math"/>
                              <a:ea typeface="Cambria Math"/>
                            </a:rPr>
                            <m:t>𝐸</m:t>
                          </m:r>
                        </m:e>
                        <m:sub>
                          <m:r>
                            <a:rPr lang="en-US" sz="2799" i="1">
                              <a:latin typeface="Cambria Math" panose="02040503050406030204" pitchFamily="18" charset="0"/>
                              <a:ea typeface="Cambria Math"/>
                            </a:rPr>
                            <m:t>0</m:t>
                          </m:r>
                        </m:sub>
                        <m:sup>
                          <m:r>
                            <a:rPr lang="ar-AE" sz="2799" i="1">
                              <a:latin typeface="Cambria Math"/>
                              <a:ea typeface="Cambria Math"/>
                            </a:rPr>
                            <m:t>†</m:t>
                          </m:r>
                        </m:sup>
                      </m:sSubSup>
                      <m:r>
                        <a:rPr lang="ar-AE" sz="2799" i="1">
                          <a:latin typeface="Cambria Math"/>
                          <a:ea typeface="Cambria Math"/>
                        </a:rPr>
                        <m:t>+</m:t>
                      </m:r>
                      <m:sSub>
                        <m:sSubPr>
                          <m:ctrlPr>
                            <a:rPr lang="ar-AE" sz="2799" i="1">
                              <a:latin typeface="Cambria Math" panose="02040503050406030204" pitchFamily="18" charset="0"/>
                              <a:ea typeface="Cambria Math"/>
                              <a:cs typeface="Cambria Math"/>
                            </a:rPr>
                          </m:ctrlPr>
                        </m:sSubPr>
                        <m:e>
                          <m:r>
                            <a:rPr lang="ar-AE" sz="2799" i="1">
                              <a:latin typeface="Cambria Math"/>
                              <a:ea typeface="Cambria Math"/>
                            </a:rPr>
                            <m:t>𝐸</m:t>
                          </m:r>
                        </m:e>
                        <m:sub>
                          <m:r>
                            <a:rPr lang="ar-AE" sz="2799" i="1">
                              <a:latin typeface="Cambria Math"/>
                              <a:ea typeface="Cambria Math"/>
                            </a:rPr>
                            <m:t>1</m:t>
                          </m:r>
                        </m:sub>
                      </m:sSub>
                      <m:r>
                        <a:rPr lang="ar-AE" sz="2799" i="1">
                          <a:latin typeface="Cambria Math"/>
                          <a:ea typeface="Cambria Math"/>
                        </a:rPr>
                        <m:t>𝜌</m:t>
                      </m:r>
                      <m:sSubSup>
                        <m:sSubSupPr>
                          <m:ctrlPr>
                            <a:rPr lang="ar-AE" sz="2799" i="1">
                              <a:latin typeface="Cambria Math" panose="02040503050406030204" pitchFamily="18" charset="0"/>
                              <a:ea typeface="Cambria Math"/>
                              <a:cs typeface="Cambria Math"/>
                            </a:rPr>
                          </m:ctrlPr>
                        </m:sSubSupPr>
                        <m:e>
                          <m:r>
                            <a:rPr lang="ar-AE" sz="2799" i="1">
                              <a:latin typeface="Cambria Math"/>
                              <a:ea typeface="Cambria Math"/>
                            </a:rPr>
                            <m:t>𝐸</m:t>
                          </m:r>
                        </m:e>
                        <m:sub>
                          <m:r>
                            <a:rPr lang="ar-AE" sz="2799" i="1">
                              <a:latin typeface="Cambria Math"/>
                              <a:ea typeface="Cambria Math"/>
                            </a:rPr>
                            <m:t>1</m:t>
                          </m:r>
                        </m:sub>
                        <m:sup>
                          <m:r>
                            <a:rPr lang="ar-AE" sz="2799" i="1">
                              <a:latin typeface="Cambria Math"/>
                              <a:ea typeface="Cambria Math"/>
                            </a:rPr>
                            <m:t>†</m:t>
                          </m:r>
                        </m:sup>
                      </m:sSubSup>
                      <m:r>
                        <a:rPr lang="ar-AE" sz="2799" i="1">
                          <a:latin typeface="Cambria Math"/>
                        </a:rPr>
                        <m:t>=</m:t>
                      </m:r>
                      <m:d>
                        <m:dPr>
                          <m:ctrlPr>
                            <a:rPr lang="ar-AE" sz="2799" i="1">
                              <a:latin typeface="Cambria Math" panose="02040503050406030204" pitchFamily="18" charset="0"/>
                              <a:ea typeface="Cambria Math"/>
                              <a:cs typeface="Cambria Math"/>
                            </a:rPr>
                          </m:ctrlPr>
                        </m:dPr>
                        <m:e>
                          <m:m>
                            <m:mPr>
                              <m:mcs>
                                <m:mc>
                                  <m:mcPr>
                                    <m:count m:val="2"/>
                                    <m:mcJc m:val="center"/>
                                  </m:mcPr>
                                </m:mc>
                              </m:mcs>
                              <m:ctrlPr>
                                <a:rPr lang="ar-AE" sz="2799" i="1">
                                  <a:latin typeface="Cambria Math" panose="02040503050406030204" pitchFamily="18" charset="0"/>
                                  <a:ea typeface="Cambria Math"/>
                                  <a:cs typeface="Cambria Math"/>
                                </a:rPr>
                              </m:ctrlPr>
                            </m:mPr>
                            <m:mr>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00</m:t>
                                    </m:r>
                                  </m:sub>
                                </m:sSub>
                              </m:e>
                              <m:e>
                                <m:r>
                                  <a:rPr lang="en-US" sz="2799" i="1">
                                    <a:latin typeface="Cambria Math" panose="02040503050406030204" pitchFamily="18" charset="0"/>
                                    <a:ea typeface="Cambria Math"/>
                                    <a:cs typeface="Cambria Math"/>
                                  </a:rPr>
                                  <m:t>0</m:t>
                                </m:r>
                              </m:e>
                            </m:mr>
                            <m:mr>
                              <m:e>
                                <m:r>
                                  <a:rPr lang="en-US" sz="2799" i="1">
                                    <a:latin typeface="Cambria Math" panose="02040503050406030204" pitchFamily="18" charset="0"/>
                                    <a:ea typeface="Cambria Math"/>
                                    <a:cs typeface="Cambria Math"/>
                                  </a:rPr>
                                  <m:t>0</m:t>
                                </m:r>
                              </m:e>
                              <m:e>
                                <m:sSub>
                                  <m:sSubPr>
                                    <m:ctrlPr>
                                      <a:rPr lang="ar-AE" sz="2799" i="1">
                                        <a:latin typeface="Cambria Math" panose="02040503050406030204" pitchFamily="18" charset="0"/>
                                        <a:ea typeface="Cambria Math"/>
                                        <a:cs typeface="Cambria Math"/>
                                      </a:rPr>
                                    </m:ctrlPr>
                                  </m:sSubPr>
                                  <m:e>
                                    <m:r>
                                      <a:rPr lang="ar-AE" sz="2799" i="1">
                                        <a:latin typeface="Cambria Math"/>
                                      </a:rPr>
                                      <m:t>𝜌</m:t>
                                    </m:r>
                                  </m:e>
                                  <m:sub>
                                    <m:r>
                                      <a:rPr lang="en-US" sz="2799" i="1">
                                        <a:latin typeface="Cambria Math" panose="02040503050406030204" pitchFamily="18" charset="0"/>
                                      </a:rPr>
                                      <m:t>11</m:t>
                                    </m:r>
                                  </m:sub>
                                </m:sSub>
                              </m:e>
                            </m:mr>
                          </m:m>
                        </m:e>
                      </m:d>
                    </m:oMath>
                  </m:oMathPara>
                </a14:m>
                <a:endParaRPr sz="2799" dirty="0"/>
              </a:p>
            </p:txBody>
          </p:sp>
        </mc:Choice>
        <mc:Fallback xmlns="">
          <p:sp>
            <p:nvSpPr>
              <p:cNvPr id="30" name="TextBox 29">
                <a:extLst>
                  <a:ext uri="{FF2B5EF4-FFF2-40B4-BE49-F238E27FC236}">
                    <a16:creationId xmlns:a16="http://schemas.microsoft.com/office/drawing/2014/main" id="{526DFD4A-3F69-EC43-1A05-ED434E405E73}"/>
                  </a:ext>
                </a:extLst>
              </p:cNvPr>
              <p:cNvSpPr txBox="1">
                <a:spLocks noRot="1" noChangeAspect="1" noMove="1" noResize="1" noEditPoints="1" noAdjustHandles="1" noChangeArrowheads="1" noChangeShapeType="1" noTextEdit="1"/>
              </p:cNvSpPr>
              <p:nvPr/>
            </p:nvSpPr>
            <p:spPr bwMode="auto">
              <a:xfrm>
                <a:off x="2217065" y="5110252"/>
                <a:ext cx="6906699" cy="802848"/>
              </a:xfrm>
              <a:prstGeom prst="rect">
                <a:avLst/>
              </a:prstGeom>
              <a:blipFill>
                <a:blip r:embed="rId9"/>
                <a:stretch>
                  <a:fillRect t="-3125" b="-15625"/>
                </a:stretch>
              </a:blipFill>
            </p:spPr>
            <p:txBody>
              <a:bodyPr/>
              <a:lstStyle/>
              <a:p>
                <a:r>
                  <a:rPr lang="en-US">
                    <a:noFill/>
                  </a:rPr>
                  <a:t> </a:t>
                </a:r>
              </a:p>
            </p:txBody>
          </p:sp>
        </mc:Fallback>
      </mc:AlternateContent>
    </p:spTree>
    <p:extLst>
      <p:ext uri="{BB962C8B-B14F-4D97-AF65-F5344CB8AC3E}">
        <p14:creationId xmlns:p14="http://schemas.microsoft.com/office/powerpoint/2010/main" val="701595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oup 7"/>
          <p:cNvGrpSpPr/>
          <p:nvPr/>
        </p:nvGrpSpPr>
        <p:grpSpPr bwMode="auto">
          <a:xfrm>
            <a:off x="1968822" y="2503101"/>
            <a:ext cx="2835821" cy="1472147"/>
            <a:chOff x="2123268" y="2286000"/>
            <a:chExt cx="2836190" cy="1472339"/>
          </a:xfrm>
        </p:grpSpPr>
        <p:cxnSp>
          <p:nvCxnSpPr>
            <p:cNvPr id="5" name="Straight Connector 4"/>
            <p:cNvCxnSpPr>
              <a:cxnSpLocks/>
            </p:cNvCxnSpPr>
            <p:nvPr/>
          </p:nvCxnSpPr>
          <p:spPr bwMode="auto">
            <a:xfrm>
              <a:off x="2123268" y="3006671"/>
              <a:ext cx="28361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2805192"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grpSp>
      <p:sp>
        <p:nvSpPr>
          <p:cNvPr id="9" name="Title 2"/>
          <p:cNvSpPr txBox="1"/>
          <p:nvPr/>
        </p:nvSpPr>
        <p:spPr bwMode="auto">
          <a:xfrm>
            <a:off x="5783309" y="2471108"/>
            <a:ext cx="5712588" cy="1870875"/>
          </a:xfrm>
          <a:prstGeom prst="rect">
            <a:avLst/>
          </a:prstGeom>
        </p:spPr>
        <p:txBody>
          <a:bodyPr>
            <a:normAutofit/>
          </a:bodyPr>
          <a:lstStyle>
            <a:lvl1pPr algn="l" defTabSz="914413">
              <a:lnSpc>
                <a:spcPct val="90000"/>
              </a:lnSpc>
              <a:spcBef>
                <a:spcPts val="0"/>
              </a:spcBef>
              <a:buNone/>
              <a:defRPr sz="4400">
                <a:solidFill>
                  <a:schemeClr val="tx1"/>
                </a:solidFill>
                <a:latin typeface="+mn-lt"/>
                <a:ea typeface="+mj-ea"/>
                <a:cs typeface="+mj-cs"/>
              </a:defRPr>
            </a:lvl1pPr>
          </a:lstStyle>
          <a:p>
            <a:pPr>
              <a:defRPr/>
            </a:pPr>
            <a:r>
              <a:rPr lang="en-US" sz="4399" spc="-30">
                <a:gradFill>
                  <a:gsLst>
                    <a:gs pos="0">
                      <a:srgbClr val="759DEB"/>
                    </a:gs>
                    <a:gs pos="100000">
                      <a:srgbClr val="5FDD97"/>
                    </a:gs>
                  </a:gsLst>
                  <a:lin ang="0" scaled="0"/>
                </a:gradFill>
                <a:latin typeface="Microsoft Sans Serif"/>
                <a:ea typeface="Microsoft Sans Serif"/>
                <a:cs typeface="Microsoft Sans Serif"/>
              </a:rPr>
              <a:t>Modelling circuit operations with errors</a:t>
            </a:r>
            <a:endParaRPr sz="4399"/>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Modelling Noisy Gates</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grpSp>
        <p:nvGrpSpPr>
          <p:cNvPr id="14" name="Group 13">
            <a:extLst>
              <a:ext uri="{FF2B5EF4-FFF2-40B4-BE49-F238E27FC236}">
                <a16:creationId xmlns:a16="http://schemas.microsoft.com/office/drawing/2014/main" id="{F58392D4-5FD8-9814-7BA2-ABC24A60F31E}"/>
              </a:ext>
            </a:extLst>
          </p:cNvPr>
          <p:cNvGrpSpPr/>
          <p:nvPr/>
        </p:nvGrpSpPr>
        <p:grpSpPr bwMode="auto">
          <a:xfrm>
            <a:off x="413211" y="2225272"/>
            <a:ext cx="2835821" cy="1472147"/>
            <a:chOff x="2123268" y="2286000"/>
            <a:chExt cx="2836190" cy="1472339"/>
          </a:xfrm>
        </p:grpSpPr>
        <p:cxnSp>
          <p:nvCxnSpPr>
            <p:cNvPr id="18" name="Straight Connector 17">
              <a:extLst>
                <a:ext uri="{FF2B5EF4-FFF2-40B4-BE49-F238E27FC236}">
                  <a16:creationId xmlns:a16="http://schemas.microsoft.com/office/drawing/2014/main" id="{34AE1EBA-6EF8-6FBC-5ED1-D6D01DE4E674}"/>
                </a:ext>
              </a:extLst>
            </p:cNvPr>
            <p:cNvCxnSpPr>
              <a:cxnSpLocks/>
            </p:cNvCxnSpPr>
            <p:nvPr/>
          </p:nvCxnSpPr>
          <p:spPr bwMode="auto">
            <a:xfrm>
              <a:off x="2123268" y="3006671"/>
              <a:ext cx="28361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1003B458-9B32-C8E5-5364-2D94F1B794E1}"/>
                </a:ext>
              </a:extLst>
            </p:cNvPr>
            <p:cNvSpPr/>
            <p:nvPr/>
          </p:nvSpPr>
          <p:spPr bwMode="auto">
            <a:xfrm>
              <a:off x="2805192"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dirty="0">
                  <a:solidFill>
                    <a:schemeClr val="bg1"/>
                  </a:solidFill>
                </a:rPr>
                <a:t>X</a:t>
              </a:r>
              <a:endParaRPr dirty="0"/>
            </a:p>
          </p:txBody>
        </p:sp>
      </p:grpSp>
      <p:grpSp>
        <p:nvGrpSpPr>
          <p:cNvPr id="23" name="Group 22">
            <a:extLst>
              <a:ext uri="{FF2B5EF4-FFF2-40B4-BE49-F238E27FC236}">
                <a16:creationId xmlns:a16="http://schemas.microsoft.com/office/drawing/2014/main" id="{538B7541-7DD2-BFA4-835E-952263969779}"/>
              </a:ext>
            </a:extLst>
          </p:cNvPr>
          <p:cNvGrpSpPr/>
          <p:nvPr/>
        </p:nvGrpSpPr>
        <p:grpSpPr bwMode="auto">
          <a:xfrm>
            <a:off x="5499456" y="2209776"/>
            <a:ext cx="5863336" cy="1472147"/>
            <a:chOff x="2123268" y="2286000"/>
            <a:chExt cx="5864099" cy="1472339"/>
          </a:xfrm>
        </p:grpSpPr>
        <p:cxnSp>
          <p:nvCxnSpPr>
            <p:cNvPr id="24" name="Straight Connector 23">
              <a:extLst>
                <a:ext uri="{FF2B5EF4-FFF2-40B4-BE49-F238E27FC236}">
                  <a16:creationId xmlns:a16="http://schemas.microsoft.com/office/drawing/2014/main" id="{018BDE0B-7A28-D7A8-BEB9-BC60114F9FCC}"/>
                </a:ext>
              </a:extLst>
            </p:cNvPr>
            <p:cNvCxnSpPr>
              <a:cxnSpLocks/>
            </p:cNvCxnSpPr>
            <p:nvPr/>
          </p:nvCxnSpPr>
          <p:spPr bwMode="auto">
            <a:xfrm>
              <a:off x="2123268" y="3006671"/>
              <a:ext cx="5864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950A267F-E0EB-19CD-3D10-73F81C0F0701}"/>
                </a:ext>
              </a:extLst>
            </p:cNvPr>
            <p:cNvSpPr/>
            <p:nvPr/>
          </p:nvSpPr>
          <p:spPr bwMode="auto">
            <a:xfrm>
              <a:off x="2805192" y="2286000"/>
              <a:ext cx="1472339" cy="147233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sz="6599">
                  <a:solidFill>
                    <a:schemeClr val="bg1"/>
                  </a:solidFill>
                </a:rPr>
                <a:t>X</a:t>
              </a:r>
              <a:endParaRPr/>
            </a:p>
          </p:txBody>
        </p:sp>
      </p:grpSp>
      <p:sp>
        <p:nvSpPr>
          <p:cNvPr id="26" name="Rounded Rectangle 25">
            <a:extLst>
              <a:ext uri="{FF2B5EF4-FFF2-40B4-BE49-F238E27FC236}">
                <a16:creationId xmlns:a16="http://schemas.microsoft.com/office/drawing/2014/main" id="{F36A6AA6-5E17-600C-F7DF-88B442DF4B78}"/>
              </a:ext>
            </a:extLst>
          </p:cNvPr>
          <p:cNvSpPr/>
          <p:nvPr/>
        </p:nvSpPr>
        <p:spPr bwMode="auto">
          <a:xfrm>
            <a:off x="7847940" y="2225272"/>
            <a:ext cx="1472147" cy="1472147"/>
          </a:xfrm>
          <a:prstGeom prst="roundRect">
            <a:avLst>
              <a:gd name="adj" fmla="val 16667"/>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chemeClr val="tx1"/>
                </a:solidFill>
              </a:rPr>
              <a:t>Amplitude damping (T</a:t>
            </a:r>
            <a:r>
              <a:rPr lang="en-US" baseline="-25000" dirty="0">
                <a:solidFill>
                  <a:schemeClr val="tx1"/>
                </a:solidFill>
              </a:rPr>
              <a:t>1</a:t>
            </a:r>
            <a:r>
              <a:rPr lang="en-US" dirty="0">
                <a:solidFill>
                  <a:schemeClr val="tx1"/>
                </a:solidFill>
              </a:rPr>
              <a:t>)</a:t>
            </a:r>
            <a:endParaRPr dirty="0">
              <a:solidFill>
                <a:schemeClr val="tx1"/>
              </a:solidFill>
            </a:endParaRPr>
          </a:p>
        </p:txBody>
      </p:sp>
      <p:sp>
        <p:nvSpPr>
          <p:cNvPr id="27" name="Left Arrow 26">
            <a:extLst>
              <a:ext uri="{FF2B5EF4-FFF2-40B4-BE49-F238E27FC236}">
                <a16:creationId xmlns:a16="http://schemas.microsoft.com/office/drawing/2014/main" id="{8EC81122-AD12-67E7-52C7-5A2D6B5E498C}"/>
              </a:ext>
            </a:extLst>
          </p:cNvPr>
          <p:cNvSpPr/>
          <p:nvPr/>
        </p:nvSpPr>
        <p:spPr bwMode="auto">
          <a:xfrm rot="10800000">
            <a:off x="3653289" y="2656585"/>
            <a:ext cx="1554278" cy="6095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29" name="Rounded Rectangle 28">
            <a:extLst>
              <a:ext uri="{FF2B5EF4-FFF2-40B4-BE49-F238E27FC236}">
                <a16:creationId xmlns:a16="http://schemas.microsoft.com/office/drawing/2014/main" id="{75D38443-4661-22E2-FAF0-BA073188ACF4}"/>
              </a:ext>
            </a:extLst>
          </p:cNvPr>
          <p:cNvSpPr/>
          <p:nvPr/>
        </p:nvSpPr>
        <p:spPr bwMode="auto">
          <a:xfrm>
            <a:off x="9514588" y="2194279"/>
            <a:ext cx="1472147" cy="1472147"/>
          </a:xfrm>
          <a:prstGeom prst="roundRect">
            <a:avLst>
              <a:gd name="adj" fmla="val 16667"/>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chemeClr val="tx1"/>
                </a:solidFill>
              </a:rPr>
              <a:t>Pure dephasing (T</a:t>
            </a:r>
            <a:r>
              <a:rPr lang="en-US" baseline="-25000" dirty="0">
                <a:solidFill>
                  <a:schemeClr val="tx1"/>
                </a:solidFill>
              </a:rPr>
              <a:t>𝛗</a:t>
            </a:r>
            <a:r>
              <a:rPr lang="en-US" dirty="0">
                <a:solidFill>
                  <a:schemeClr val="tx1"/>
                </a:solidFill>
              </a:rPr>
              <a:t>)</a:t>
            </a:r>
            <a:endParaRPr dirty="0">
              <a:solidFill>
                <a:schemeClr val="tx1"/>
              </a:solidFill>
            </a:endParaRPr>
          </a:p>
        </p:txBody>
      </p:sp>
      <mc:AlternateContent xmlns:mc="http://schemas.openxmlformats.org/markup-compatibility/2006" xmlns:a14="http://schemas.microsoft.com/office/drawing/2010/main">
        <mc:Choice Requires="a14">
          <p:sp>
            <p:nvSpPr>
              <p:cNvPr id="31" name="Text 1">
                <a:extLst>
                  <a:ext uri="{FF2B5EF4-FFF2-40B4-BE49-F238E27FC236}">
                    <a16:creationId xmlns:a16="http://schemas.microsoft.com/office/drawing/2014/main" id="{4C2E5048-FC72-CE15-95E4-3753A8E44580}"/>
                  </a:ext>
                </a:extLst>
              </p:cNvPr>
              <p:cNvSpPr/>
              <p:nvPr/>
            </p:nvSpPr>
            <p:spPr bwMode="auto">
              <a:xfrm>
                <a:off x="954714" y="4202823"/>
                <a:ext cx="11925302" cy="1751566"/>
              </a:xfrm>
              <a:prstGeom prst="rect">
                <a:avLst/>
              </a:prstGeom>
              <a:noFill/>
              <a:ln/>
            </p:spPr>
            <p:txBody>
              <a:bodyPr wrap="square" lIns="0" tIns="0" rIns="0" bIns="0" rtlCol="0" anchor="t"/>
              <a:lstStyle/>
              <a:p>
                <a:pPr lvl="0">
                  <a:defRPr/>
                </a:pPr>
                <a:r>
                  <a:rPr lang="en-US" sz="2200" b="1" dirty="0">
                    <a:solidFill>
                      <a:srgbClr val="333333">
                        <a:alpha val="100000"/>
                      </a:srgbClr>
                    </a:solidFill>
                    <a:latin typeface="Tahoma Bold"/>
                    <a:ea typeface="Cambria Math" panose="02040503050406030204" pitchFamily="18" charset="0"/>
                  </a:rPr>
                  <a:t>Noiseless evolution</a:t>
                </a:r>
                <a:r>
                  <a:rPr lang="en-US" sz="2200" dirty="0">
                    <a:solidFill>
                      <a:srgbClr val="333333">
                        <a:alpha val="100000"/>
                      </a:srgbClr>
                    </a:solidFill>
                    <a:latin typeface="Tahoma Bold"/>
                    <a:ea typeface="Cambria Math" panose="02040503050406030204" pitchFamily="18" charset="0"/>
                  </a:rPr>
                  <a:t>: </a:t>
                </a:r>
                <a14:m>
                  <m:oMath xmlns:m="http://schemas.openxmlformats.org/officeDocument/2006/math">
                    <m:r>
                      <a:rPr lang="en-US" sz="2200" i="1">
                        <a:solidFill>
                          <a:srgbClr val="333333">
                            <a:alpha val="100000"/>
                          </a:srgbClr>
                        </a:solidFill>
                        <a:latin typeface="Cambria Math" panose="02040503050406030204" pitchFamily="18" charset="0"/>
                        <a:ea typeface="Cambria Math" panose="02040503050406030204" pitchFamily="18" charset="0"/>
                      </a:rPr>
                      <m:t>𝜌</m:t>
                    </m:r>
                    <m:r>
                      <a:rPr lang="en-US" sz="2200" i="1">
                        <a:solidFill>
                          <a:srgbClr val="333333">
                            <a:alpha val="100000"/>
                          </a:srgbClr>
                        </a:solidFill>
                        <a:latin typeface="Cambria Math" panose="02040503050406030204" pitchFamily="18" charset="0"/>
                        <a:ea typeface="Cambria Math" panose="02040503050406030204" pitchFamily="18" charset="0"/>
                      </a:rPr>
                      <m:t> →</m:t>
                    </m:r>
                    <m:r>
                      <a:rPr lang="en-US" sz="2200" i="1">
                        <a:solidFill>
                          <a:srgbClr val="333333">
                            <a:alpha val="100000"/>
                          </a:srgbClr>
                        </a:solidFill>
                        <a:latin typeface="Cambria Math" panose="02040503050406030204" pitchFamily="18" charset="0"/>
                        <a:ea typeface="Cambria Math" panose="02040503050406030204" pitchFamily="18" charset="0"/>
                      </a:rPr>
                      <m:t>𝑋</m:t>
                    </m:r>
                    <m:r>
                      <a:rPr lang="en-US" sz="2200" i="1">
                        <a:solidFill>
                          <a:srgbClr val="333333">
                            <a:alpha val="100000"/>
                          </a:srgbClr>
                        </a:solidFill>
                        <a:latin typeface="Cambria Math" panose="02040503050406030204" pitchFamily="18" charset="0"/>
                        <a:ea typeface="Cambria Math" panose="02040503050406030204" pitchFamily="18" charset="0"/>
                      </a:rPr>
                      <m:t>𝜌</m:t>
                    </m:r>
                    <m:r>
                      <a:rPr lang="en-US" sz="2200" i="1">
                        <a:solidFill>
                          <a:srgbClr val="333333">
                            <a:alpha val="100000"/>
                          </a:srgbClr>
                        </a:solidFill>
                        <a:latin typeface="Cambria Math" panose="02040503050406030204" pitchFamily="18" charset="0"/>
                        <a:ea typeface="Cambria Math" panose="02040503050406030204" pitchFamily="18" charset="0"/>
                      </a:rPr>
                      <m:t>𝑋</m:t>
                    </m:r>
                  </m:oMath>
                </a14:m>
                <a:endParaRPr lang="en-US" sz="2200" dirty="0">
                  <a:solidFill>
                    <a:srgbClr val="333333">
                      <a:alpha val="100000"/>
                    </a:srgbClr>
                  </a:solidFill>
                  <a:latin typeface="Tahoma Bold"/>
                  <a:ea typeface="Cambria Math" panose="02040503050406030204" pitchFamily="18" charset="0"/>
                </a:endParaRPr>
              </a:p>
              <a:p>
                <a:pPr lvl="0">
                  <a:defRPr/>
                </a:pPr>
                <a:endParaRPr lang="en-US" sz="2200" dirty="0">
                  <a:solidFill>
                    <a:srgbClr val="333333">
                      <a:alpha val="100000"/>
                    </a:srgbClr>
                  </a:solidFill>
                  <a:latin typeface="Tahoma Bold"/>
                  <a:ea typeface="Cambria Math" panose="02040503050406030204" pitchFamily="18" charset="0"/>
                </a:endParaRPr>
              </a:p>
              <a:p>
                <a:pPr lvl="0">
                  <a:defRPr/>
                </a:pPr>
                <a:r>
                  <a:rPr lang="en-US" sz="2200" b="1" dirty="0">
                    <a:solidFill>
                      <a:srgbClr val="333333">
                        <a:alpha val="100000"/>
                      </a:srgbClr>
                    </a:solidFill>
                    <a:latin typeface="Tahoma Bold"/>
                    <a:ea typeface="Cambria Math" panose="02040503050406030204" pitchFamily="18" charset="0"/>
                  </a:rPr>
                  <a:t>Noisy evolution</a:t>
                </a:r>
                <a:r>
                  <a:rPr lang="en-US" sz="2200" dirty="0">
                    <a:solidFill>
                      <a:srgbClr val="333333">
                        <a:alpha val="100000"/>
                      </a:srgbClr>
                    </a:solidFill>
                    <a:latin typeface="Tahoma Bold"/>
                    <a:ea typeface="Cambria Math" panose="02040503050406030204" pitchFamily="18" charset="0"/>
                  </a:rPr>
                  <a:t>:</a:t>
                </a:r>
              </a:p>
              <a:p>
                <a:pPr marL="371401" indent="-371401">
                  <a:buFont typeface="+mj-lt"/>
                  <a:buAutoNum type="arabicPeriod"/>
                  <a:defRPr/>
                </a:pPr>
                <a:r>
                  <a:rPr lang="en-US" sz="2200" dirty="0">
                    <a:solidFill>
                      <a:srgbClr val="333333">
                        <a:alpha val="100000"/>
                      </a:srgbClr>
                    </a:solidFill>
                    <a:latin typeface="Tahoma Bold"/>
                    <a:ea typeface="Cambria Math" panose="02040503050406030204" pitchFamily="18" charset="0"/>
                  </a:rPr>
                  <a:t>Apply gate.</a:t>
                </a:r>
              </a:p>
              <a:p>
                <a:pPr marL="371401" indent="-371401">
                  <a:buFont typeface="+mj-lt"/>
                  <a:buAutoNum type="arabicPeriod"/>
                  <a:defRPr/>
                </a:pPr>
                <a:r>
                  <a:rPr lang="en-US" sz="2200" dirty="0">
                    <a:solidFill>
                      <a:srgbClr val="333333">
                        <a:alpha val="100000"/>
                      </a:srgbClr>
                    </a:solidFill>
                    <a:latin typeface="Tahoma Bold"/>
                    <a:ea typeface="Cambria Math" panose="02040503050406030204" pitchFamily="18" charset="0"/>
                  </a:rPr>
                  <a:t>Apply noise channels.</a:t>
                </a:r>
              </a:p>
            </p:txBody>
          </p:sp>
        </mc:Choice>
        <mc:Fallback xmlns="">
          <p:sp>
            <p:nvSpPr>
              <p:cNvPr id="31" name="Text 1">
                <a:extLst>
                  <a:ext uri="{FF2B5EF4-FFF2-40B4-BE49-F238E27FC236}">
                    <a16:creationId xmlns:a16="http://schemas.microsoft.com/office/drawing/2014/main" id="{4C2E5048-FC72-CE15-95E4-3753A8E44580}"/>
                  </a:ext>
                </a:extLst>
              </p:cNvPr>
              <p:cNvSpPr>
                <a:spLocks noRot="1" noChangeAspect="1" noMove="1" noResize="1" noEditPoints="1" noAdjustHandles="1" noChangeArrowheads="1" noChangeShapeType="1" noTextEdit="1"/>
              </p:cNvSpPr>
              <p:nvPr/>
            </p:nvSpPr>
            <p:spPr bwMode="auto">
              <a:xfrm>
                <a:off x="954714" y="4202823"/>
                <a:ext cx="11925302" cy="1751566"/>
              </a:xfrm>
              <a:prstGeom prst="rect">
                <a:avLst/>
              </a:prstGeom>
              <a:blipFill>
                <a:blip r:embed="rId5"/>
                <a:stretch>
                  <a:fillRect l="-1489" t="-4317" b="-5755"/>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49FEE88-20A4-7C71-6DDA-C5EF71C732CA}"/>
                  </a:ext>
                </a:extLst>
              </p:cNvPr>
              <p:cNvSpPr txBox="1"/>
              <p:nvPr/>
            </p:nvSpPr>
            <p:spPr bwMode="auto">
              <a:xfrm>
                <a:off x="3653289" y="4922910"/>
                <a:ext cx="8035460" cy="10307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200" i="1">
                          <a:solidFill>
                            <a:srgbClr val="333333">
                              <a:alpha val="100000"/>
                            </a:srgbClr>
                          </a:solidFill>
                          <a:latin typeface="Cambria Math" panose="02040503050406030204" pitchFamily="18" charset="0"/>
                          <a:ea typeface="Cambria Math" panose="02040503050406030204" pitchFamily="18" charset="0"/>
                        </a:rPr>
                        <m:t>𝜌</m:t>
                      </m:r>
                      <m:r>
                        <a:rPr lang="en-US" sz="2200" i="1">
                          <a:solidFill>
                            <a:srgbClr val="333333">
                              <a:alpha val="100000"/>
                            </a:srgbClr>
                          </a:solidFill>
                          <a:latin typeface="Cambria Math" panose="02040503050406030204" pitchFamily="18" charset="0"/>
                          <a:ea typeface="Cambria Math" panose="02040503050406030204" pitchFamily="18" charset="0"/>
                        </a:rPr>
                        <m:t> →</m:t>
                      </m:r>
                      <m:r>
                        <a:rPr lang="en-US" sz="2200" i="1">
                          <a:solidFill>
                            <a:srgbClr val="333333">
                              <a:alpha val="100000"/>
                            </a:srgbClr>
                          </a:solidFill>
                          <a:latin typeface="Cambria Math" panose="02040503050406030204" pitchFamily="18" charset="0"/>
                          <a:ea typeface="Cambria Math" panose="02040503050406030204" pitchFamily="18" charset="0"/>
                        </a:rPr>
                        <m:t>𝑋</m:t>
                      </m:r>
                      <m:r>
                        <a:rPr lang="en-US" sz="2200" i="1">
                          <a:solidFill>
                            <a:srgbClr val="333333">
                              <a:alpha val="100000"/>
                            </a:srgbClr>
                          </a:solidFill>
                          <a:latin typeface="Cambria Math" panose="02040503050406030204" pitchFamily="18" charset="0"/>
                          <a:ea typeface="Cambria Math" panose="02040503050406030204" pitchFamily="18" charset="0"/>
                        </a:rPr>
                        <m:t>𝜌</m:t>
                      </m:r>
                      <m:r>
                        <a:rPr lang="en-US" sz="2200" i="1">
                          <a:solidFill>
                            <a:srgbClr val="333333">
                              <a:alpha val="100000"/>
                            </a:srgbClr>
                          </a:solidFill>
                          <a:latin typeface="Cambria Math" panose="02040503050406030204" pitchFamily="18" charset="0"/>
                          <a:ea typeface="Cambria Math" panose="02040503050406030204" pitchFamily="18" charset="0"/>
                        </a:rPr>
                        <m:t>𝑋</m:t>
                      </m:r>
                      <m:r>
                        <a:rPr lang="en-US" sz="2200" i="1">
                          <a:solidFill>
                            <a:srgbClr val="333333">
                              <a:alpha val="100000"/>
                            </a:srgbClr>
                          </a:solidFill>
                          <a:latin typeface="Cambria Math" panose="02040503050406030204" pitchFamily="18" charset="0"/>
                          <a:ea typeface="Cambria Math" panose="02040503050406030204" pitchFamily="18" charset="0"/>
                        </a:rPr>
                        <m:t>→</m:t>
                      </m:r>
                      <m:nary>
                        <m:naryPr>
                          <m:chr m:val="∑"/>
                          <m:supHide m:val="on"/>
                          <m:ctrlPr>
                            <a:rPr lang="en-US" sz="2200" i="1">
                              <a:solidFill>
                                <a:srgbClr val="333333">
                                  <a:alpha val="100000"/>
                                </a:srgbClr>
                              </a:solidFill>
                              <a:latin typeface="Cambria Math" panose="02040503050406030204" pitchFamily="18" charset="0"/>
                              <a:ea typeface="Cambria Math" panose="02040503050406030204" pitchFamily="18" charset="0"/>
                            </a:rPr>
                          </m:ctrlPr>
                        </m:naryPr>
                        <m:sub>
                          <m:r>
                            <m:rPr>
                              <m:brk m:alnAt="7"/>
                            </m:rPr>
                            <a:rPr lang="en-US" sz="2200" i="1">
                              <a:solidFill>
                                <a:srgbClr val="333333">
                                  <a:alpha val="100000"/>
                                </a:srgbClr>
                              </a:solidFill>
                              <a:latin typeface="Cambria Math" panose="02040503050406030204" pitchFamily="18" charset="0"/>
                              <a:ea typeface="Cambria Math" panose="02040503050406030204" pitchFamily="18" charset="0"/>
                            </a:rPr>
                            <m:t>𝑖</m:t>
                          </m:r>
                        </m:sub>
                        <m:sup/>
                        <m:e>
                          <m:sSub>
                            <m:sSubPr>
                              <m:ctrlPr>
                                <a:rPr lang="en-US" sz="2200" i="1">
                                  <a:solidFill>
                                    <a:srgbClr val="333333">
                                      <a:alpha val="100000"/>
                                    </a:srgbClr>
                                  </a:solidFill>
                                  <a:latin typeface="Cambria Math" panose="02040503050406030204" pitchFamily="18" charset="0"/>
                                  <a:ea typeface="Cambria Math" panose="02040503050406030204" pitchFamily="18" charset="0"/>
                                </a:rPr>
                              </m:ctrlPr>
                            </m:sSubPr>
                            <m:e>
                              <m:r>
                                <a:rPr lang="en-US" sz="2200" i="1">
                                  <a:solidFill>
                                    <a:srgbClr val="333333">
                                      <a:alpha val="100000"/>
                                    </a:srgbClr>
                                  </a:solidFill>
                                  <a:latin typeface="Cambria Math" panose="02040503050406030204" pitchFamily="18" charset="0"/>
                                  <a:ea typeface="Cambria Math" panose="02040503050406030204" pitchFamily="18" charset="0"/>
                                </a:rPr>
                                <m:t>𝐸</m:t>
                              </m:r>
                            </m:e>
                            <m:sub>
                              <m:r>
                                <a:rPr lang="en-US" sz="2200" i="1">
                                  <a:solidFill>
                                    <a:srgbClr val="333333">
                                      <a:alpha val="100000"/>
                                    </a:srgbClr>
                                  </a:solidFill>
                                  <a:latin typeface="Cambria Math" panose="02040503050406030204" pitchFamily="18" charset="0"/>
                                  <a:ea typeface="Cambria Math" panose="02040503050406030204" pitchFamily="18" charset="0"/>
                                </a:rPr>
                                <m:t>𝑖</m:t>
                              </m:r>
                            </m:sub>
                          </m:sSub>
                          <m:r>
                            <a:rPr lang="en-US" sz="2200" i="1">
                              <a:solidFill>
                                <a:srgbClr val="333333">
                                  <a:alpha val="100000"/>
                                </a:srgbClr>
                              </a:solidFill>
                              <a:latin typeface="Cambria Math" panose="02040503050406030204" pitchFamily="18" charset="0"/>
                              <a:ea typeface="Cambria Math" panose="02040503050406030204" pitchFamily="18" charset="0"/>
                            </a:rPr>
                            <m:t>𝑋</m:t>
                          </m:r>
                          <m:r>
                            <a:rPr lang="en-US" sz="2200" i="1">
                              <a:solidFill>
                                <a:srgbClr val="333333">
                                  <a:alpha val="100000"/>
                                </a:srgbClr>
                              </a:solidFill>
                              <a:latin typeface="Cambria Math" panose="02040503050406030204" pitchFamily="18" charset="0"/>
                              <a:ea typeface="Cambria Math" panose="02040503050406030204" pitchFamily="18" charset="0"/>
                            </a:rPr>
                            <m:t>𝜌</m:t>
                          </m:r>
                          <m:r>
                            <a:rPr lang="en-US" sz="2200" i="1">
                              <a:solidFill>
                                <a:srgbClr val="333333">
                                  <a:alpha val="100000"/>
                                </a:srgbClr>
                              </a:solidFill>
                              <a:latin typeface="Cambria Math" panose="02040503050406030204" pitchFamily="18" charset="0"/>
                              <a:ea typeface="Cambria Math" panose="02040503050406030204" pitchFamily="18" charset="0"/>
                            </a:rPr>
                            <m:t>𝑋</m:t>
                          </m:r>
                          <m:sSubSup>
                            <m:sSubSupPr>
                              <m:ctrlPr>
                                <a:rPr lang="en-US" sz="2200" i="1">
                                  <a:solidFill>
                                    <a:srgbClr val="333333">
                                      <a:alpha val="100000"/>
                                    </a:srgbClr>
                                  </a:solidFill>
                                  <a:latin typeface="Cambria Math" panose="02040503050406030204" pitchFamily="18" charset="0"/>
                                  <a:ea typeface="Cambria Math" panose="02040503050406030204" pitchFamily="18" charset="0"/>
                                </a:rPr>
                              </m:ctrlPr>
                            </m:sSubSupPr>
                            <m:e>
                              <m:r>
                                <a:rPr lang="en-US" sz="2200" i="1">
                                  <a:solidFill>
                                    <a:srgbClr val="333333">
                                      <a:alpha val="100000"/>
                                    </a:srgbClr>
                                  </a:solidFill>
                                  <a:latin typeface="Cambria Math" panose="02040503050406030204" pitchFamily="18" charset="0"/>
                                  <a:ea typeface="Cambria Math" panose="02040503050406030204" pitchFamily="18" charset="0"/>
                                </a:rPr>
                                <m:t>𝐸</m:t>
                              </m:r>
                            </m:e>
                            <m:sub>
                              <m:r>
                                <a:rPr lang="en-US" sz="2200" i="1">
                                  <a:solidFill>
                                    <a:srgbClr val="333333">
                                      <a:alpha val="100000"/>
                                    </a:srgbClr>
                                  </a:solidFill>
                                  <a:latin typeface="Cambria Math" panose="02040503050406030204" pitchFamily="18" charset="0"/>
                                  <a:ea typeface="Cambria Math" panose="02040503050406030204" pitchFamily="18" charset="0"/>
                                </a:rPr>
                                <m:t>𝑖</m:t>
                              </m:r>
                            </m:sub>
                            <m:sup>
                              <m:r>
                                <a:rPr lang="en-US" sz="2200" i="1">
                                  <a:solidFill>
                                    <a:srgbClr val="333333">
                                      <a:alpha val="100000"/>
                                    </a:srgbClr>
                                  </a:solidFill>
                                  <a:latin typeface="Cambria Math" panose="02040503050406030204" pitchFamily="18" charset="0"/>
                                  <a:ea typeface="Cambria Math" panose="02040503050406030204" pitchFamily="18" charset="0"/>
                                </a:rPr>
                                <m:t>†</m:t>
                              </m:r>
                            </m:sup>
                          </m:sSubSup>
                        </m:e>
                      </m:nary>
                      <m:r>
                        <a:rPr lang="en-US" sz="2200" i="1">
                          <a:solidFill>
                            <a:srgbClr val="333333">
                              <a:alpha val="100000"/>
                            </a:srgbClr>
                          </a:solidFill>
                          <a:latin typeface="Cambria Math" panose="02040503050406030204" pitchFamily="18" charset="0"/>
                          <a:ea typeface="Cambria Math" panose="02040503050406030204" pitchFamily="18" charset="0"/>
                        </a:rPr>
                        <m:t>→</m:t>
                      </m:r>
                      <m:nary>
                        <m:naryPr>
                          <m:chr m:val="∑"/>
                          <m:supHide m:val="on"/>
                          <m:ctrlPr>
                            <a:rPr lang="en-US" sz="2200" i="1">
                              <a:solidFill>
                                <a:srgbClr val="333333">
                                  <a:alpha val="100000"/>
                                </a:srgbClr>
                              </a:solidFill>
                              <a:latin typeface="Cambria Math" panose="02040503050406030204" pitchFamily="18" charset="0"/>
                              <a:ea typeface="Cambria Math" panose="02040503050406030204" pitchFamily="18" charset="0"/>
                            </a:rPr>
                          </m:ctrlPr>
                        </m:naryPr>
                        <m:sub>
                          <m:r>
                            <m:rPr>
                              <m:brk m:alnAt="7"/>
                            </m:rPr>
                            <a:rPr lang="en-US" sz="2200" i="1">
                              <a:solidFill>
                                <a:srgbClr val="333333">
                                  <a:alpha val="100000"/>
                                </a:srgbClr>
                              </a:solidFill>
                              <a:latin typeface="Cambria Math" panose="02040503050406030204" pitchFamily="18" charset="0"/>
                              <a:ea typeface="Cambria Math" panose="02040503050406030204" pitchFamily="18" charset="0"/>
                            </a:rPr>
                            <m:t>𝑗</m:t>
                          </m:r>
                        </m:sub>
                        <m:sup/>
                        <m:e>
                          <m:sSub>
                            <m:sSubPr>
                              <m:ctrlPr>
                                <a:rPr lang="en-US" sz="2200" i="1">
                                  <a:solidFill>
                                    <a:srgbClr val="333333">
                                      <a:alpha val="100000"/>
                                    </a:srgbClr>
                                  </a:solidFill>
                                  <a:latin typeface="Cambria Math" panose="02040503050406030204" pitchFamily="18" charset="0"/>
                                  <a:ea typeface="Cambria Math" panose="02040503050406030204" pitchFamily="18" charset="0"/>
                                </a:rPr>
                              </m:ctrlPr>
                            </m:sSubPr>
                            <m:e>
                              <m:r>
                                <a:rPr lang="en-US" sz="2200" i="1">
                                  <a:solidFill>
                                    <a:srgbClr val="333333">
                                      <a:alpha val="100000"/>
                                    </a:srgbClr>
                                  </a:solidFill>
                                  <a:latin typeface="Cambria Math" panose="02040503050406030204" pitchFamily="18" charset="0"/>
                                  <a:ea typeface="Cambria Math" panose="02040503050406030204" pitchFamily="18" charset="0"/>
                                </a:rPr>
                                <m:t>𝐹</m:t>
                              </m:r>
                            </m:e>
                            <m:sub>
                              <m:r>
                                <a:rPr lang="en-US" sz="2200" i="1">
                                  <a:solidFill>
                                    <a:srgbClr val="333333">
                                      <a:alpha val="100000"/>
                                    </a:srgbClr>
                                  </a:solidFill>
                                  <a:latin typeface="Cambria Math" panose="02040503050406030204" pitchFamily="18" charset="0"/>
                                  <a:ea typeface="Cambria Math" panose="02040503050406030204" pitchFamily="18" charset="0"/>
                                </a:rPr>
                                <m:t>𝑗</m:t>
                              </m:r>
                            </m:sub>
                          </m:sSub>
                          <m:d>
                            <m:dPr>
                              <m:ctrlPr>
                                <a:rPr lang="en-US" sz="2200" i="1">
                                  <a:solidFill>
                                    <a:srgbClr val="333333">
                                      <a:alpha val="100000"/>
                                    </a:srgbClr>
                                  </a:solidFill>
                                  <a:latin typeface="Cambria Math" panose="02040503050406030204" pitchFamily="18" charset="0"/>
                                  <a:ea typeface="Cambria Math" panose="02040503050406030204" pitchFamily="18" charset="0"/>
                                </a:rPr>
                              </m:ctrlPr>
                            </m:dPr>
                            <m:e>
                              <m:nary>
                                <m:naryPr>
                                  <m:chr m:val="∑"/>
                                  <m:supHide m:val="on"/>
                                  <m:ctrlPr>
                                    <a:rPr lang="en-US" sz="2200" i="1">
                                      <a:solidFill>
                                        <a:srgbClr val="333333">
                                          <a:alpha val="100000"/>
                                        </a:srgbClr>
                                      </a:solidFill>
                                      <a:latin typeface="Cambria Math" panose="02040503050406030204" pitchFamily="18" charset="0"/>
                                      <a:ea typeface="Cambria Math" panose="02040503050406030204" pitchFamily="18" charset="0"/>
                                    </a:rPr>
                                  </m:ctrlPr>
                                </m:naryPr>
                                <m:sub>
                                  <m:r>
                                    <m:rPr>
                                      <m:brk m:alnAt="7"/>
                                    </m:rPr>
                                    <a:rPr lang="en-US" sz="2200" i="1">
                                      <a:solidFill>
                                        <a:srgbClr val="333333">
                                          <a:alpha val="100000"/>
                                        </a:srgbClr>
                                      </a:solidFill>
                                      <a:latin typeface="Cambria Math" panose="02040503050406030204" pitchFamily="18" charset="0"/>
                                      <a:ea typeface="Cambria Math" panose="02040503050406030204" pitchFamily="18" charset="0"/>
                                    </a:rPr>
                                    <m:t>𝑖</m:t>
                                  </m:r>
                                </m:sub>
                                <m:sup/>
                                <m:e>
                                  <m:sSub>
                                    <m:sSubPr>
                                      <m:ctrlPr>
                                        <a:rPr lang="en-US" sz="2200" i="1">
                                          <a:solidFill>
                                            <a:srgbClr val="333333">
                                              <a:alpha val="100000"/>
                                            </a:srgbClr>
                                          </a:solidFill>
                                          <a:latin typeface="Cambria Math" panose="02040503050406030204" pitchFamily="18" charset="0"/>
                                          <a:ea typeface="Cambria Math" panose="02040503050406030204" pitchFamily="18" charset="0"/>
                                        </a:rPr>
                                      </m:ctrlPr>
                                    </m:sSubPr>
                                    <m:e>
                                      <m:r>
                                        <a:rPr lang="en-US" sz="2200" i="1">
                                          <a:solidFill>
                                            <a:srgbClr val="333333">
                                              <a:alpha val="100000"/>
                                            </a:srgbClr>
                                          </a:solidFill>
                                          <a:latin typeface="Cambria Math" panose="02040503050406030204" pitchFamily="18" charset="0"/>
                                          <a:ea typeface="Cambria Math" panose="02040503050406030204" pitchFamily="18" charset="0"/>
                                        </a:rPr>
                                        <m:t>𝐸</m:t>
                                      </m:r>
                                    </m:e>
                                    <m:sub>
                                      <m:r>
                                        <a:rPr lang="en-US" sz="2200" i="1">
                                          <a:solidFill>
                                            <a:srgbClr val="333333">
                                              <a:alpha val="100000"/>
                                            </a:srgbClr>
                                          </a:solidFill>
                                          <a:latin typeface="Cambria Math" panose="02040503050406030204" pitchFamily="18" charset="0"/>
                                          <a:ea typeface="Cambria Math" panose="02040503050406030204" pitchFamily="18" charset="0"/>
                                        </a:rPr>
                                        <m:t>𝑖</m:t>
                                      </m:r>
                                    </m:sub>
                                  </m:sSub>
                                  <m:r>
                                    <a:rPr lang="en-US" sz="2200" i="1">
                                      <a:solidFill>
                                        <a:srgbClr val="333333">
                                          <a:alpha val="100000"/>
                                        </a:srgbClr>
                                      </a:solidFill>
                                      <a:latin typeface="Cambria Math" panose="02040503050406030204" pitchFamily="18" charset="0"/>
                                      <a:ea typeface="Cambria Math" panose="02040503050406030204" pitchFamily="18" charset="0"/>
                                    </a:rPr>
                                    <m:t>𝑋</m:t>
                                  </m:r>
                                  <m:r>
                                    <a:rPr lang="en-US" sz="2200" i="1">
                                      <a:solidFill>
                                        <a:srgbClr val="333333">
                                          <a:alpha val="100000"/>
                                        </a:srgbClr>
                                      </a:solidFill>
                                      <a:latin typeface="Cambria Math" panose="02040503050406030204" pitchFamily="18" charset="0"/>
                                      <a:ea typeface="Cambria Math" panose="02040503050406030204" pitchFamily="18" charset="0"/>
                                    </a:rPr>
                                    <m:t>𝜌</m:t>
                                  </m:r>
                                  <m:r>
                                    <a:rPr lang="en-US" sz="2200" i="1">
                                      <a:solidFill>
                                        <a:srgbClr val="333333">
                                          <a:alpha val="100000"/>
                                        </a:srgbClr>
                                      </a:solidFill>
                                      <a:latin typeface="Cambria Math" panose="02040503050406030204" pitchFamily="18" charset="0"/>
                                      <a:ea typeface="Cambria Math" panose="02040503050406030204" pitchFamily="18" charset="0"/>
                                    </a:rPr>
                                    <m:t>𝑋</m:t>
                                  </m:r>
                                  <m:sSubSup>
                                    <m:sSubSupPr>
                                      <m:ctrlPr>
                                        <a:rPr lang="en-US" sz="2200" i="1">
                                          <a:solidFill>
                                            <a:srgbClr val="333333">
                                              <a:alpha val="100000"/>
                                            </a:srgbClr>
                                          </a:solidFill>
                                          <a:latin typeface="Cambria Math" panose="02040503050406030204" pitchFamily="18" charset="0"/>
                                          <a:ea typeface="Cambria Math" panose="02040503050406030204" pitchFamily="18" charset="0"/>
                                        </a:rPr>
                                      </m:ctrlPr>
                                    </m:sSubSupPr>
                                    <m:e>
                                      <m:r>
                                        <a:rPr lang="en-US" sz="2200" i="1">
                                          <a:solidFill>
                                            <a:srgbClr val="333333">
                                              <a:alpha val="100000"/>
                                            </a:srgbClr>
                                          </a:solidFill>
                                          <a:latin typeface="Cambria Math" panose="02040503050406030204" pitchFamily="18" charset="0"/>
                                          <a:ea typeface="Cambria Math" panose="02040503050406030204" pitchFamily="18" charset="0"/>
                                        </a:rPr>
                                        <m:t>𝐸</m:t>
                                      </m:r>
                                    </m:e>
                                    <m:sub>
                                      <m:r>
                                        <a:rPr lang="en-US" sz="2200" i="1">
                                          <a:solidFill>
                                            <a:srgbClr val="333333">
                                              <a:alpha val="100000"/>
                                            </a:srgbClr>
                                          </a:solidFill>
                                          <a:latin typeface="Cambria Math" panose="02040503050406030204" pitchFamily="18" charset="0"/>
                                          <a:ea typeface="Cambria Math" panose="02040503050406030204" pitchFamily="18" charset="0"/>
                                        </a:rPr>
                                        <m:t>𝑖</m:t>
                                      </m:r>
                                    </m:sub>
                                    <m:sup>
                                      <m:r>
                                        <a:rPr lang="en-US" sz="2200" i="1">
                                          <a:solidFill>
                                            <a:srgbClr val="333333">
                                              <a:alpha val="100000"/>
                                            </a:srgbClr>
                                          </a:solidFill>
                                          <a:latin typeface="Cambria Math" panose="02040503050406030204" pitchFamily="18" charset="0"/>
                                          <a:ea typeface="Cambria Math" panose="02040503050406030204" pitchFamily="18" charset="0"/>
                                        </a:rPr>
                                        <m:t>†</m:t>
                                      </m:r>
                                    </m:sup>
                                  </m:sSubSup>
                                </m:e>
                              </m:nary>
                            </m:e>
                          </m:d>
                          <m:sSubSup>
                            <m:sSubSupPr>
                              <m:ctrlPr>
                                <a:rPr lang="en-US" sz="2200" i="1">
                                  <a:solidFill>
                                    <a:srgbClr val="333333">
                                      <a:alpha val="100000"/>
                                    </a:srgbClr>
                                  </a:solidFill>
                                  <a:latin typeface="Cambria Math" panose="02040503050406030204" pitchFamily="18" charset="0"/>
                                  <a:ea typeface="Cambria Math" panose="02040503050406030204" pitchFamily="18" charset="0"/>
                                </a:rPr>
                              </m:ctrlPr>
                            </m:sSubSupPr>
                            <m:e>
                              <m:r>
                                <a:rPr lang="en-US" sz="2200" i="1">
                                  <a:solidFill>
                                    <a:srgbClr val="333333">
                                      <a:alpha val="100000"/>
                                    </a:srgbClr>
                                  </a:solidFill>
                                  <a:latin typeface="Cambria Math" panose="02040503050406030204" pitchFamily="18" charset="0"/>
                                  <a:ea typeface="Cambria Math" panose="02040503050406030204" pitchFamily="18" charset="0"/>
                                </a:rPr>
                                <m:t>𝐹</m:t>
                              </m:r>
                            </m:e>
                            <m:sub>
                              <m:r>
                                <a:rPr lang="en-US" sz="2200" i="1">
                                  <a:solidFill>
                                    <a:srgbClr val="333333">
                                      <a:alpha val="100000"/>
                                    </a:srgbClr>
                                  </a:solidFill>
                                  <a:latin typeface="Cambria Math" panose="02040503050406030204" pitchFamily="18" charset="0"/>
                                  <a:ea typeface="Cambria Math" panose="02040503050406030204" pitchFamily="18" charset="0"/>
                                </a:rPr>
                                <m:t>𝑗</m:t>
                              </m:r>
                            </m:sub>
                            <m:sup>
                              <m:r>
                                <a:rPr lang="en-US" sz="2200" i="1">
                                  <a:solidFill>
                                    <a:srgbClr val="333333">
                                      <a:alpha val="100000"/>
                                    </a:srgbClr>
                                  </a:solidFill>
                                  <a:latin typeface="Cambria Math" panose="02040503050406030204" pitchFamily="18" charset="0"/>
                                  <a:ea typeface="Cambria Math" panose="02040503050406030204" pitchFamily="18" charset="0"/>
                                </a:rPr>
                                <m:t>†</m:t>
                              </m:r>
                            </m:sup>
                          </m:sSubSup>
                        </m:e>
                      </m:nary>
                    </m:oMath>
                  </m:oMathPara>
                </a14:m>
                <a:endParaRPr lang="en-DE" sz="2200" dirty="0"/>
              </a:p>
            </p:txBody>
          </p:sp>
        </mc:Choice>
        <mc:Fallback xmlns="">
          <p:sp>
            <p:nvSpPr>
              <p:cNvPr id="32" name="TextBox 31">
                <a:extLst>
                  <a:ext uri="{FF2B5EF4-FFF2-40B4-BE49-F238E27FC236}">
                    <a16:creationId xmlns:a16="http://schemas.microsoft.com/office/drawing/2014/main" id="{849FEE88-20A4-7C71-6DDA-C5EF71C732CA}"/>
                  </a:ext>
                </a:extLst>
              </p:cNvPr>
              <p:cNvSpPr txBox="1">
                <a:spLocks noRot="1" noChangeAspect="1" noMove="1" noResize="1" noEditPoints="1" noAdjustHandles="1" noChangeArrowheads="1" noChangeShapeType="1" noTextEdit="1"/>
              </p:cNvSpPr>
              <p:nvPr/>
            </p:nvSpPr>
            <p:spPr bwMode="auto">
              <a:xfrm>
                <a:off x="3653289" y="4922910"/>
                <a:ext cx="8035460" cy="1030731"/>
              </a:xfrm>
              <a:prstGeom prst="rect">
                <a:avLst/>
              </a:prstGeom>
              <a:blipFill>
                <a:blip r:embed="rId6"/>
                <a:stretch>
                  <a:fillRect t="-106098" b="-154878"/>
                </a:stretch>
              </a:blipFill>
            </p:spPr>
            <p:txBody>
              <a:bodyPr/>
              <a:lstStyle/>
              <a:p>
                <a:r>
                  <a:rPr lang="en-US">
                    <a:noFill/>
                  </a:rPr>
                  <a:t> </a:t>
                </a:r>
              </a:p>
            </p:txBody>
          </p:sp>
        </mc:Fallback>
      </mc:AlternateContent>
    </p:spTree>
    <p:extLst>
      <p:ext uri="{BB962C8B-B14F-4D97-AF65-F5344CB8AC3E}">
        <p14:creationId xmlns:p14="http://schemas.microsoft.com/office/powerpoint/2010/main" val="492082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Modelling Noisy Circuits</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sp>
        <p:nvSpPr>
          <p:cNvPr id="2" name="Rectangle 1">
            <a:extLst>
              <a:ext uri="{FF2B5EF4-FFF2-40B4-BE49-F238E27FC236}">
                <a16:creationId xmlns:a16="http://schemas.microsoft.com/office/drawing/2014/main" id="{E4F70030-B226-9F6F-EDF5-B599B03DBA5F}"/>
              </a:ext>
            </a:extLst>
          </p:cNvPr>
          <p:cNvSpPr/>
          <p:nvPr/>
        </p:nvSpPr>
        <p:spPr>
          <a:xfrm>
            <a:off x="243808" y="1511550"/>
            <a:ext cx="5439972" cy="4888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6" name="Rectangle 15">
            <a:extLst>
              <a:ext uri="{FF2B5EF4-FFF2-40B4-BE49-F238E27FC236}">
                <a16:creationId xmlns:a16="http://schemas.microsoft.com/office/drawing/2014/main" id="{A6932ABD-95F2-77BC-0E13-A717E17AC76A}"/>
              </a:ext>
            </a:extLst>
          </p:cNvPr>
          <p:cNvSpPr/>
          <p:nvPr/>
        </p:nvSpPr>
        <p:spPr>
          <a:xfrm>
            <a:off x="6096000" y="1511550"/>
            <a:ext cx="5439972" cy="4888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7" name="Text 1">
            <a:extLst>
              <a:ext uri="{FF2B5EF4-FFF2-40B4-BE49-F238E27FC236}">
                <a16:creationId xmlns:a16="http://schemas.microsoft.com/office/drawing/2014/main" id="{03CE2C6F-830D-8426-6AAC-A564D1A2B8F2}"/>
              </a:ext>
            </a:extLst>
          </p:cNvPr>
          <p:cNvSpPr/>
          <p:nvPr/>
        </p:nvSpPr>
        <p:spPr bwMode="auto">
          <a:xfrm>
            <a:off x="406145" y="1677434"/>
            <a:ext cx="11925302" cy="1751566"/>
          </a:xfrm>
          <a:prstGeom prst="rect">
            <a:avLst/>
          </a:prstGeom>
          <a:noFill/>
          <a:ln/>
        </p:spPr>
        <p:txBody>
          <a:bodyPr wrap="square" lIns="0" tIns="0" rIns="0" bIns="0" rtlCol="0" anchor="t"/>
          <a:lstStyle/>
          <a:p>
            <a:pPr lvl="0">
              <a:defRPr/>
            </a:pPr>
            <a:r>
              <a:rPr lang="en-US" sz="2200" b="1" dirty="0">
                <a:solidFill>
                  <a:srgbClr val="333333">
                    <a:alpha val="100000"/>
                  </a:srgbClr>
                </a:solidFill>
                <a:latin typeface="Tahoma Bold"/>
                <a:ea typeface="Cambria Math" panose="02040503050406030204" pitchFamily="18" charset="0"/>
              </a:rPr>
              <a:t>Noiseless evolution</a:t>
            </a:r>
            <a:endParaRPr lang="en-US" sz="2200" dirty="0">
              <a:solidFill>
                <a:srgbClr val="333333">
                  <a:alpha val="100000"/>
                </a:srgbClr>
              </a:solidFill>
              <a:latin typeface="Tahoma Bold"/>
              <a:ea typeface="Cambria Math" panose="02040503050406030204" pitchFamily="18" charset="0"/>
            </a:endParaRPr>
          </a:p>
          <a:p>
            <a:pPr lvl="0">
              <a:defRPr/>
            </a:pPr>
            <a:endParaRPr lang="en-US" sz="2200" dirty="0">
              <a:solidFill>
                <a:srgbClr val="333333">
                  <a:alpha val="100000"/>
                </a:srgbClr>
              </a:solidFill>
              <a:latin typeface="Tahoma Bold"/>
              <a:ea typeface="Cambria Math" panose="02040503050406030204" pitchFamily="18" charset="0"/>
            </a:endParaRPr>
          </a:p>
        </p:txBody>
      </p:sp>
      <p:sp>
        <p:nvSpPr>
          <p:cNvPr id="19" name="Text 1">
            <a:extLst>
              <a:ext uri="{FF2B5EF4-FFF2-40B4-BE49-F238E27FC236}">
                <a16:creationId xmlns:a16="http://schemas.microsoft.com/office/drawing/2014/main" id="{CB5865DD-88DD-2D55-85B7-50D1D0A433D0}"/>
              </a:ext>
            </a:extLst>
          </p:cNvPr>
          <p:cNvSpPr/>
          <p:nvPr/>
        </p:nvSpPr>
        <p:spPr bwMode="auto">
          <a:xfrm>
            <a:off x="6368797" y="1677434"/>
            <a:ext cx="5044478" cy="1751566"/>
          </a:xfrm>
          <a:prstGeom prst="rect">
            <a:avLst/>
          </a:prstGeom>
          <a:noFill/>
          <a:ln/>
        </p:spPr>
        <p:txBody>
          <a:bodyPr wrap="square" lIns="0" tIns="0" rIns="0" bIns="0" rtlCol="0" anchor="t"/>
          <a:lstStyle/>
          <a:p>
            <a:pPr lvl="0">
              <a:defRPr/>
            </a:pPr>
            <a:r>
              <a:rPr lang="en-US" sz="2200" b="1" dirty="0">
                <a:solidFill>
                  <a:srgbClr val="333333">
                    <a:alpha val="100000"/>
                  </a:srgbClr>
                </a:solidFill>
                <a:latin typeface="Tahoma Bold"/>
                <a:ea typeface="Cambria Math" panose="02040503050406030204" pitchFamily="18" charset="0"/>
              </a:rPr>
              <a:t>Noisy evolution</a:t>
            </a:r>
          </a:p>
          <a:p>
            <a:pPr marL="285693" indent="-285693">
              <a:buFont typeface="Arial" panose="020B0604020202020204" pitchFamily="34" charset="0"/>
              <a:buChar char="•"/>
              <a:defRPr/>
            </a:pPr>
            <a:r>
              <a:rPr lang="en-US" sz="2200" dirty="0">
                <a:solidFill>
                  <a:srgbClr val="333333">
                    <a:alpha val="100000"/>
                  </a:srgbClr>
                </a:solidFill>
                <a:latin typeface="Tahoma Bold"/>
                <a:ea typeface="Cambria Math" panose="02040503050406030204" pitchFamily="18" charset="0"/>
              </a:rPr>
              <a:t>Append noise channel after each gate</a:t>
            </a:r>
          </a:p>
          <a:p>
            <a:pPr marL="285693" indent="-285693">
              <a:buFont typeface="Arial" panose="020B0604020202020204" pitchFamily="34" charset="0"/>
              <a:buChar char="•"/>
              <a:defRPr/>
            </a:pPr>
            <a:r>
              <a:rPr lang="en-US" sz="2200" dirty="0">
                <a:solidFill>
                  <a:srgbClr val="333333">
                    <a:alpha val="100000"/>
                  </a:srgbClr>
                </a:solidFill>
                <a:latin typeface="Tahoma Bold"/>
                <a:ea typeface="Cambria Math" panose="02040503050406030204" pitchFamily="18" charset="0"/>
              </a:rPr>
              <a:t>Can be more demanding computationally than noiseless simulation!</a:t>
            </a:r>
          </a:p>
          <a:p>
            <a:pPr lvl="0">
              <a:defRPr/>
            </a:pPr>
            <a:endParaRPr lang="en-US" sz="2200" dirty="0">
              <a:solidFill>
                <a:srgbClr val="333333">
                  <a:alpha val="100000"/>
                </a:srgbClr>
              </a:solidFill>
              <a:latin typeface="Tahoma Bold"/>
              <a:ea typeface="Cambria Math" panose="02040503050406030204" pitchFamily="18" charset="0"/>
            </a:endParaRPr>
          </a:p>
        </p:txBody>
      </p:sp>
      <p:cxnSp>
        <p:nvCxnSpPr>
          <p:cNvPr id="4" name="Straight Connector 3">
            <a:extLst>
              <a:ext uri="{FF2B5EF4-FFF2-40B4-BE49-F238E27FC236}">
                <a16:creationId xmlns:a16="http://schemas.microsoft.com/office/drawing/2014/main" id="{D5145CD6-2003-E844-36F4-849A65D681A2}"/>
              </a:ext>
            </a:extLst>
          </p:cNvPr>
          <p:cNvCxnSpPr/>
          <p:nvPr/>
        </p:nvCxnSpPr>
        <p:spPr>
          <a:xfrm>
            <a:off x="975233" y="3368048"/>
            <a:ext cx="3779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2C141DF-EF81-E9EF-5000-578D14A3B7DA}"/>
              </a:ext>
            </a:extLst>
          </p:cNvPr>
          <p:cNvCxnSpPr/>
          <p:nvPr/>
        </p:nvCxnSpPr>
        <p:spPr>
          <a:xfrm>
            <a:off x="975233" y="4414431"/>
            <a:ext cx="3779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A0430BF-C53A-D841-965C-023C596033DC}"/>
              </a:ext>
            </a:extLst>
          </p:cNvPr>
          <p:cNvCxnSpPr/>
          <p:nvPr/>
        </p:nvCxnSpPr>
        <p:spPr>
          <a:xfrm>
            <a:off x="975233" y="3715983"/>
            <a:ext cx="3779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330F72D-95C1-AD7D-1AE5-F2F1DDF3F225}"/>
              </a:ext>
            </a:extLst>
          </p:cNvPr>
          <p:cNvCxnSpPr/>
          <p:nvPr/>
        </p:nvCxnSpPr>
        <p:spPr>
          <a:xfrm>
            <a:off x="975233" y="4084235"/>
            <a:ext cx="3779028" cy="0"/>
          </a:xfrm>
          <a:prstGeom prst="line">
            <a:avLst/>
          </a:prstGeom>
          <a:ln w="57150"/>
        </p:spPr>
        <p:style>
          <a:lnRef idx="1">
            <a:schemeClr val="dk1"/>
          </a:lnRef>
          <a:fillRef idx="0">
            <a:schemeClr val="dk1"/>
          </a:fillRef>
          <a:effectRef idx="0">
            <a:schemeClr val="dk1"/>
          </a:effectRef>
          <a:fontRef idx="minor">
            <a:schemeClr val="tx1"/>
          </a:fontRef>
        </p:style>
      </p:cxnSp>
      <p:sp>
        <p:nvSpPr>
          <p:cNvPr id="34" name="Rounded Rectangle 33">
            <a:extLst>
              <a:ext uri="{FF2B5EF4-FFF2-40B4-BE49-F238E27FC236}">
                <a16:creationId xmlns:a16="http://schemas.microsoft.com/office/drawing/2014/main" id="{85D15E42-19E7-6795-BD24-FCD962B7E443}"/>
              </a:ext>
            </a:extLst>
          </p:cNvPr>
          <p:cNvSpPr/>
          <p:nvPr/>
        </p:nvSpPr>
        <p:spPr bwMode="auto">
          <a:xfrm>
            <a:off x="1260923" y="3173316"/>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sp>
        <p:nvSpPr>
          <p:cNvPr id="35" name="Rounded Rectangle 34">
            <a:extLst>
              <a:ext uri="{FF2B5EF4-FFF2-40B4-BE49-F238E27FC236}">
                <a16:creationId xmlns:a16="http://schemas.microsoft.com/office/drawing/2014/main" id="{40721BE3-299C-E791-194B-301187857AB8}"/>
              </a:ext>
            </a:extLst>
          </p:cNvPr>
          <p:cNvSpPr/>
          <p:nvPr/>
        </p:nvSpPr>
        <p:spPr bwMode="auto">
          <a:xfrm>
            <a:off x="3592612" y="3542265"/>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sp>
        <p:nvSpPr>
          <p:cNvPr id="36" name="Rounded Rectangle 35">
            <a:extLst>
              <a:ext uri="{FF2B5EF4-FFF2-40B4-BE49-F238E27FC236}">
                <a16:creationId xmlns:a16="http://schemas.microsoft.com/office/drawing/2014/main" id="{72A2448F-CDC4-E43C-8B3C-C1274181A90F}"/>
              </a:ext>
            </a:extLst>
          </p:cNvPr>
          <p:cNvSpPr/>
          <p:nvPr/>
        </p:nvSpPr>
        <p:spPr bwMode="auto">
          <a:xfrm>
            <a:off x="1836602" y="3155639"/>
            <a:ext cx="413343" cy="685134"/>
          </a:xfrm>
          <a:prstGeom prst="roundRect">
            <a:avLst>
              <a:gd name="adj"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CZ</a:t>
            </a:r>
            <a:endParaRPr sz="2200" dirty="0"/>
          </a:p>
        </p:txBody>
      </p:sp>
      <p:sp>
        <p:nvSpPr>
          <p:cNvPr id="38" name="Rounded Rectangle 37">
            <a:extLst>
              <a:ext uri="{FF2B5EF4-FFF2-40B4-BE49-F238E27FC236}">
                <a16:creationId xmlns:a16="http://schemas.microsoft.com/office/drawing/2014/main" id="{EB2CEBD8-7CA5-F2AE-6CB9-106818AB0B01}"/>
              </a:ext>
            </a:extLst>
          </p:cNvPr>
          <p:cNvSpPr/>
          <p:nvPr/>
        </p:nvSpPr>
        <p:spPr bwMode="auto">
          <a:xfrm>
            <a:off x="2405690" y="3556078"/>
            <a:ext cx="413343" cy="685134"/>
          </a:xfrm>
          <a:prstGeom prst="roundRect">
            <a:avLst>
              <a:gd name="adj"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CZ</a:t>
            </a:r>
            <a:endParaRPr sz="2200" dirty="0"/>
          </a:p>
        </p:txBody>
      </p:sp>
      <p:sp>
        <p:nvSpPr>
          <p:cNvPr id="39" name="Rounded Rectangle 38">
            <a:extLst>
              <a:ext uri="{FF2B5EF4-FFF2-40B4-BE49-F238E27FC236}">
                <a16:creationId xmlns:a16="http://schemas.microsoft.com/office/drawing/2014/main" id="{DECA9A9E-9DF1-60C6-6672-8FF66CEB8740}"/>
              </a:ext>
            </a:extLst>
          </p:cNvPr>
          <p:cNvSpPr/>
          <p:nvPr/>
        </p:nvSpPr>
        <p:spPr bwMode="auto">
          <a:xfrm>
            <a:off x="2996225" y="3923905"/>
            <a:ext cx="413343" cy="685134"/>
          </a:xfrm>
          <a:prstGeom prst="roundRect">
            <a:avLst>
              <a:gd name="adj"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CZ</a:t>
            </a:r>
            <a:endParaRPr sz="2200" dirty="0"/>
          </a:p>
        </p:txBody>
      </p:sp>
      <p:sp>
        <p:nvSpPr>
          <p:cNvPr id="40" name="Rounded Rectangle 39">
            <a:extLst>
              <a:ext uri="{FF2B5EF4-FFF2-40B4-BE49-F238E27FC236}">
                <a16:creationId xmlns:a16="http://schemas.microsoft.com/office/drawing/2014/main" id="{510BF7FF-A333-F366-052A-7598F3A83760}"/>
              </a:ext>
            </a:extLst>
          </p:cNvPr>
          <p:cNvSpPr/>
          <p:nvPr/>
        </p:nvSpPr>
        <p:spPr bwMode="auto">
          <a:xfrm>
            <a:off x="3627753" y="4220970"/>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sp>
        <p:nvSpPr>
          <p:cNvPr id="41" name="Rounded Rectangle 40">
            <a:extLst>
              <a:ext uri="{FF2B5EF4-FFF2-40B4-BE49-F238E27FC236}">
                <a16:creationId xmlns:a16="http://schemas.microsoft.com/office/drawing/2014/main" id="{2E1A097A-0147-D48B-63EF-C697B90321E1}"/>
              </a:ext>
            </a:extLst>
          </p:cNvPr>
          <p:cNvSpPr/>
          <p:nvPr/>
        </p:nvSpPr>
        <p:spPr bwMode="auto">
          <a:xfrm>
            <a:off x="1260923" y="4212076"/>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cxnSp>
        <p:nvCxnSpPr>
          <p:cNvPr id="42" name="Straight Connector 41">
            <a:extLst>
              <a:ext uri="{FF2B5EF4-FFF2-40B4-BE49-F238E27FC236}">
                <a16:creationId xmlns:a16="http://schemas.microsoft.com/office/drawing/2014/main" id="{ED444D93-658E-23F1-577D-7DA62F97100E}"/>
              </a:ext>
            </a:extLst>
          </p:cNvPr>
          <p:cNvCxnSpPr/>
          <p:nvPr/>
        </p:nvCxnSpPr>
        <p:spPr>
          <a:xfrm>
            <a:off x="6793754" y="3707848"/>
            <a:ext cx="3779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C3BF3C4-9119-32CA-4672-6628BE90F54F}"/>
              </a:ext>
            </a:extLst>
          </p:cNvPr>
          <p:cNvCxnSpPr/>
          <p:nvPr/>
        </p:nvCxnSpPr>
        <p:spPr>
          <a:xfrm>
            <a:off x="6793754" y="4754231"/>
            <a:ext cx="3779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AD2B5BE-957A-512B-23EF-4BA0D1066DE8}"/>
              </a:ext>
            </a:extLst>
          </p:cNvPr>
          <p:cNvCxnSpPr/>
          <p:nvPr/>
        </p:nvCxnSpPr>
        <p:spPr>
          <a:xfrm>
            <a:off x="6793754" y="4055783"/>
            <a:ext cx="3779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B4C48F2-FDDE-751C-2B56-16DA955DD24D}"/>
              </a:ext>
            </a:extLst>
          </p:cNvPr>
          <p:cNvCxnSpPr/>
          <p:nvPr/>
        </p:nvCxnSpPr>
        <p:spPr>
          <a:xfrm>
            <a:off x="6793754" y="4424035"/>
            <a:ext cx="3779028" cy="0"/>
          </a:xfrm>
          <a:prstGeom prst="line">
            <a:avLst/>
          </a:prstGeom>
          <a:ln w="57150"/>
        </p:spPr>
        <p:style>
          <a:lnRef idx="1">
            <a:schemeClr val="dk1"/>
          </a:lnRef>
          <a:fillRef idx="0">
            <a:schemeClr val="dk1"/>
          </a:fillRef>
          <a:effectRef idx="0">
            <a:schemeClr val="dk1"/>
          </a:effectRef>
          <a:fontRef idx="minor">
            <a:schemeClr val="tx1"/>
          </a:fontRef>
        </p:style>
      </p:cxnSp>
      <p:sp>
        <p:nvSpPr>
          <p:cNvPr id="46" name="Rounded Rectangle 45">
            <a:extLst>
              <a:ext uri="{FF2B5EF4-FFF2-40B4-BE49-F238E27FC236}">
                <a16:creationId xmlns:a16="http://schemas.microsoft.com/office/drawing/2014/main" id="{260AB103-75F6-437E-E40D-337166AF367C}"/>
              </a:ext>
            </a:extLst>
          </p:cNvPr>
          <p:cNvSpPr/>
          <p:nvPr/>
        </p:nvSpPr>
        <p:spPr bwMode="auto">
          <a:xfrm>
            <a:off x="6848183" y="3513116"/>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sp>
        <p:nvSpPr>
          <p:cNvPr id="47" name="Rounded Rectangle 46">
            <a:extLst>
              <a:ext uri="{FF2B5EF4-FFF2-40B4-BE49-F238E27FC236}">
                <a16:creationId xmlns:a16="http://schemas.microsoft.com/office/drawing/2014/main" id="{80306815-E002-F23D-41B6-F5879D30CAE7}"/>
              </a:ext>
            </a:extLst>
          </p:cNvPr>
          <p:cNvSpPr/>
          <p:nvPr/>
        </p:nvSpPr>
        <p:spPr bwMode="auto">
          <a:xfrm>
            <a:off x="9621161" y="3882066"/>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sp>
        <p:nvSpPr>
          <p:cNvPr id="48" name="Rounded Rectangle 47">
            <a:extLst>
              <a:ext uri="{FF2B5EF4-FFF2-40B4-BE49-F238E27FC236}">
                <a16:creationId xmlns:a16="http://schemas.microsoft.com/office/drawing/2014/main" id="{D140D43C-1DA6-51FB-1B08-C0927327497C}"/>
              </a:ext>
            </a:extLst>
          </p:cNvPr>
          <p:cNvSpPr/>
          <p:nvPr/>
        </p:nvSpPr>
        <p:spPr bwMode="auto">
          <a:xfrm>
            <a:off x="7845662" y="3510156"/>
            <a:ext cx="413343" cy="685134"/>
          </a:xfrm>
          <a:prstGeom prst="roundRect">
            <a:avLst>
              <a:gd name="adj"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CZ</a:t>
            </a:r>
            <a:endParaRPr sz="2200" dirty="0"/>
          </a:p>
        </p:txBody>
      </p:sp>
      <p:sp>
        <p:nvSpPr>
          <p:cNvPr id="50" name="Rounded Rectangle 49">
            <a:extLst>
              <a:ext uri="{FF2B5EF4-FFF2-40B4-BE49-F238E27FC236}">
                <a16:creationId xmlns:a16="http://schemas.microsoft.com/office/drawing/2014/main" id="{EE597190-DB32-0EB9-366E-80877EAAFE3C}"/>
              </a:ext>
            </a:extLst>
          </p:cNvPr>
          <p:cNvSpPr/>
          <p:nvPr/>
        </p:nvSpPr>
        <p:spPr bwMode="auto">
          <a:xfrm>
            <a:off x="8697284" y="4256215"/>
            <a:ext cx="413343" cy="685134"/>
          </a:xfrm>
          <a:prstGeom prst="roundRect">
            <a:avLst>
              <a:gd name="adj"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CZ</a:t>
            </a:r>
            <a:endParaRPr sz="2200" dirty="0"/>
          </a:p>
        </p:txBody>
      </p:sp>
      <p:sp>
        <p:nvSpPr>
          <p:cNvPr id="51" name="Rounded Rectangle 50">
            <a:extLst>
              <a:ext uri="{FF2B5EF4-FFF2-40B4-BE49-F238E27FC236}">
                <a16:creationId xmlns:a16="http://schemas.microsoft.com/office/drawing/2014/main" id="{9DC28A29-F605-08DB-4822-B56270A58182}"/>
              </a:ext>
            </a:extLst>
          </p:cNvPr>
          <p:cNvSpPr/>
          <p:nvPr/>
        </p:nvSpPr>
        <p:spPr bwMode="auto">
          <a:xfrm>
            <a:off x="9656302" y="4560770"/>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sp>
        <p:nvSpPr>
          <p:cNvPr id="52" name="Rounded Rectangle 51">
            <a:extLst>
              <a:ext uri="{FF2B5EF4-FFF2-40B4-BE49-F238E27FC236}">
                <a16:creationId xmlns:a16="http://schemas.microsoft.com/office/drawing/2014/main" id="{1403C43C-F1BC-1B1E-3D31-DB63D83CA6B5}"/>
              </a:ext>
            </a:extLst>
          </p:cNvPr>
          <p:cNvSpPr/>
          <p:nvPr/>
        </p:nvSpPr>
        <p:spPr bwMode="auto">
          <a:xfrm>
            <a:off x="6848183" y="4551876"/>
            <a:ext cx="388069" cy="388069"/>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dirty="0">
                <a:solidFill>
                  <a:schemeClr val="bg1"/>
                </a:solidFill>
              </a:rPr>
              <a:t>H</a:t>
            </a:r>
            <a:endParaRPr sz="2200" dirty="0"/>
          </a:p>
        </p:txBody>
      </p:sp>
      <p:sp>
        <p:nvSpPr>
          <p:cNvPr id="53" name="Rounded Rectangle 52">
            <a:extLst>
              <a:ext uri="{FF2B5EF4-FFF2-40B4-BE49-F238E27FC236}">
                <a16:creationId xmlns:a16="http://schemas.microsoft.com/office/drawing/2014/main" id="{ECC98D36-8BD4-0509-A41A-4314BA1B69A7}"/>
              </a:ext>
            </a:extLst>
          </p:cNvPr>
          <p:cNvSpPr/>
          <p:nvPr/>
        </p:nvSpPr>
        <p:spPr bwMode="auto">
          <a:xfrm>
            <a:off x="7249538" y="3513116"/>
            <a:ext cx="345680" cy="388069"/>
          </a:xfrm>
          <a:prstGeom prst="roundRect">
            <a:avLst>
              <a:gd name="adj" fmla="val 16667"/>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aseline="-25000" dirty="0">
                <a:solidFill>
                  <a:schemeClr val="tx1"/>
                </a:solidFill>
              </a:rPr>
              <a:t>T1</a:t>
            </a:r>
            <a:endParaRPr sz="1200" dirty="0">
              <a:solidFill>
                <a:schemeClr val="tx1"/>
              </a:solidFill>
            </a:endParaRPr>
          </a:p>
        </p:txBody>
      </p:sp>
      <p:sp>
        <p:nvSpPr>
          <p:cNvPr id="55" name="Rounded Rectangle 54">
            <a:extLst>
              <a:ext uri="{FF2B5EF4-FFF2-40B4-BE49-F238E27FC236}">
                <a16:creationId xmlns:a16="http://schemas.microsoft.com/office/drawing/2014/main" id="{5ADDC1F8-EA38-1BAE-4843-3E8069A33A68}"/>
              </a:ext>
            </a:extLst>
          </p:cNvPr>
          <p:cNvSpPr/>
          <p:nvPr/>
        </p:nvSpPr>
        <p:spPr bwMode="auto">
          <a:xfrm>
            <a:off x="7249538" y="4560920"/>
            <a:ext cx="345680" cy="388069"/>
          </a:xfrm>
          <a:prstGeom prst="roundRect">
            <a:avLst>
              <a:gd name="adj" fmla="val 16667"/>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aseline="-25000" dirty="0">
                <a:solidFill>
                  <a:schemeClr val="tx1"/>
                </a:solidFill>
              </a:rPr>
              <a:t>T1</a:t>
            </a:r>
            <a:endParaRPr sz="1200" baseline="-25000" dirty="0">
              <a:solidFill>
                <a:schemeClr val="tx1"/>
              </a:solidFill>
            </a:endParaRPr>
          </a:p>
        </p:txBody>
      </p:sp>
      <p:sp>
        <p:nvSpPr>
          <p:cNvPr id="56" name="Rounded Rectangle 55">
            <a:extLst>
              <a:ext uri="{FF2B5EF4-FFF2-40B4-BE49-F238E27FC236}">
                <a16:creationId xmlns:a16="http://schemas.microsoft.com/office/drawing/2014/main" id="{BC3B4239-5A8C-5C5B-1A0E-856AD0AF4294}"/>
              </a:ext>
            </a:extLst>
          </p:cNvPr>
          <p:cNvSpPr/>
          <p:nvPr/>
        </p:nvSpPr>
        <p:spPr bwMode="auto">
          <a:xfrm>
            <a:off x="10024178" y="3875636"/>
            <a:ext cx="345680" cy="388069"/>
          </a:xfrm>
          <a:prstGeom prst="roundRect">
            <a:avLst>
              <a:gd name="adj" fmla="val 16667"/>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aseline="-25000" dirty="0">
                <a:solidFill>
                  <a:schemeClr val="tx1"/>
                </a:solidFill>
              </a:rPr>
              <a:t>T1</a:t>
            </a:r>
            <a:endParaRPr sz="1200" baseline="-25000" dirty="0">
              <a:solidFill>
                <a:schemeClr val="tx1"/>
              </a:solidFill>
            </a:endParaRPr>
          </a:p>
        </p:txBody>
      </p:sp>
      <p:sp>
        <p:nvSpPr>
          <p:cNvPr id="57" name="Rounded Rectangle 56">
            <a:extLst>
              <a:ext uri="{FF2B5EF4-FFF2-40B4-BE49-F238E27FC236}">
                <a16:creationId xmlns:a16="http://schemas.microsoft.com/office/drawing/2014/main" id="{58094361-6060-2CB9-8A14-3D1451084F41}"/>
              </a:ext>
            </a:extLst>
          </p:cNvPr>
          <p:cNvSpPr/>
          <p:nvPr/>
        </p:nvSpPr>
        <p:spPr bwMode="auto">
          <a:xfrm>
            <a:off x="10054897" y="4551876"/>
            <a:ext cx="345680" cy="388069"/>
          </a:xfrm>
          <a:prstGeom prst="roundRect">
            <a:avLst>
              <a:gd name="adj" fmla="val 16667"/>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aseline="-25000" dirty="0">
                <a:solidFill>
                  <a:schemeClr val="tx1"/>
                </a:solidFill>
              </a:rPr>
              <a:t>T1</a:t>
            </a:r>
            <a:endParaRPr sz="1200" baseline="-25000" dirty="0">
              <a:solidFill>
                <a:schemeClr val="tx1"/>
              </a:solidFill>
            </a:endParaRPr>
          </a:p>
        </p:txBody>
      </p:sp>
      <p:sp>
        <p:nvSpPr>
          <p:cNvPr id="58" name="Rounded Rectangle 57">
            <a:extLst>
              <a:ext uri="{FF2B5EF4-FFF2-40B4-BE49-F238E27FC236}">
                <a16:creationId xmlns:a16="http://schemas.microsoft.com/office/drawing/2014/main" id="{72133801-937D-F8A0-B640-604CC101DE97}"/>
              </a:ext>
            </a:extLst>
          </p:cNvPr>
          <p:cNvSpPr/>
          <p:nvPr/>
        </p:nvSpPr>
        <p:spPr bwMode="auto">
          <a:xfrm>
            <a:off x="9129946" y="4261940"/>
            <a:ext cx="345680" cy="670508"/>
          </a:xfrm>
          <a:prstGeom prst="roundRect">
            <a:avLst>
              <a:gd name="adj" fmla="val 16667"/>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r>
              <a:rPr lang="en-US" dirty="0">
                <a:solidFill>
                  <a:schemeClr val="tx1"/>
                </a:solidFill>
              </a:rPr>
              <a:t>Error</a:t>
            </a:r>
            <a:endParaRPr dirty="0">
              <a:solidFill>
                <a:schemeClr val="tx1"/>
              </a:solidFill>
            </a:endParaRPr>
          </a:p>
        </p:txBody>
      </p:sp>
      <p:sp>
        <p:nvSpPr>
          <p:cNvPr id="59" name="Rounded Rectangle 58">
            <a:extLst>
              <a:ext uri="{FF2B5EF4-FFF2-40B4-BE49-F238E27FC236}">
                <a16:creationId xmlns:a16="http://schemas.microsoft.com/office/drawing/2014/main" id="{6BD4EE62-98E6-9497-DEAC-D1418D5D1F79}"/>
              </a:ext>
            </a:extLst>
          </p:cNvPr>
          <p:cNvSpPr/>
          <p:nvPr/>
        </p:nvSpPr>
        <p:spPr bwMode="auto">
          <a:xfrm>
            <a:off x="8283511" y="3515534"/>
            <a:ext cx="345680" cy="670508"/>
          </a:xfrm>
          <a:prstGeom prst="roundRect">
            <a:avLst>
              <a:gd name="adj" fmla="val 16667"/>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r>
              <a:rPr lang="en-US" dirty="0">
                <a:solidFill>
                  <a:schemeClr val="tx1"/>
                </a:solidFill>
              </a:rPr>
              <a:t>Error</a:t>
            </a:r>
            <a:endParaRPr dirty="0">
              <a:solidFill>
                <a:schemeClr val="tx1"/>
              </a:solidFill>
            </a:endParaRPr>
          </a:p>
        </p:txBody>
      </p:sp>
      <p:sp>
        <p:nvSpPr>
          <p:cNvPr id="60" name="Text 1">
            <a:extLst>
              <a:ext uri="{FF2B5EF4-FFF2-40B4-BE49-F238E27FC236}">
                <a16:creationId xmlns:a16="http://schemas.microsoft.com/office/drawing/2014/main" id="{5D366B3E-F090-8693-026E-7634859E0762}"/>
              </a:ext>
            </a:extLst>
          </p:cNvPr>
          <p:cNvSpPr/>
          <p:nvPr/>
        </p:nvSpPr>
        <p:spPr bwMode="auto">
          <a:xfrm>
            <a:off x="6607707" y="5270141"/>
            <a:ext cx="5044478" cy="1751566"/>
          </a:xfrm>
          <a:prstGeom prst="rect">
            <a:avLst/>
          </a:prstGeom>
          <a:noFill/>
          <a:ln/>
        </p:spPr>
        <p:txBody>
          <a:bodyPr wrap="square" lIns="0" tIns="0" rIns="0" bIns="0" rtlCol="0" anchor="t"/>
          <a:lstStyle/>
          <a:p>
            <a:pPr lvl="0">
              <a:defRPr/>
            </a:pPr>
            <a:r>
              <a:rPr lang="en-US" sz="2200" dirty="0">
                <a:solidFill>
                  <a:srgbClr val="333333">
                    <a:alpha val="100000"/>
                  </a:srgbClr>
                </a:solidFill>
                <a:latin typeface="Tahoma Bold"/>
                <a:ea typeface="Cambria Math" panose="02040503050406030204" pitchFamily="18" charset="0"/>
              </a:rPr>
              <a:t>We have implicitly assumed no time-correlations in this model!</a:t>
            </a:r>
          </a:p>
          <a:p>
            <a:pPr lvl="0">
              <a:defRPr/>
            </a:pPr>
            <a:endParaRPr lang="en-US" sz="2200" dirty="0">
              <a:solidFill>
                <a:srgbClr val="333333">
                  <a:alpha val="100000"/>
                </a:srgbClr>
              </a:solidFill>
              <a:latin typeface="Tahoma Bold"/>
              <a:ea typeface="Cambria Math" panose="02040503050406030204" pitchFamily="18" charset="0"/>
            </a:endParaRPr>
          </a:p>
        </p:txBody>
      </p:sp>
    </p:spTree>
    <p:extLst>
      <p:ext uri="{BB962C8B-B14F-4D97-AF65-F5344CB8AC3E}">
        <p14:creationId xmlns:p14="http://schemas.microsoft.com/office/powerpoint/2010/main" val="899548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DF710-94B0-FAA2-12A9-A245C79B24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9B9D7A-EB71-2145-46A5-292C87ABAF1A}"/>
              </a:ext>
            </a:extLst>
          </p:cNvPr>
          <p:cNvSpPr>
            <a:spLocks noGrp="1"/>
          </p:cNvSpPr>
          <p:nvPr>
            <p:ph type="ctrTitle"/>
          </p:nvPr>
        </p:nvSpPr>
        <p:spPr/>
        <p:txBody>
          <a:bodyPr/>
          <a:lstStyle/>
          <a:p>
            <a:r>
              <a:rPr lang="de-DE" dirty="0">
                <a:ea typeface="Microsoft Sans Serif"/>
                <a:cs typeface="Microsoft Sans Serif"/>
              </a:rPr>
              <a:t>Error </a:t>
            </a:r>
            <a:r>
              <a:rPr lang="de-DE" dirty="0" err="1">
                <a:ea typeface="Microsoft Sans Serif"/>
                <a:cs typeface="Microsoft Sans Serif"/>
              </a:rPr>
              <a:t>supression</a:t>
            </a:r>
            <a:endParaRPr lang="en-FI"/>
          </a:p>
        </p:txBody>
      </p:sp>
    </p:spTree>
    <p:extLst>
      <p:ext uri="{BB962C8B-B14F-4D97-AF65-F5344CB8AC3E}">
        <p14:creationId xmlns:p14="http://schemas.microsoft.com/office/powerpoint/2010/main" val="1880118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5FDA4-9069-BE3D-023C-95381F0C11E3}"/>
              </a:ext>
            </a:extLst>
          </p:cNvPr>
          <p:cNvSpPr>
            <a:spLocks noGrp="1"/>
          </p:cNvSpPr>
          <p:nvPr>
            <p:ph type="title"/>
          </p:nvPr>
        </p:nvSpPr>
        <p:spPr/>
        <p:txBody>
          <a:bodyPr/>
          <a:lstStyle/>
          <a:p>
            <a:r>
              <a:rPr lang="en-GB" dirty="0"/>
              <a:t>Coherent Noise</a:t>
            </a:r>
            <a:endParaRPr lang="en-DE" dirty="0"/>
          </a:p>
        </p:txBody>
      </p:sp>
      <p:sp>
        <p:nvSpPr>
          <p:cNvPr id="4" name="Content Placeholder 1">
            <a:extLst>
              <a:ext uri="{FF2B5EF4-FFF2-40B4-BE49-F238E27FC236}">
                <a16:creationId xmlns:a16="http://schemas.microsoft.com/office/drawing/2014/main" id="{6EF84AC1-75C4-0715-C35D-D73CC9F1DA50}"/>
              </a:ext>
            </a:extLst>
          </p:cNvPr>
          <p:cNvSpPr txBox="1">
            <a:spLocks/>
          </p:cNvSpPr>
          <p:nvPr/>
        </p:nvSpPr>
        <p:spPr>
          <a:xfrm>
            <a:off x="533398" y="1222734"/>
            <a:ext cx="7146778" cy="4662488"/>
          </a:xfrm>
          <a:prstGeom prst="rect">
            <a:avLst/>
          </a:prstGeom>
        </p:spPr>
        <p:txBody>
          <a:bodyPr vert="horz" lIns="91440" tIns="45720" rIns="91440" bIns="45720" rtlCol="0">
            <a:normAutofit lnSpcReduction="10000"/>
          </a:bodyPr>
          <a:lstStyle>
            <a:lvl1pPr marL="228603" indent="-228603" algn="l" defTabSz="91441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0" indent="-228603" algn="l" defTabSz="91441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6"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3"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Coherent noise refers to errors that are </a:t>
            </a:r>
            <a:r>
              <a:rPr lang="en-GB" sz="2000" b="1" dirty="0"/>
              <a:t>deterministic</a:t>
            </a:r>
            <a:r>
              <a:rPr lang="en-GB" sz="2000" dirty="0"/>
              <a:t> and </a:t>
            </a:r>
            <a:r>
              <a:rPr lang="en-GB" sz="2000" b="1" dirty="0"/>
              <a:t>unitary</a:t>
            </a:r>
            <a:r>
              <a:rPr lang="en-GB" sz="2000" dirty="0"/>
              <a:t> in nature, often arising from miscalibrations or imprecise control operations. Unlike incoherent noise, coherent errors preserve the purity of the quantum state and can, in principle, be reversed or compensated for.</a:t>
            </a:r>
          </a:p>
          <a:p>
            <a:r>
              <a:rPr lang="en-GB" sz="2000" b="1" dirty="0"/>
              <a:t>Systematic Deviations:</a:t>
            </a:r>
            <a:r>
              <a:rPr lang="en-GB" sz="2000" dirty="0"/>
              <a:t> Constant offsets in control pulse amplitudes, phases, or frequencies.</a:t>
            </a:r>
          </a:p>
          <a:p>
            <a:r>
              <a:rPr lang="en-GB" sz="2000" b="1" dirty="0"/>
              <a:t>Under/Over-Rotations:</a:t>
            </a:r>
            <a:r>
              <a:rPr lang="en-GB" sz="2000" dirty="0"/>
              <a:t> Gates applying slightly more or less than the intended rotation angle.</a:t>
            </a:r>
          </a:p>
          <a:p>
            <a:pPr marL="0" indent="0">
              <a:buNone/>
            </a:pPr>
            <a:r>
              <a:rPr lang="en-GB" sz="2000" b="1" dirty="0"/>
              <a:t>Controllable &amp; Correctable:</a:t>
            </a:r>
            <a:r>
              <a:rPr lang="en-GB" sz="2000" dirty="0"/>
              <a:t> Unlike random incoherent noise, coherent errors arise from </a:t>
            </a:r>
            <a:r>
              <a:rPr lang="en-GB" sz="2000" i="1" dirty="0" err="1"/>
              <a:t>tunable</a:t>
            </a:r>
            <a:r>
              <a:rPr lang="en-GB" sz="2000" dirty="0"/>
              <a:t> aspects of our system. This opens the door for:</a:t>
            </a:r>
          </a:p>
          <a:p>
            <a:r>
              <a:rPr lang="en-GB" sz="2000" b="1" dirty="0"/>
              <a:t>Precision Calibration:</a:t>
            </a:r>
            <a:r>
              <a:rPr lang="en-GB" sz="2000" dirty="0"/>
              <a:t> </a:t>
            </a:r>
            <a:r>
              <a:rPr lang="en-GB" sz="2000" dirty="0" err="1"/>
              <a:t>Dialing</a:t>
            </a:r>
            <a:r>
              <a:rPr lang="en-GB" sz="2000" dirty="0"/>
              <a:t> in control parameters for optimal performance.</a:t>
            </a:r>
          </a:p>
          <a:p>
            <a:r>
              <a:rPr lang="en-GB" sz="2000" b="1" dirty="0"/>
              <a:t>Tailored Pulse Design:</a:t>
            </a:r>
            <a:r>
              <a:rPr lang="en-GB" sz="2000" dirty="0"/>
              <a:t> Engineering specific control sequences to cancel out systematic deviations.</a:t>
            </a:r>
          </a:p>
        </p:txBody>
      </p:sp>
      <p:sp>
        <p:nvSpPr>
          <p:cNvPr id="6" name="TextBox 5">
            <a:extLst>
              <a:ext uri="{FF2B5EF4-FFF2-40B4-BE49-F238E27FC236}">
                <a16:creationId xmlns:a16="http://schemas.microsoft.com/office/drawing/2014/main" id="{618A7BCB-EAB9-D8BD-B782-D6F02D9EB493}"/>
              </a:ext>
            </a:extLst>
          </p:cNvPr>
          <p:cNvSpPr txBox="1"/>
          <p:nvPr/>
        </p:nvSpPr>
        <p:spPr>
          <a:xfrm>
            <a:off x="5303912" y="6342475"/>
            <a:ext cx="7848872" cy="253916"/>
          </a:xfrm>
          <a:prstGeom prst="rect">
            <a:avLst/>
          </a:prstGeom>
          <a:noFill/>
        </p:spPr>
        <p:txBody>
          <a:bodyPr wrap="square">
            <a:spAutoFit/>
          </a:bodyPr>
          <a:lstStyle/>
          <a:p>
            <a:r>
              <a:rPr lang="en-DE" sz="1050" dirty="0">
                <a:hlinkClick r:id="rId3"/>
              </a:rPr>
              <a:t>https://www.iqmacademy.com/curriculum/assets/bloch-viz/index.html?gates=H,X,T,Y&amp;noKet&amp;noise</a:t>
            </a:r>
            <a:r>
              <a:rPr lang="en-DE" sz="1050" dirty="0"/>
              <a:t> </a:t>
            </a:r>
          </a:p>
        </p:txBody>
      </p:sp>
      <p:pic>
        <p:nvPicPr>
          <p:cNvPr id="7" name="Picture 6">
            <a:extLst>
              <a:ext uri="{FF2B5EF4-FFF2-40B4-BE49-F238E27FC236}">
                <a16:creationId xmlns:a16="http://schemas.microsoft.com/office/drawing/2014/main" id="{3FA790F5-2596-F5A4-E25B-60CC869C8C22}"/>
              </a:ext>
            </a:extLst>
          </p:cNvPr>
          <p:cNvPicPr>
            <a:picLocks noChangeAspect="1"/>
          </p:cNvPicPr>
          <p:nvPr/>
        </p:nvPicPr>
        <p:blipFill>
          <a:blip r:embed="rId4"/>
          <a:srcRect l="4044"/>
          <a:stretch>
            <a:fillRect/>
          </a:stretch>
        </p:blipFill>
        <p:spPr>
          <a:xfrm>
            <a:off x="7954148" y="750936"/>
            <a:ext cx="4085276" cy="4365104"/>
          </a:xfrm>
          <a:prstGeom prst="roundRect">
            <a:avLst>
              <a:gd name="adj" fmla="val 9206"/>
            </a:avLst>
          </a:prstGeom>
        </p:spPr>
      </p:pic>
      <p:pic>
        <p:nvPicPr>
          <p:cNvPr id="8" name="Picture 7">
            <a:extLst>
              <a:ext uri="{FF2B5EF4-FFF2-40B4-BE49-F238E27FC236}">
                <a16:creationId xmlns:a16="http://schemas.microsoft.com/office/drawing/2014/main" id="{56E6DC23-D6D0-C278-4D4B-1E71CDC8D34A}"/>
              </a:ext>
            </a:extLst>
          </p:cNvPr>
          <p:cNvPicPr>
            <a:picLocks noChangeAspect="1"/>
          </p:cNvPicPr>
          <p:nvPr/>
        </p:nvPicPr>
        <p:blipFill>
          <a:blip r:embed="rId5"/>
          <a:stretch>
            <a:fillRect/>
          </a:stretch>
        </p:blipFill>
        <p:spPr>
          <a:xfrm>
            <a:off x="7680176" y="4328705"/>
            <a:ext cx="1354851" cy="1366912"/>
          </a:xfrm>
          <a:prstGeom prst="rect">
            <a:avLst/>
          </a:prstGeom>
        </p:spPr>
      </p:pic>
      <p:sp>
        <p:nvSpPr>
          <p:cNvPr id="10" name="TextBox 9">
            <a:extLst>
              <a:ext uri="{FF2B5EF4-FFF2-40B4-BE49-F238E27FC236}">
                <a16:creationId xmlns:a16="http://schemas.microsoft.com/office/drawing/2014/main" id="{D7ECA616-4CCB-D275-1375-D40B546C40D1}"/>
              </a:ext>
            </a:extLst>
          </p:cNvPr>
          <p:cNvSpPr txBox="1"/>
          <p:nvPr/>
        </p:nvSpPr>
        <p:spPr>
          <a:xfrm>
            <a:off x="9035027" y="5236035"/>
            <a:ext cx="3024336" cy="738664"/>
          </a:xfrm>
          <a:prstGeom prst="rect">
            <a:avLst/>
          </a:prstGeom>
          <a:noFill/>
        </p:spPr>
        <p:txBody>
          <a:bodyPr wrap="square">
            <a:spAutoFit/>
          </a:bodyPr>
          <a:lstStyle/>
          <a:p>
            <a:r>
              <a:rPr lang="en-GB" sz="1400" dirty="0"/>
              <a:t>Try it yourself and apply the same operation (e.g. the X gate) multiple times.</a:t>
            </a:r>
          </a:p>
        </p:txBody>
      </p:sp>
    </p:spTree>
    <p:extLst>
      <p:ext uri="{BB962C8B-B14F-4D97-AF65-F5344CB8AC3E}">
        <p14:creationId xmlns:p14="http://schemas.microsoft.com/office/powerpoint/2010/main" val="1433953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0B4F-A82A-9E4C-6C49-178387BE861F}"/>
              </a:ext>
            </a:extLst>
          </p:cNvPr>
          <p:cNvSpPr>
            <a:spLocks noGrp="1"/>
          </p:cNvSpPr>
          <p:nvPr>
            <p:ph type="title"/>
          </p:nvPr>
        </p:nvSpPr>
        <p:spPr/>
        <p:txBody>
          <a:bodyPr/>
          <a:lstStyle/>
          <a:p>
            <a:r>
              <a:rPr lang="en-US" dirty="0"/>
              <a:t>What is error suppression?</a:t>
            </a:r>
          </a:p>
        </p:txBody>
      </p:sp>
      <p:sp>
        <p:nvSpPr>
          <p:cNvPr id="3" name="TextBox 2">
            <a:extLst>
              <a:ext uri="{FF2B5EF4-FFF2-40B4-BE49-F238E27FC236}">
                <a16:creationId xmlns:a16="http://schemas.microsoft.com/office/drawing/2014/main" id="{FFFCBD5A-1ED8-539A-D43A-BE3E349D902D}"/>
              </a:ext>
            </a:extLst>
          </p:cNvPr>
          <p:cNvSpPr txBox="1"/>
          <p:nvPr/>
        </p:nvSpPr>
        <p:spPr bwMode="auto">
          <a:xfrm>
            <a:off x="551384" y="1340768"/>
            <a:ext cx="11089232" cy="3970318"/>
          </a:xfrm>
          <a:prstGeom prst="rect">
            <a:avLst/>
          </a:prstGeom>
          <a:noFill/>
        </p:spPr>
        <p:txBody>
          <a:bodyPr wrap="square">
            <a:spAutoFit/>
          </a:bodyPr>
          <a:lstStyle/>
          <a:p>
            <a:pPr>
              <a:defRPr/>
            </a:pPr>
            <a:r>
              <a:rPr lang="en-AU" dirty="0"/>
              <a:t>Error suppression encompass a very wide set of techniques aiming at reducing the amount errors happening during the execution of a desired algorithm.</a:t>
            </a:r>
          </a:p>
          <a:p>
            <a:pPr>
              <a:defRPr/>
            </a:pPr>
            <a:endParaRPr lang="en-AU" dirty="0"/>
          </a:p>
          <a:p>
            <a:pPr>
              <a:defRPr/>
            </a:pPr>
            <a:r>
              <a:rPr lang="en-AU" dirty="0"/>
              <a:t>Error suppression is therefore deeply connected to the hardware properties of the QPU in use and it’s intertwined with topic such as QPU calibration, error characterization and even noise-aware circuit </a:t>
            </a:r>
            <a:r>
              <a:rPr lang="en-AU" dirty="0" err="1"/>
              <a:t>transpilation</a:t>
            </a:r>
            <a:r>
              <a:rPr lang="en-AU" dirty="0"/>
              <a:t>. </a:t>
            </a:r>
          </a:p>
          <a:p>
            <a:pPr>
              <a:defRPr/>
            </a:pPr>
            <a:endParaRPr lang="en-AU" dirty="0"/>
          </a:p>
          <a:p>
            <a:pPr>
              <a:defRPr/>
            </a:pPr>
            <a:r>
              <a:rPr lang="en-AU" dirty="0"/>
              <a:t>Importantly, error suppression does not rely on heavy post-processing and does not come with (significant) runtime overhead. Often, suppression techniques are applied unbeknownst to the general user. </a:t>
            </a:r>
          </a:p>
          <a:p>
            <a:pPr>
              <a:defRPr/>
            </a:pPr>
            <a:endParaRPr lang="en-AU" dirty="0"/>
          </a:p>
          <a:p>
            <a:pPr>
              <a:defRPr/>
            </a:pPr>
            <a:r>
              <a:rPr lang="en-AU" dirty="0"/>
              <a:t>In this set of slides, we’ll focus on two error suppression techniques:</a:t>
            </a:r>
          </a:p>
          <a:p>
            <a:pPr>
              <a:defRPr/>
            </a:pPr>
            <a:endParaRPr lang="en-AU" dirty="0"/>
          </a:p>
          <a:p>
            <a:pPr marL="742881" lvl="1" indent="-285750">
              <a:buFont typeface="Arial" panose="020B0604020202020204" pitchFamily="34" charset="0"/>
              <a:buChar char="•"/>
              <a:defRPr/>
            </a:pPr>
            <a:r>
              <a:rPr lang="en-AU" dirty="0"/>
              <a:t>Dynamical decoupling </a:t>
            </a:r>
          </a:p>
          <a:p>
            <a:pPr marL="742881" lvl="1" indent="-285750">
              <a:buFont typeface="Arial" panose="020B0604020202020204" pitchFamily="34" charset="0"/>
              <a:buChar char="•"/>
              <a:defRPr/>
            </a:pPr>
            <a:r>
              <a:rPr lang="en-AU" dirty="0"/>
              <a:t>Pauli Twirling</a:t>
            </a:r>
          </a:p>
        </p:txBody>
      </p:sp>
    </p:spTree>
    <p:extLst>
      <p:ext uri="{BB962C8B-B14F-4D97-AF65-F5344CB8AC3E}">
        <p14:creationId xmlns:p14="http://schemas.microsoft.com/office/powerpoint/2010/main" val="1750339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C42D322-7239-8713-C1EA-6A6948EACAC1}"/>
            </a:ext>
          </a:extLst>
        </p:cNvPr>
        <p:cNvGrpSpPr/>
        <p:nvPr/>
      </p:nvGrpSpPr>
      <p:grpSpPr bwMode="auto">
        <a:xfrm>
          <a:off x="0" y="0"/>
          <a:ext cx="0" cy="0"/>
          <a:chOff x="0" y="0"/>
          <a:chExt cx="0" cy="0"/>
        </a:xfrm>
      </p:grpSpPr>
      <p:sp>
        <p:nvSpPr>
          <p:cNvPr id="10" name="Title 9">
            <a:extLst>
              <a:ext uri="{FF2B5EF4-FFF2-40B4-BE49-F238E27FC236}">
                <a16:creationId xmlns:a16="http://schemas.microsoft.com/office/drawing/2014/main" id="{453A4161-16CE-1C87-C80A-6BCB91D89DD9}"/>
              </a:ext>
            </a:extLst>
          </p:cNvPr>
          <p:cNvSpPr>
            <a:spLocks noGrp="1"/>
          </p:cNvSpPr>
          <p:nvPr>
            <p:ph type="title"/>
          </p:nvPr>
        </p:nvSpPr>
        <p:spPr bwMode="auto">
          <a:xfrm>
            <a:off x="663324" y="-90116"/>
            <a:ext cx="10515600" cy="1325563"/>
          </a:xfrm>
        </p:spPr>
        <p:txBody>
          <a:bodyPr/>
          <a:lstStyle/>
          <a:p>
            <a:pPr>
              <a:defRPr/>
            </a:pPr>
            <a:r>
              <a:rPr lang="en-US" dirty="0"/>
              <a:t>Dynamical Decoupling (DD)</a:t>
            </a:r>
            <a:endParaRPr dirty="0"/>
          </a:p>
        </p:txBody>
      </p:sp>
      <p:sp>
        <p:nvSpPr>
          <p:cNvPr id="3" name="TextBox 2">
            <a:extLst>
              <a:ext uri="{FF2B5EF4-FFF2-40B4-BE49-F238E27FC236}">
                <a16:creationId xmlns:a16="http://schemas.microsoft.com/office/drawing/2014/main" id="{94D2CDC3-296E-2D45-A2CC-C1BB0C386758}"/>
              </a:ext>
            </a:extLst>
          </p:cNvPr>
          <p:cNvSpPr txBox="1"/>
          <p:nvPr/>
        </p:nvSpPr>
        <p:spPr bwMode="auto">
          <a:xfrm>
            <a:off x="11620338" y="6417981"/>
            <a:ext cx="263214" cy="261610"/>
          </a:xfrm>
          <a:prstGeom prst="rect">
            <a:avLst/>
          </a:prstGeom>
          <a:solidFill>
            <a:schemeClr val="bg1"/>
          </a:solidFill>
        </p:spPr>
        <p:txBody>
          <a:bodyPr wrap="none" rtlCol="0">
            <a:spAutoFit/>
          </a:bodyPr>
          <a:lstStyle/>
          <a:p>
            <a:pPr algn="l">
              <a:defRPr/>
            </a:pPr>
            <a:r>
              <a:rPr sz="1050" dirty="0"/>
              <a:t>2</a:t>
            </a:r>
            <a:endParaRPr dirty="0"/>
          </a:p>
        </p:txBody>
      </p:sp>
      <p:sp>
        <p:nvSpPr>
          <p:cNvPr id="2" name="TextBox 1">
            <a:extLst>
              <a:ext uri="{FF2B5EF4-FFF2-40B4-BE49-F238E27FC236}">
                <a16:creationId xmlns:a16="http://schemas.microsoft.com/office/drawing/2014/main" id="{C34A5DFE-A74D-10D6-412C-CDB6B4973CEC}"/>
              </a:ext>
            </a:extLst>
          </p:cNvPr>
          <p:cNvSpPr txBox="1"/>
          <p:nvPr/>
        </p:nvSpPr>
        <p:spPr bwMode="auto">
          <a:xfrm>
            <a:off x="663324" y="1105640"/>
            <a:ext cx="10865352" cy="1575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AU" dirty="0"/>
              <a:t>DD is a quantum control technique.</a:t>
            </a:r>
          </a:p>
          <a:p>
            <a:pPr marL="285750" indent="-285750">
              <a:lnSpc>
                <a:spcPct val="150000"/>
              </a:lnSpc>
              <a:buFont typeface="Arial" panose="020B0604020202020204" pitchFamily="34" charset="0"/>
              <a:buChar char="•"/>
            </a:pPr>
            <a:r>
              <a:rPr lang="en-AU" dirty="0"/>
              <a:t>Meaning, the goal is to drive the dynamics in a particular and targeted way.</a:t>
            </a:r>
          </a:p>
          <a:p>
            <a:pPr marL="285750" indent="-285750">
              <a:lnSpc>
                <a:spcPct val="150000"/>
              </a:lnSpc>
              <a:buFont typeface="Arial" panose="020B0604020202020204" pitchFamily="34" charset="0"/>
              <a:buChar char="•"/>
            </a:pPr>
            <a:r>
              <a:rPr lang="en-AU" dirty="0"/>
              <a:t>It is typically known to kill coherent (covered in the next slides) and non-Markovian errors in qubits.</a:t>
            </a:r>
          </a:p>
          <a:p>
            <a:pPr marL="285750" indent="-285750">
              <a:lnSpc>
                <a:spcPct val="150000"/>
              </a:lnSpc>
              <a:buFont typeface="Arial" panose="020B0604020202020204" pitchFamily="34" charset="0"/>
              <a:buChar char="•"/>
            </a:pPr>
            <a:endParaRPr lang="en-AU" dirty="0"/>
          </a:p>
        </p:txBody>
      </p:sp>
      <p:pic>
        <p:nvPicPr>
          <p:cNvPr id="5" name="Picture 4" descr="A diagram of a sphere&#10;&#10;AI-generated content may be incorrect.">
            <a:extLst>
              <a:ext uri="{FF2B5EF4-FFF2-40B4-BE49-F238E27FC236}">
                <a16:creationId xmlns:a16="http://schemas.microsoft.com/office/drawing/2014/main" id="{2FDB1395-8D13-A324-A8C6-1DCA52BEF62C}"/>
              </a:ext>
            </a:extLst>
          </p:cNvPr>
          <p:cNvPicPr>
            <a:picLocks noChangeAspect="1"/>
          </p:cNvPicPr>
          <p:nvPr/>
        </p:nvPicPr>
        <p:blipFill>
          <a:blip r:embed="rId3"/>
          <a:stretch>
            <a:fillRect/>
          </a:stretch>
        </p:blipFill>
        <p:spPr>
          <a:xfrm>
            <a:off x="1352023" y="2408369"/>
            <a:ext cx="4306338" cy="3255331"/>
          </a:xfrm>
          <a:prstGeom prst="rect">
            <a:avLst/>
          </a:prstGeom>
        </p:spPr>
      </p:pic>
      <p:sp>
        <p:nvSpPr>
          <p:cNvPr id="7" name="TextBox 6">
            <a:extLst>
              <a:ext uri="{FF2B5EF4-FFF2-40B4-BE49-F238E27FC236}">
                <a16:creationId xmlns:a16="http://schemas.microsoft.com/office/drawing/2014/main" id="{503A18BD-CAFC-E152-EA10-5C7A3FA936BE}"/>
              </a:ext>
            </a:extLst>
          </p:cNvPr>
          <p:cNvSpPr txBox="1"/>
          <p:nvPr/>
        </p:nvSpPr>
        <p:spPr>
          <a:xfrm>
            <a:off x="1352023" y="5824516"/>
            <a:ext cx="4900095" cy="1092607"/>
          </a:xfrm>
          <a:prstGeom prst="rect">
            <a:avLst/>
          </a:prstGeom>
          <a:noFill/>
        </p:spPr>
        <p:txBody>
          <a:bodyPr wrap="square" rtlCol="0">
            <a:spAutoFit/>
          </a:bodyPr>
          <a:lstStyle/>
          <a:p>
            <a:r>
              <a:rPr lang="en-AU" sz="1300" dirty="0">
                <a:latin typeface="Calibri Light" panose="020F0302020204030204" pitchFamily="34" charset="0"/>
                <a:cs typeface="Calibri Light" panose="020F0302020204030204" pitchFamily="34" charset="0"/>
              </a:rPr>
              <a:t>AWS Blog:</a:t>
            </a:r>
            <a:br>
              <a:rPr lang="en-AU" sz="1300" dirty="0">
                <a:latin typeface="Calibri Light" panose="020F0302020204030204" pitchFamily="34" charset="0"/>
                <a:cs typeface="Calibri Light" panose="020F0302020204030204" pitchFamily="34" charset="0"/>
              </a:rPr>
            </a:br>
            <a:r>
              <a:rPr lang="en-AU" sz="1300" dirty="0">
                <a:latin typeface="Calibri Light" panose="020F0302020204030204" pitchFamily="34" charset="0"/>
                <a:cs typeface="Calibri Light" panose="020F0302020204030204" pitchFamily="34" charset="0"/>
              </a:rPr>
              <a:t>https://</a:t>
            </a:r>
            <a:r>
              <a:rPr lang="en-AU" sz="1300" dirty="0" err="1">
                <a:latin typeface="Calibri Light" panose="020F0302020204030204" pitchFamily="34" charset="0"/>
                <a:cs typeface="Calibri Light" panose="020F0302020204030204" pitchFamily="34" charset="0"/>
              </a:rPr>
              <a:t>aws.amazon.com</a:t>
            </a:r>
            <a:r>
              <a:rPr lang="en-AU" sz="1300" dirty="0">
                <a:latin typeface="Calibri Light" panose="020F0302020204030204" pitchFamily="34" charset="0"/>
                <a:cs typeface="Calibri Light" panose="020F0302020204030204" pitchFamily="34" charset="0"/>
              </a:rPr>
              <a:t>/blogs/quantum-computing/suppressing-errors-with-dynamical-decoupling-using-pulse-control-on-amazon-braket/</a:t>
            </a:r>
          </a:p>
          <a:p>
            <a:endParaRPr lang="en-US" sz="1300" dirty="0"/>
          </a:p>
        </p:txBody>
      </p:sp>
    </p:spTree>
    <p:extLst>
      <p:ext uri="{BB962C8B-B14F-4D97-AF65-F5344CB8AC3E}">
        <p14:creationId xmlns:p14="http://schemas.microsoft.com/office/powerpoint/2010/main" val="37277445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20DFD7F-D2D5-7402-272F-9A4A4A5B1579}"/>
            </a:ext>
          </a:extLst>
        </p:cNvPr>
        <p:cNvGrpSpPr/>
        <p:nvPr/>
      </p:nvGrpSpPr>
      <p:grpSpPr bwMode="auto">
        <a:xfrm>
          <a:off x="0" y="0"/>
          <a:ext cx="0" cy="0"/>
          <a:chOff x="0" y="0"/>
          <a:chExt cx="0" cy="0"/>
        </a:xfrm>
      </p:grpSpPr>
      <p:sp>
        <p:nvSpPr>
          <p:cNvPr id="10" name="Title 9">
            <a:extLst>
              <a:ext uri="{FF2B5EF4-FFF2-40B4-BE49-F238E27FC236}">
                <a16:creationId xmlns:a16="http://schemas.microsoft.com/office/drawing/2014/main" id="{ABD3E96A-1E52-EE1D-5B50-51604EFCFE57}"/>
              </a:ext>
            </a:extLst>
          </p:cNvPr>
          <p:cNvSpPr>
            <a:spLocks noGrp="1"/>
          </p:cNvSpPr>
          <p:nvPr>
            <p:ph type="title"/>
          </p:nvPr>
        </p:nvSpPr>
        <p:spPr bwMode="auto">
          <a:xfrm>
            <a:off x="663324" y="-90116"/>
            <a:ext cx="10515600" cy="1325563"/>
          </a:xfrm>
        </p:spPr>
        <p:txBody>
          <a:bodyPr/>
          <a:lstStyle/>
          <a:p>
            <a:pPr>
              <a:defRPr/>
            </a:pPr>
            <a:r>
              <a:rPr lang="en-US" dirty="0"/>
              <a:t>Dynamical Decoupling (DD)</a:t>
            </a:r>
            <a:endParaRPr dirty="0"/>
          </a:p>
        </p:txBody>
      </p:sp>
      <p:sp>
        <p:nvSpPr>
          <p:cNvPr id="3" name="TextBox 2">
            <a:extLst>
              <a:ext uri="{FF2B5EF4-FFF2-40B4-BE49-F238E27FC236}">
                <a16:creationId xmlns:a16="http://schemas.microsoft.com/office/drawing/2014/main" id="{2008AF1F-D601-4CD4-A308-3B9CEDA2E582}"/>
              </a:ext>
            </a:extLst>
          </p:cNvPr>
          <p:cNvSpPr txBox="1"/>
          <p:nvPr/>
        </p:nvSpPr>
        <p:spPr bwMode="auto">
          <a:xfrm>
            <a:off x="11620338" y="6417981"/>
            <a:ext cx="263214" cy="261610"/>
          </a:xfrm>
          <a:prstGeom prst="rect">
            <a:avLst/>
          </a:prstGeom>
          <a:solidFill>
            <a:schemeClr val="bg1"/>
          </a:solidFill>
        </p:spPr>
        <p:txBody>
          <a:bodyPr wrap="none" rtlCol="0">
            <a:spAutoFit/>
          </a:bodyPr>
          <a:lstStyle/>
          <a:p>
            <a:pPr algn="l">
              <a:defRPr/>
            </a:pPr>
            <a:r>
              <a:rPr sz="1050" dirty="0"/>
              <a:t>2</a:t>
            </a:r>
            <a:endParaRPr dirty="0"/>
          </a:p>
        </p:txBody>
      </p:sp>
      <p:sp>
        <p:nvSpPr>
          <p:cNvPr id="31" name="Rectangle 30">
            <a:extLst>
              <a:ext uri="{FF2B5EF4-FFF2-40B4-BE49-F238E27FC236}">
                <a16:creationId xmlns:a16="http://schemas.microsoft.com/office/drawing/2014/main" id="{890BA808-5130-EABA-A575-27FAE9EC078F}"/>
              </a:ext>
            </a:extLst>
          </p:cNvPr>
          <p:cNvSpPr/>
          <p:nvPr/>
        </p:nvSpPr>
        <p:spPr bwMode="auto">
          <a:xfrm>
            <a:off x="8272494" y="4305681"/>
            <a:ext cx="695033"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2" name="Rectangle 31">
            <a:extLst>
              <a:ext uri="{FF2B5EF4-FFF2-40B4-BE49-F238E27FC236}">
                <a16:creationId xmlns:a16="http://schemas.microsoft.com/office/drawing/2014/main" id="{7D034A4C-987B-8700-A541-876074CDEF64}"/>
              </a:ext>
            </a:extLst>
          </p:cNvPr>
          <p:cNvSpPr/>
          <p:nvPr/>
        </p:nvSpPr>
        <p:spPr bwMode="auto">
          <a:xfrm>
            <a:off x="9312741" y="4307390"/>
            <a:ext cx="522493"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3" name="Rectangle 32">
            <a:extLst>
              <a:ext uri="{FF2B5EF4-FFF2-40B4-BE49-F238E27FC236}">
                <a16:creationId xmlns:a16="http://schemas.microsoft.com/office/drawing/2014/main" id="{1E1FC864-4507-2C1A-1DBE-1BE6F7F3D690}"/>
              </a:ext>
            </a:extLst>
          </p:cNvPr>
          <p:cNvSpPr/>
          <p:nvPr/>
        </p:nvSpPr>
        <p:spPr bwMode="auto">
          <a:xfrm>
            <a:off x="10184375" y="4329493"/>
            <a:ext cx="522493"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extBox 1">
            <a:extLst>
              <a:ext uri="{FF2B5EF4-FFF2-40B4-BE49-F238E27FC236}">
                <a16:creationId xmlns:a16="http://schemas.microsoft.com/office/drawing/2014/main" id="{EB836FCA-82AB-75C0-0125-F6B40F60FF01}"/>
              </a:ext>
            </a:extLst>
          </p:cNvPr>
          <p:cNvSpPr txBox="1"/>
          <p:nvPr/>
        </p:nvSpPr>
        <p:spPr bwMode="auto">
          <a:xfrm>
            <a:off x="663324" y="1105640"/>
            <a:ext cx="10865352" cy="1575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AU" dirty="0"/>
              <a:t>DD is a quantum control technique.</a:t>
            </a:r>
          </a:p>
          <a:p>
            <a:pPr marL="285750" indent="-285750">
              <a:lnSpc>
                <a:spcPct val="150000"/>
              </a:lnSpc>
              <a:buFont typeface="Arial" panose="020B0604020202020204" pitchFamily="34" charset="0"/>
              <a:buChar char="•"/>
            </a:pPr>
            <a:r>
              <a:rPr lang="en-AU" dirty="0"/>
              <a:t>Meaning, the goal is to drive the dynamics in a particular and targeted way.</a:t>
            </a:r>
          </a:p>
          <a:p>
            <a:pPr marL="285750" indent="-285750">
              <a:lnSpc>
                <a:spcPct val="150000"/>
              </a:lnSpc>
              <a:buFont typeface="Arial" panose="020B0604020202020204" pitchFamily="34" charset="0"/>
              <a:buChar char="•"/>
            </a:pPr>
            <a:r>
              <a:rPr lang="en-AU" dirty="0"/>
              <a:t>It is typically known to kill coherent (covered in the next slides) and non-Markovian errors in qubits.</a:t>
            </a:r>
          </a:p>
          <a:p>
            <a:pPr marL="285750" indent="-285750">
              <a:lnSpc>
                <a:spcPct val="150000"/>
              </a:lnSpc>
              <a:buFont typeface="Arial" panose="020B0604020202020204" pitchFamily="34" charset="0"/>
              <a:buChar char="•"/>
            </a:pPr>
            <a:endParaRPr lang="en-AU" dirty="0"/>
          </a:p>
        </p:txBody>
      </p:sp>
      <p:pic>
        <p:nvPicPr>
          <p:cNvPr id="5" name="Picture 4" descr="A diagram of a sphere&#10;&#10;AI-generated content may be incorrect.">
            <a:extLst>
              <a:ext uri="{FF2B5EF4-FFF2-40B4-BE49-F238E27FC236}">
                <a16:creationId xmlns:a16="http://schemas.microsoft.com/office/drawing/2014/main" id="{5179C612-B2F6-FC12-7DE6-C53293D4AE18}"/>
              </a:ext>
            </a:extLst>
          </p:cNvPr>
          <p:cNvPicPr>
            <a:picLocks noChangeAspect="1"/>
          </p:cNvPicPr>
          <p:nvPr/>
        </p:nvPicPr>
        <p:blipFill>
          <a:blip r:embed="rId3"/>
          <a:stretch>
            <a:fillRect/>
          </a:stretch>
        </p:blipFill>
        <p:spPr>
          <a:xfrm>
            <a:off x="1352023" y="2408369"/>
            <a:ext cx="4306338" cy="3255331"/>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BC8584C1-FDD0-1263-C733-5DDF16754D76}"/>
              </a:ext>
            </a:extLst>
          </p:cNvPr>
          <p:cNvPicPr>
            <a:picLocks noChangeAspect="1"/>
          </p:cNvPicPr>
          <p:nvPr/>
        </p:nvPicPr>
        <p:blipFill>
          <a:blip r:embed="rId4"/>
          <a:stretch>
            <a:fillRect/>
          </a:stretch>
        </p:blipFill>
        <p:spPr>
          <a:xfrm>
            <a:off x="7653390" y="2408369"/>
            <a:ext cx="3742523" cy="3794623"/>
          </a:xfrm>
          <a:prstGeom prst="rect">
            <a:avLst/>
          </a:prstGeom>
        </p:spPr>
      </p:pic>
      <p:sp>
        <p:nvSpPr>
          <p:cNvPr id="7" name="TextBox 6">
            <a:extLst>
              <a:ext uri="{FF2B5EF4-FFF2-40B4-BE49-F238E27FC236}">
                <a16:creationId xmlns:a16="http://schemas.microsoft.com/office/drawing/2014/main" id="{EECB54A3-D234-521C-5C66-363C3DF55C5C}"/>
              </a:ext>
            </a:extLst>
          </p:cNvPr>
          <p:cNvSpPr txBox="1"/>
          <p:nvPr/>
        </p:nvSpPr>
        <p:spPr>
          <a:xfrm>
            <a:off x="1352023" y="5824516"/>
            <a:ext cx="4900095" cy="1092607"/>
          </a:xfrm>
          <a:prstGeom prst="rect">
            <a:avLst/>
          </a:prstGeom>
          <a:noFill/>
        </p:spPr>
        <p:txBody>
          <a:bodyPr wrap="square" rtlCol="0">
            <a:spAutoFit/>
          </a:bodyPr>
          <a:lstStyle/>
          <a:p>
            <a:r>
              <a:rPr lang="en-AU" sz="1300" dirty="0">
                <a:latin typeface="Calibri Light" panose="020F0302020204030204" pitchFamily="34" charset="0"/>
                <a:cs typeface="Calibri Light" panose="020F0302020204030204" pitchFamily="34" charset="0"/>
              </a:rPr>
              <a:t>AWS Blog:</a:t>
            </a:r>
            <a:br>
              <a:rPr lang="en-AU" sz="1300" dirty="0">
                <a:latin typeface="Calibri Light" panose="020F0302020204030204" pitchFamily="34" charset="0"/>
                <a:cs typeface="Calibri Light" panose="020F0302020204030204" pitchFamily="34" charset="0"/>
              </a:rPr>
            </a:br>
            <a:r>
              <a:rPr lang="en-AU" sz="1300" dirty="0">
                <a:latin typeface="Calibri Light" panose="020F0302020204030204" pitchFamily="34" charset="0"/>
                <a:cs typeface="Calibri Light" panose="020F0302020204030204" pitchFamily="34" charset="0"/>
              </a:rPr>
              <a:t>https://</a:t>
            </a:r>
            <a:r>
              <a:rPr lang="en-AU" sz="1300" dirty="0" err="1">
                <a:latin typeface="Calibri Light" panose="020F0302020204030204" pitchFamily="34" charset="0"/>
                <a:cs typeface="Calibri Light" panose="020F0302020204030204" pitchFamily="34" charset="0"/>
              </a:rPr>
              <a:t>aws.amazon.com</a:t>
            </a:r>
            <a:r>
              <a:rPr lang="en-AU" sz="1300" dirty="0">
                <a:latin typeface="Calibri Light" panose="020F0302020204030204" pitchFamily="34" charset="0"/>
                <a:cs typeface="Calibri Light" panose="020F0302020204030204" pitchFamily="34" charset="0"/>
              </a:rPr>
              <a:t>/blogs/quantum-computing/suppressing-errors-with-dynamical-decoupling-using-pulse-control-on-amazon-braket/</a:t>
            </a:r>
          </a:p>
          <a:p>
            <a:endParaRPr lang="en-US" sz="1300" dirty="0"/>
          </a:p>
        </p:txBody>
      </p:sp>
    </p:spTree>
    <p:extLst>
      <p:ext uri="{BB962C8B-B14F-4D97-AF65-F5344CB8AC3E}">
        <p14:creationId xmlns:p14="http://schemas.microsoft.com/office/powerpoint/2010/main" val="32311661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le 9"/>
          <p:cNvSpPr>
            <a:spLocks noGrp="1"/>
          </p:cNvSpPr>
          <p:nvPr>
            <p:ph type="title"/>
          </p:nvPr>
        </p:nvSpPr>
        <p:spPr bwMode="auto"/>
        <p:txBody>
          <a:bodyPr/>
          <a:lstStyle/>
          <a:p>
            <a:pPr>
              <a:defRPr/>
            </a:pPr>
            <a:r>
              <a:rPr lang="en-US"/>
              <a:t>Single qubit case</a:t>
            </a:r>
            <a:endParaRPr/>
          </a:p>
        </p:txBody>
      </p:sp>
      <p:sp>
        <p:nvSpPr>
          <p:cNvPr id="3" name="TextBox 2"/>
          <p:cNvSpPr txBox="1"/>
          <p:nvPr/>
        </p:nvSpPr>
        <p:spPr bwMode="auto">
          <a:xfrm>
            <a:off x="11620338" y="6417981"/>
            <a:ext cx="263214" cy="261610"/>
          </a:xfrm>
          <a:prstGeom prst="rect">
            <a:avLst/>
          </a:prstGeom>
          <a:solidFill>
            <a:schemeClr val="bg1"/>
          </a:solidFill>
        </p:spPr>
        <p:txBody>
          <a:bodyPr wrap="none" rtlCol="0">
            <a:spAutoFit/>
          </a:bodyPr>
          <a:lstStyle/>
          <a:p>
            <a:pPr algn="l">
              <a:defRPr/>
            </a:pPr>
            <a:r>
              <a:rPr sz="1050"/>
              <a:t>2</a:t>
            </a:r>
            <a:endParaRPr/>
          </a:p>
        </p:txBody>
      </p:sp>
      <p:pic>
        <p:nvPicPr>
          <p:cNvPr id="15" name="Picture 14" descr="A diagram of a diagram&#10;&#10;Description automatically generated with medium confidence"/>
          <p:cNvPicPr>
            <a:picLocks noChangeAspect="1"/>
          </p:cNvPicPr>
          <p:nvPr/>
        </p:nvPicPr>
        <p:blipFill>
          <a:blip r:embed="rId3"/>
          <a:stretch/>
        </p:blipFill>
        <p:spPr bwMode="auto">
          <a:xfrm>
            <a:off x="695400" y="1565091"/>
            <a:ext cx="3955545" cy="776982"/>
          </a:xfrm>
          <a:prstGeom prst="rect">
            <a:avLst/>
          </a:prstGeom>
        </p:spPr>
      </p:pic>
      <p:sp>
        <p:nvSpPr>
          <p:cNvPr id="16" name="Content Placeholder 1"/>
          <p:cNvSpPr>
            <a:spLocks noGrp="1"/>
          </p:cNvSpPr>
          <p:nvPr>
            <p:ph idx="1"/>
          </p:nvPr>
        </p:nvSpPr>
        <p:spPr bwMode="auto">
          <a:xfrm>
            <a:off x="340724" y="2608191"/>
            <a:ext cx="8226333" cy="3937417"/>
          </a:xfrm>
        </p:spPr>
        <p:txBody>
          <a:bodyPr anchor="ctr"/>
          <a:lstStyle/>
          <a:p>
            <a:pPr>
              <a:defRPr/>
            </a:pPr>
            <a:r>
              <a:rPr lang="en-US" dirty="0"/>
              <a:t>Let’s artificially add delay in the middle using IQM Pulla. </a:t>
            </a:r>
            <a:endParaRPr dirty="0"/>
          </a:p>
          <a:p>
            <a:pPr>
              <a:defRPr/>
            </a:pPr>
            <a:endParaRPr dirty="0"/>
          </a:p>
          <a:p>
            <a:pPr>
              <a:defRPr/>
            </a:pPr>
            <a:r>
              <a:rPr lang="en-US" dirty="0"/>
              <a:t>Check capacity of each sequence to preserve       state.</a:t>
            </a:r>
            <a:endParaRPr dirty="0"/>
          </a:p>
          <a:p>
            <a:pPr marL="0" indent="0">
              <a:buNone/>
              <a:defRPr/>
            </a:pPr>
            <a:endParaRPr lang="en-US" dirty="0"/>
          </a:p>
        </p:txBody>
      </p:sp>
      <p:pic>
        <p:nvPicPr>
          <p:cNvPr id="18" name="Picture 17" descr="A screenshot of a computer&#10;&#10;Description automatically generated"/>
          <p:cNvPicPr>
            <a:picLocks noChangeAspect="1"/>
          </p:cNvPicPr>
          <p:nvPr/>
        </p:nvPicPr>
        <p:blipFill>
          <a:blip r:embed="rId4"/>
          <a:stretch/>
        </p:blipFill>
        <p:spPr bwMode="auto">
          <a:xfrm>
            <a:off x="6875636" y="1379272"/>
            <a:ext cx="4529889" cy="1976126"/>
          </a:xfrm>
          <a:prstGeom prst="rect">
            <a:avLst/>
          </a:prstGeom>
        </p:spPr>
      </p:pic>
      <p:pic>
        <p:nvPicPr>
          <p:cNvPr id="22" name="Picture 21"/>
          <p:cNvPicPr>
            <a:picLocks noChangeAspect="1"/>
          </p:cNvPicPr>
          <p:nvPr/>
        </p:nvPicPr>
        <p:blipFill>
          <a:blip r:embed="rId5"/>
          <a:stretch/>
        </p:blipFill>
        <p:spPr bwMode="auto">
          <a:xfrm>
            <a:off x="6875636" y="4653136"/>
            <a:ext cx="444500" cy="304800"/>
          </a:xfrm>
          <a:prstGeom prst="rect">
            <a:avLst/>
          </a:prstGeom>
        </p:spPr>
      </p:pic>
      <p:pic>
        <p:nvPicPr>
          <p:cNvPr id="2" name="Graphic 1" descr="Arrow: Slight curve outline"/>
          <p:cNvPicPr>
            <a:picLocks noChangeAspect="1"/>
          </p:cNvPicPr>
          <p:nvPr/>
        </p:nvPicPr>
        <p:blipFill>
          <a:blip r:embed="rId6">
            <a:extLst>
              <a:ext uri="{96DAC541-7B7A-43D3-8B79-37D633B846F1}">
                <asvg:svgBlip xmlns:asvg="http://schemas.microsoft.com/office/drawing/2016/SVG/main" r:embed="rId7"/>
              </a:ext>
            </a:extLst>
          </a:blip>
          <a:stretch/>
        </p:blipFill>
        <p:spPr bwMode="auto">
          <a:xfrm rot="-2220000">
            <a:off x="5949900" y="2971799"/>
            <a:ext cx="914400" cy="914400"/>
          </a:xfrm>
          <a:prstGeom prst="rect">
            <a:avLst/>
          </a:prstGeom>
        </p:spPr>
      </p:pic>
      <p:sp>
        <p:nvSpPr>
          <p:cNvPr id="4" name="TextBox 3">
            <a:extLst>
              <a:ext uri="{FF2B5EF4-FFF2-40B4-BE49-F238E27FC236}">
                <a16:creationId xmlns:a16="http://schemas.microsoft.com/office/drawing/2014/main" id="{12606A8C-12BE-7270-9810-45BD6FF1D42D}"/>
              </a:ext>
            </a:extLst>
          </p:cNvPr>
          <p:cNvSpPr txBox="1"/>
          <p:nvPr/>
        </p:nvSpPr>
        <p:spPr bwMode="auto">
          <a:xfrm>
            <a:off x="479329" y="2465547"/>
            <a:ext cx="5410455" cy="923330"/>
          </a:xfrm>
          <a:prstGeom prst="rect">
            <a:avLst/>
          </a:prstGeom>
          <a:noFill/>
        </p:spPr>
        <p:txBody>
          <a:bodyPr wrap="none" rtlCol="0">
            <a:spAutoFit/>
          </a:bodyPr>
          <a:lstStyle/>
          <a:p>
            <a:r>
              <a:rPr lang="en-US" dirty="0"/>
              <a:t>Let us apply some gates, and do the inversion.</a:t>
            </a:r>
          </a:p>
          <a:p>
            <a:r>
              <a:rPr lang="en-US" dirty="0"/>
              <a:t>Ideally this operation should do nothing! But due to </a:t>
            </a:r>
          </a:p>
          <a:p>
            <a:r>
              <a:rPr lang="en-US" dirty="0"/>
              <a:t>errors, this is not the case.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2D28F6B-FB80-302B-0BCC-B8D006E31E97}"/>
            </a:ext>
          </a:extLst>
        </p:cNvPr>
        <p:cNvGrpSpPr/>
        <p:nvPr/>
      </p:nvGrpSpPr>
      <p:grpSpPr bwMode="auto">
        <a:xfrm>
          <a:off x="0" y="0"/>
          <a:ext cx="0" cy="0"/>
          <a:chOff x="0" y="0"/>
          <a:chExt cx="0" cy="0"/>
        </a:xfrm>
      </p:grpSpPr>
      <p:sp>
        <p:nvSpPr>
          <p:cNvPr id="10" name="Title 9">
            <a:extLst>
              <a:ext uri="{FF2B5EF4-FFF2-40B4-BE49-F238E27FC236}">
                <a16:creationId xmlns:a16="http://schemas.microsoft.com/office/drawing/2014/main" id="{5B7B1A65-C34B-2259-119F-A568F5E448BA}"/>
              </a:ext>
            </a:extLst>
          </p:cNvPr>
          <p:cNvSpPr>
            <a:spLocks noGrp="1"/>
          </p:cNvSpPr>
          <p:nvPr>
            <p:ph type="title"/>
          </p:nvPr>
        </p:nvSpPr>
        <p:spPr bwMode="auto">
          <a:xfrm>
            <a:off x="838200" y="-108601"/>
            <a:ext cx="10515600" cy="1325563"/>
          </a:xfrm>
        </p:spPr>
        <p:txBody>
          <a:bodyPr/>
          <a:lstStyle/>
          <a:p>
            <a:pPr>
              <a:defRPr/>
            </a:pPr>
            <a:r>
              <a:rPr lang="en-US" dirty="0"/>
              <a:t>DD with IQM Quantum Computers</a:t>
            </a:r>
            <a:endParaRPr dirty="0"/>
          </a:p>
        </p:txBody>
      </p:sp>
      <p:sp>
        <p:nvSpPr>
          <p:cNvPr id="3" name="TextBox 2">
            <a:extLst>
              <a:ext uri="{FF2B5EF4-FFF2-40B4-BE49-F238E27FC236}">
                <a16:creationId xmlns:a16="http://schemas.microsoft.com/office/drawing/2014/main" id="{F9860834-0D8F-0904-BB1B-9539B140AEBA}"/>
              </a:ext>
            </a:extLst>
          </p:cNvPr>
          <p:cNvSpPr txBox="1"/>
          <p:nvPr/>
        </p:nvSpPr>
        <p:spPr bwMode="auto">
          <a:xfrm>
            <a:off x="11620338" y="6417981"/>
            <a:ext cx="263214" cy="261610"/>
          </a:xfrm>
          <a:prstGeom prst="rect">
            <a:avLst/>
          </a:prstGeom>
          <a:solidFill>
            <a:schemeClr val="bg1"/>
          </a:solidFill>
        </p:spPr>
        <p:txBody>
          <a:bodyPr wrap="none" rtlCol="0">
            <a:spAutoFit/>
          </a:bodyPr>
          <a:lstStyle/>
          <a:p>
            <a:pPr algn="l">
              <a:defRPr/>
            </a:pPr>
            <a:r>
              <a:rPr sz="1050" dirty="0"/>
              <a:t>2</a:t>
            </a:r>
            <a:endParaRPr dirty="0"/>
          </a:p>
        </p:txBody>
      </p:sp>
      <p:sp>
        <p:nvSpPr>
          <p:cNvPr id="2" name="TextBox 1">
            <a:extLst>
              <a:ext uri="{FF2B5EF4-FFF2-40B4-BE49-F238E27FC236}">
                <a16:creationId xmlns:a16="http://schemas.microsoft.com/office/drawing/2014/main" id="{58FF8EEB-ADF0-E8ED-716E-8526A7700183}"/>
              </a:ext>
            </a:extLst>
          </p:cNvPr>
          <p:cNvSpPr txBox="1"/>
          <p:nvPr/>
        </p:nvSpPr>
        <p:spPr bwMode="auto">
          <a:xfrm>
            <a:off x="663324" y="4895825"/>
            <a:ext cx="108653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dirty="0"/>
              <a:t>These are measurements performed at one of our internal stations.</a:t>
            </a:r>
          </a:p>
          <a:p>
            <a:pPr marL="285750" indent="-285750" algn="l">
              <a:buFont typeface="Arial" panose="020B0604020202020204" pitchFamily="34" charset="0"/>
              <a:buChar char="•"/>
            </a:pPr>
            <a:r>
              <a:rPr lang="en-US" dirty="0"/>
              <a:t>Depending on the calibration set and error profile on a given day, DD offers error suppression to varying degrees.</a:t>
            </a:r>
          </a:p>
          <a:p>
            <a:pPr marL="285750" indent="-285750" algn="l">
              <a:buFont typeface="Arial" panose="020B0604020202020204" pitchFamily="34" charset="0"/>
              <a:buChar char="•"/>
            </a:pPr>
            <a:r>
              <a:rPr lang="en-US" dirty="0"/>
              <a:t>DD is seen to significantly boost the performance, and especially so when the idles are long. </a:t>
            </a:r>
          </a:p>
          <a:p>
            <a:pPr marL="285750" indent="-285750" algn="l">
              <a:buFont typeface="Arial" panose="020B0604020202020204" pitchFamily="34" charset="0"/>
              <a:buChar char="•"/>
            </a:pPr>
            <a:endParaRPr lang="en-US" dirty="0"/>
          </a:p>
        </p:txBody>
      </p:sp>
      <p:pic>
        <p:nvPicPr>
          <p:cNvPr id="4" name="Picture 3" descr="A graph of a function&#10;&#10;AI-generated content may be incorrect.">
            <a:extLst>
              <a:ext uri="{FF2B5EF4-FFF2-40B4-BE49-F238E27FC236}">
                <a16:creationId xmlns:a16="http://schemas.microsoft.com/office/drawing/2014/main" id="{6E5B4B7A-CC53-6028-02AC-1944B61C0DF3}"/>
              </a:ext>
            </a:extLst>
          </p:cNvPr>
          <p:cNvPicPr>
            <a:picLocks noChangeAspect="1"/>
          </p:cNvPicPr>
          <p:nvPr/>
        </p:nvPicPr>
        <p:blipFill>
          <a:blip r:embed="rId3"/>
          <a:stretch>
            <a:fillRect/>
          </a:stretch>
        </p:blipFill>
        <p:spPr bwMode="auto">
          <a:xfrm>
            <a:off x="838200" y="1216962"/>
            <a:ext cx="4572000" cy="2743200"/>
          </a:xfrm>
          <a:prstGeom prst="rect">
            <a:avLst/>
          </a:prstGeom>
        </p:spPr>
      </p:pic>
      <p:pic>
        <p:nvPicPr>
          <p:cNvPr id="16" name="Picture 15" descr="A graph of idling gate duration&#10;&#10;AI-generated content may be incorrect.">
            <a:extLst>
              <a:ext uri="{FF2B5EF4-FFF2-40B4-BE49-F238E27FC236}">
                <a16:creationId xmlns:a16="http://schemas.microsoft.com/office/drawing/2014/main" id="{4930CFBB-82B6-E2F4-8B16-9CBE61007BF6}"/>
              </a:ext>
            </a:extLst>
          </p:cNvPr>
          <p:cNvPicPr>
            <a:picLocks noChangeAspect="1"/>
          </p:cNvPicPr>
          <p:nvPr/>
        </p:nvPicPr>
        <p:blipFill>
          <a:blip r:embed="rId4"/>
          <a:stretch>
            <a:fillRect/>
          </a:stretch>
        </p:blipFill>
        <p:spPr>
          <a:xfrm>
            <a:off x="6447071" y="1079653"/>
            <a:ext cx="4800848" cy="2880509"/>
          </a:xfrm>
          <a:prstGeom prst="rect">
            <a:avLst/>
          </a:prstGeom>
        </p:spPr>
      </p:pic>
      <p:sp>
        <p:nvSpPr>
          <p:cNvPr id="5" name="TextBox 4">
            <a:extLst>
              <a:ext uri="{FF2B5EF4-FFF2-40B4-BE49-F238E27FC236}">
                <a16:creationId xmlns:a16="http://schemas.microsoft.com/office/drawing/2014/main" id="{C0304CF8-18E8-82A9-0568-CFC79E819490}"/>
              </a:ext>
            </a:extLst>
          </p:cNvPr>
          <p:cNvSpPr txBox="1"/>
          <p:nvPr/>
        </p:nvSpPr>
        <p:spPr>
          <a:xfrm>
            <a:off x="990663" y="3892281"/>
            <a:ext cx="4772717"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Delay experiment performed on one of the qubits</a:t>
            </a:r>
          </a:p>
        </p:txBody>
      </p:sp>
      <p:sp>
        <p:nvSpPr>
          <p:cNvPr id="6" name="TextBox 5">
            <a:extLst>
              <a:ext uri="{FF2B5EF4-FFF2-40B4-BE49-F238E27FC236}">
                <a16:creationId xmlns:a16="http://schemas.microsoft.com/office/drawing/2014/main" id="{CD2E6994-E72E-2F1E-3A76-4D27F778E097}"/>
              </a:ext>
            </a:extLst>
          </p:cNvPr>
          <p:cNvSpPr txBox="1"/>
          <p:nvPr/>
        </p:nvSpPr>
        <p:spPr>
          <a:xfrm>
            <a:off x="6884461" y="3903975"/>
            <a:ext cx="4867484"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IRB of single qubit idling gate of different durations with and without DD sequences</a:t>
            </a:r>
          </a:p>
        </p:txBody>
      </p:sp>
    </p:spTree>
    <p:extLst>
      <p:ext uri="{BB962C8B-B14F-4D97-AF65-F5344CB8AC3E}">
        <p14:creationId xmlns:p14="http://schemas.microsoft.com/office/powerpoint/2010/main" val="2082034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328E8-1A0D-A5E0-3061-A99CEB360603}"/>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B2D46217-EE9A-CEAF-3F61-596491274CF6}"/>
              </a:ext>
            </a:extLst>
          </p:cNvPr>
          <p:cNvSpPr>
            <a:spLocks noGrp="1"/>
          </p:cNvSpPr>
          <p:nvPr>
            <p:ph type="title"/>
          </p:nvPr>
        </p:nvSpPr>
        <p:spPr bwMode="auto"/>
        <p:txBody>
          <a:bodyPr>
            <a:normAutofit/>
          </a:bodyPr>
          <a:lstStyle/>
          <a:p>
            <a:pPr>
              <a:defRPr/>
            </a:pPr>
            <a:r>
              <a:rPr lang="en-US" b="1" dirty="0"/>
              <a:t>Pauli twirling</a:t>
            </a:r>
            <a:r>
              <a:rPr lang="en-DE" b="1" dirty="0"/>
              <a:t> (randomized compiling)</a:t>
            </a:r>
            <a:endParaRPr b="1" dirty="0"/>
          </a:p>
        </p:txBody>
      </p:sp>
      <p:sp>
        <p:nvSpPr>
          <p:cNvPr id="90" name="TextBox 89">
            <a:extLst>
              <a:ext uri="{FF2B5EF4-FFF2-40B4-BE49-F238E27FC236}">
                <a16:creationId xmlns:a16="http://schemas.microsoft.com/office/drawing/2014/main" id="{7C8B3481-CE5D-6CEB-0E01-102F481C42BE}"/>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p:sp>
        <p:nvSpPr>
          <p:cNvPr id="5" name="Rectangle: Rounded Corners 4">
            <a:extLst>
              <a:ext uri="{FF2B5EF4-FFF2-40B4-BE49-F238E27FC236}">
                <a16:creationId xmlns:a16="http://schemas.microsoft.com/office/drawing/2014/main" id="{CC72B233-ADA2-A336-2B1E-E9E843EEB626}"/>
              </a:ext>
            </a:extLst>
          </p:cNvPr>
          <p:cNvSpPr/>
          <p:nvPr/>
        </p:nvSpPr>
        <p:spPr bwMode="auto">
          <a:xfrm>
            <a:off x="1919536" y="1775785"/>
            <a:ext cx="4001328" cy="17283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GOAL</a:t>
            </a:r>
          </a:p>
          <a:p>
            <a:pPr algn="ctr"/>
            <a:endParaRPr lang="en-US" dirty="0"/>
          </a:p>
          <a:p>
            <a:pPr algn="ctr"/>
            <a:r>
              <a:rPr lang="en-US" dirty="0"/>
              <a:t>To tailor coherent errors into a stochastic noise channel</a:t>
            </a:r>
          </a:p>
        </p:txBody>
      </p:sp>
      <p:sp>
        <p:nvSpPr>
          <p:cNvPr id="6" name="Rectangle: Rounded Corners 5">
            <a:extLst>
              <a:ext uri="{FF2B5EF4-FFF2-40B4-BE49-F238E27FC236}">
                <a16:creationId xmlns:a16="http://schemas.microsoft.com/office/drawing/2014/main" id="{3D68EE30-CD20-02A6-98FE-FD0096AC7222}"/>
              </a:ext>
            </a:extLst>
          </p:cNvPr>
          <p:cNvSpPr/>
          <p:nvPr/>
        </p:nvSpPr>
        <p:spPr bwMode="auto">
          <a:xfrm>
            <a:off x="6199128" y="1772816"/>
            <a:ext cx="4001328" cy="17283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HOW</a:t>
            </a:r>
          </a:p>
          <a:p>
            <a:pPr algn="ctr"/>
            <a:endParaRPr lang="en-US" dirty="0"/>
          </a:p>
          <a:p>
            <a:pPr algn="ctr"/>
            <a:r>
              <a:rPr lang="en-US" dirty="0"/>
              <a:t>By combining the results of many logically equivalent circuits (where random gates are locally added)</a:t>
            </a:r>
          </a:p>
        </p:txBody>
      </p:sp>
      <p:sp>
        <p:nvSpPr>
          <p:cNvPr id="2" name="TextBox 1">
            <a:extLst>
              <a:ext uri="{FF2B5EF4-FFF2-40B4-BE49-F238E27FC236}">
                <a16:creationId xmlns:a16="http://schemas.microsoft.com/office/drawing/2014/main" id="{D5F10A94-85E1-30A3-306C-950CF04310A0}"/>
              </a:ext>
            </a:extLst>
          </p:cNvPr>
          <p:cNvSpPr txBox="1"/>
          <p:nvPr/>
        </p:nvSpPr>
        <p:spPr bwMode="auto">
          <a:xfrm>
            <a:off x="317939" y="3933056"/>
            <a:ext cx="9234445" cy="1477328"/>
          </a:xfrm>
          <a:prstGeom prst="rect">
            <a:avLst/>
          </a:prstGeom>
          <a:noFill/>
        </p:spPr>
        <p:txBody>
          <a:bodyPr wrap="square" rtlCol="0">
            <a:spAutoFit/>
          </a:bodyPr>
          <a:lstStyle/>
          <a:p>
            <a:r>
              <a:rPr lang="en-US" dirty="0"/>
              <a:t>In the next slides, we cover:</a:t>
            </a:r>
          </a:p>
          <a:p>
            <a:pPr lvl="1"/>
            <a:endParaRPr lang="en-US" dirty="0"/>
          </a:p>
          <a:p>
            <a:pPr marL="742881" lvl="1" indent="-285750">
              <a:buFont typeface="Arial" panose="020B0604020202020204" pitchFamily="34" charset="0"/>
              <a:buChar char="•"/>
            </a:pPr>
            <a:r>
              <a:rPr lang="en-US" dirty="0"/>
              <a:t>What are coherent errors?</a:t>
            </a:r>
          </a:p>
          <a:p>
            <a:pPr marL="742881" lvl="1" indent="-285750">
              <a:buFont typeface="Arial" panose="020B0604020202020204" pitchFamily="34" charset="0"/>
              <a:buChar char="•"/>
            </a:pPr>
            <a:r>
              <a:rPr lang="en-US" dirty="0"/>
              <a:t>How to randomize a given circuit in practice?</a:t>
            </a:r>
            <a:endParaRPr lang="en-DE" dirty="0"/>
          </a:p>
          <a:p>
            <a:pPr marL="742881" lvl="1" indent="-285750">
              <a:buFont typeface="Arial" panose="020B0604020202020204" pitchFamily="34" charset="0"/>
              <a:buChar char="•"/>
            </a:pPr>
            <a:r>
              <a:rPr lang="en-DE" dirty="0"/>
              <a:t>What do we gain from the randomization?</a:t>
            </a:r>
            <a:endParaRPr lang="en-US" dirty="0"/>
          </a:p>
        </p:txBody>
      </p:sp>
    </p:spTree>
    <p:extLst>
      <p:ext uri="{BB962C8B-B14F-4D97-AF65-F5344CB8AC3E}">
        <p14:creationId xmlns:p14="http://schemas.microsoft.com/office/powerpoint/2010/main" val="2762204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BBB12B9-E489-09BD-0757-33FB367252B6}"/>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A2A515CC-276F-CFD1-DDF4-363683325867}"/>
              </a:ext>
            </a:extLst>
          </p:cNvPr>
          <p:cNvSpPr>
            <a:spLocks noGrp="1"/>
          </p:cNvSpPr>
          <p:nvPr>
            <p:ph type="title"/>
          </p:nvPr>
        </p:nvSpPr>
        <p:spPr bwMode="auto"/>
        <p:txBody>
          <a:bodyPr>
            <a:normAutofit/>
          </a:bodyPr>
          <a:lstStyle/>
          <a:p>
            <a:pPr>
              <a:defRPr/>
            </a:pPr>
            <a:r>
              <a:rPr lang="en-DE" sz="4000" dirty="0"/>
              <a:t>Reminder: </a:t>
            </a:r>
            <a:r>
              <a:rPr lang="en-US" sz="4000" dirty="0"/>
              <a:t>coherent errors</a:t>
            </a:r>
            <a:endParaRPr dirty="0"/>
          </a:p>
        </p:txBody>
      </p:sp>
      <p:sp>
        <p:nvSpPr>
          <p:cNvPr id="90" name="TextBox 89">
            <a:extLst>
              <a:ext uri="{FF2B5EF4-FFF2-40B4-BE49-F238E27FC236}">
                <a16:creationId xmlns:a16="http://schemas.microsoft.com/office/drawing/2014/main" id="{5C7E0DFB-97F2-E3AB-EFE6-40EC538B06B1}"/>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73547E7-BA64-8A77-DE3A-AA2C4C03ADB2}"/>
                  </a:ext>
                </a:extLst>
              </p:cNvPr>
              <p:cNvSpPr txBox="1"/>
              <p:nvPr/>
            </p:nvSpPr>
            <p:spPr bwMode="auto">
              <a:xfrm>
                <a:off x="292051" y="1331463"/>
                <a:ext cx="11582010" cy="5031121"/>
              </a:xfrm>
              <a:prstGeom prst="rect">
                <a:avLst/>
              </a:prstGeom>
              <a:noFill/>
            </p:spPr>
            <p:txBody>
              <a:bodyPr wrap="square" rtlCol="0" anchor="ctr">
                <a:spAutoFit/>
              </a:bodyPr>
              <a:lstStyle/>
              <a:p>
                <a:pPr marL="342900" indent="-342900">
                  <a:lnSpc>
                    <a:spcPct val="150000"/>
                  </a:lnSpc>
                  <a:buFont typeface="Arial" panose="020B0604020202020204" pitchFamily="34" charset="0"/>
                  <a:buChar char="•"/>
                </a:pPr>
                <a:r>
                  <a:rPr lang="en-US" sz="2200" dirty="0"/>
                  <a:t>A coherent error is a unitary error</a:t>
                </a:r>
                <a:r>
                  <a:rPr lang="en-DE" sz="2200" dirty="0"/>
                  <a:t> with noise map</a:t>
                </a:r>
              </a:p>
              <a:p>
                <a:pPr>
                  <a:lnSpc>
                    <a:spcPct val="150000"/>
                  </a:lnSpc>
                </a:pPr>
                <a:endParaRPr lang="en-US" sz="2200" dirty="0"/>
              </a:p>
              <a:p>
                <a:pPr>
                  <a:lnSpc>
                    <a:spcPct val="150000"/>
                  </a:lnSpc>
                </a:pPr>
                <a14:m>
                  <m:oMathPara xmlns:m="http://schemas.openxmlformats.org/officeDocument/2006/math">
                    <m:oMathParaPr>
                      <m:jc m:val="centerGroup"/>
                    </m:oMathParaPr>
                    <m:oMath xmlns:m="http://schemas.openxmlformats.org/officeDocument/2006/math">
                      <m:r>
                        <m:rPr>
                          <m:sty m:val="p"/>
                        </m:rPr>
                        <a:rPr lang="en-US" sz="2200" b="0" i="0" smtClean="0">
                          <a:latin typeface="Cambria Math" panose="02040503050406030204" pitchFamily="18" charset="0"/>
                        </a:rPr>
                        <m:t>Λ</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𝜌</m:t>
                          </m:r>
                        </m:e>
                      </m:d>
                      <m:r>
                        <a:rPr lang="en-US" sz="2200" b="0" i="1" smtClean="0">
                          <a:latin typeface="Cambria Math" panose="02040503050406030204" pitchFamily="18" charset="0"/>
                        </a:rPr>
                        <m:t>=</m:t>
                      </m:r>
                      <m:r>
                        <a:rPr lang="en-US" sz="2200" b="0" i="1" smtClean="0">
                          <a:latin typeface="Cambria Math" panose="02040503050406030204" pitchFamily="18" charset="0"/>
                        </a:rPr>
                        <m:t>𝑈</m:t>
                      </m:r>
                      <m:r>
                        <a:rPr lang="en-US" sz="2200" b="0" i="1" smtClean="0">
                          <a:latin typeface="Cambria Math" panose="02040503050406030204" pitchFamily="18" charset="0"/>
                        </a:rPr>
                        <m:t>𝜌</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𝑈</m:t>
                          </m:r>
                        </m:e>
                        <m:sup>
                          <m:r>
                            <a:rPr lang="en-US" sz="2200" i="1">
                              <a:latin typeface="Cambria Math" panose="02040503050406030204" pitchFamily="18" charset="0"/>
                              <a:ea typeface="Cambria Math" panose="02040503050406030204" pitchFamily="18" charset="0"/>
                            </a:rPr>
                            <m:t>†</m:t>
                          </m:r>
                        </m:sup>
                      </m:sSup>
                    </m:oMath>
                  </m:oMathPara>
                </a14:m>
                <a:endParaRPr lang="en-US" sz="2200" dirty="0"/>
              </a:p>
              <a:p>
                <a:pPr>
                  <a:lnSpc>
                    <a:spcPct val="150000"/>
                  </a:lnSpc>
                </a:pPr>
                <a:endParaRPr lang="en-US" sz="2200" dirty="0"/>
              </a:p>
              <a:p>
                <a:pPr marL="342900" indent="-342900">
                  <a:lnSpc>
                    <a:spcPct val="150000"/>
                  </a:lnSpc>
                  <a:buFont typeface="Arial" panose="020B0604020202020204" pitchFamily="34" charset="0"/>
                  <a:buChar char="•"/>
                </a:pPr>
                <a:r>
                  <a:rPr lang="en-DE" sz="2200" dirty="0"/>
                  <a:t>Can be </a:t>
                </a:r>
                <a:r>
                  <a:rPr lang="en-US" sz="2200" dirty="0"/>
                  <a:t>small extra</a:t>
                </a:r>
                <a:r>
                  <a:rPr lang="en-DE" sz="2200" dirty="0"/>
                  <a:t> over</a:t>
                </a:r>
                <a:r>
                  <a:rPr lang="en-US" sz="2200" dirty="0"/>
                  <a:t>/underrotations</a:t>
                </a:r>
                <a:r>
                  <a:rPr lang="en-DE" sz="2200" dirty="0"/>
                  <a:t>, </a:t>
                </a:r>
                <a:r>
                  <a:rPr lang="en-US" sz="2200" dirty="0"/>
                  <a:t>spurious couplings</a:t>
                </a:r>
                <a:r>
                  <a:rPr lang="en-DE" sz="2200" dirty="0"/>
                  <a:t>, ...</a:t>
                </a:r>
              </a:p>
              <a:p>
                <a:pPr marL="342900" indent="-342900">
                  <a:lnSpc>
                    <a:spcPct val="150000"/>
                  </a:lnSpc>
                  <a:buFont typeface="Arial" panose="020B0604020202020204" pitchFamily="34" charset="0"/>
                  <a:buChar char="•"/>
                </a:pPr>
                <a:r>
                  <a:rPr lang="en-US" sz="2200" dirty="0"/>
                  <a:t>C</a:t>
                </a:r>
                <a:r>
                  <a:rPr lang="en-DE" sz="2200" dirty="0"/>
                  <a:t>an not </a:t>
                </a:r>
                <a:r>
                  <a:rPr lang="en-US" sz="2200" dirty="0"/>
                  <a:t>be completely removed (e.g., via better calibration)</a:t>
                </a:r>
                <a:endParaRPr lang="en-DE" sz="2200" dirty="0"/>
              </a:p>
              <a:p>
                <a:pPr marL="342900" indent="-342900">
                  <a:lnSpc>
                    <a:spcPct val="150000"/>
                  </a:lnSpc>
                  <a:buFont typeface="Arial" panose="020B0604020202020204" pitchFamily="34" charset="0"/>
                  <a:buChar char="•"/>
                </a:pPr>
                <a:r>
                  <a:rPr lang="en-DE" sz="2200" dirty="0"/>
                  <a:t>Effects </a:t>
                </a:r>
                <a:r>
                  <a:rPr lang="en-US" sz="2200" dirty="0"/>
                  <a:t>of coherent errors accumulate quadratically fasters than stochastic errors</a:t>
                </a:r>
                <a:r>
                  <a:rPr lang="en-DE" sz="2200" dirty="0"/>
                  <a:t>!</a:t>
                </a:r>
              </a:p>
              <a:p>
                <a:pPr marL="342900" indent="-342900">
                  <a:lnSpc>
                    <a:spcPct val="150000"/>
                  </a:lnSpc>
                  <a:buFont typeface="Arial" panose="020B0604020202020204" pitchFamily="34" charset="0"/>
                  <a:buChar char="•"/>
                </a:pPr>
                <a:r>
                  <a:rPr lang="en-DE" sz="2200" dirty="0"/>
                  <a:t>At the same time: average gate fidelity is insensitive to coherent errors: </a:t>
                </a:r>
                <a:br>
                  <a:rPr lang="en-DE" sz="2200" dirty="0"/>
                </a:br>
                <a:r>
                  <a:rPr lang="en-DE" sz="2200" dirty="0"/>
                  <a:t>				</a:t>
                </a:r>
                <a14:m>
                  <m:oMath xmlns:m="http://schemas.openxmlformats.org/officeDocument/2006/math">
                    <m:r>
                      <m:rPr>
                        <m:sty m:val="p"/>
                      </m:rPr>
                      <a:rPr lang="en-DE" sz="2200" b="0" i="0" smtClean="0">
                        <a:latin typeface="Cambria Math" panose="02040503050406030204" pitchFamily="18" charset="0"/>
                      </a:rPr>
                      <m:t>U</m:t>
                    </m:r>
                    <m:r>
                      <a:rPr lang="en-DE" sz="2200" b="0" i="0" smtClean="0">
                        <a:latin typeface="Cambria Math" panose="02040503050406030204" pitchFamily="18" charset="0"/>
                      </a:rPr>
                      <m:t>=</m:t>
                    </m:r>
                    <m:sSup>
                      <m:sSupPr>
                        <m:ctrlPr>
                          <a:rPr lang="en-DE" sz="2200" b="0" i="1" smtClean="0">
                            <a:latin typeface="Cambria Math" panose="02040503050406030204" pitchFamily="18" charset="0"/>
                          </a:rPr>
                        </m:ctrlPr>
                      </m:sSupPr>
                      <m:e>
                        <m:r>
                          <a:rPr lang="en-DE" sz="2200" b="0" i="1" smtClean="0">
                            <a:latin typeface="Cambria Math" panose="02040503050406030204" pitchFamily="18" charset="0"/>
                          </a:rPr>
                          <m:t>𝑒</m:t>
                        </m:r>
                      </m:e>
                      <m:sup>
                        <m:r>
                          <a:rPr lang="en-DE" sz="2200" b="0" i="1" smtClean="0">
                            <a:latin typeface="Cambria Math" panose="02040503050406030204" pitchFamily="18" charset="0"/>
                          </a:rPr>
                          <m:t>𝑖</m:t>
                        </m:r>
                        <m:r>
                          <a:rPr lang="en-DE" sz="2200" b="0" i="1" smtClean="0">
                            <a:latin typeface="Cambria Math" panose="02040503050406030204" pitchFamily="18" charset="0"/>
                            <a:ea typeface="Cambria Math" panose="02040503050406030204" pitchFamily="18" charset="0"/>
                          </a:rPr>
                          <m:t>𝜖</m:t>
                        </m:r>
                        <m:sSub>
                          <m:sSubPr>
                            <m:ctrlPr>
                              <a:rPr lang="en-DE" sz="2200" b="0" i="1" smtClean="0">
                                <a:latin typeface="Cambria Math" panose="02040503050406030204" pitchFamily="18" charset="0"/>
                                <a:ea typeface="Cambria Math" panose="02040503050406030204" pitchFamily="18" charset="0"/>
                              </a:rPr>
                            </m:ctrlPr>
                          </m:sSubPr>
                          <m:e>
                            <m:r>
                              <a:rPr lang="en-DE" sz="2200" b="0" i="1" smtClean="0">
                                <a:latin typeface="Cambria Math" panose="02040503050406030204" pitchFamily="18" charset="0"/>
                                <a:ea typeface="Cambria Math" panose="02040503050406030204" pitchFamily="18" charset="0"/>
                              </a:rPr>
                              <m:t>𝜎</m:t>
                            </m:r>
                          </m:e>
                          <m:sub>
                            <m:r>
                              <a:rPr lang="en-DE" sz="2200" b="0" i="1" smtClean="0">
                                <a:latin typeface="Cambria Math" panose="02040503050406030204" pitchFamily="18" charset="0"/>
                                <a:ea typeface="Cambria Math" panose="02040503050406030204" pitchFamily="18" charset="0"/>
                              </a:rPr>
                              <m:t>𝑥</m:t>
                            </m:r>
                          </m:sub>
                        </m:sSub>
                      </m:sup>
                    </m:sSup>
                    <m:r>
                      <a:rPr lang="en-DE" sz="2200" b="0" i="1" smtClean="0">
                        <a:latin typeface="Cambria Math" panose="02040503050406030204" pitchFamily="18" charset="0"/>
                      </a:rPr>
                      <m:t>: </m:t>
                    </m:r>
                    <m:r>
                      <a:rPr lang="en-DE" sz="2200" b="0" i="1" smtClean="0">
                        <a:latin typeface="Cambria Math" panose="02040503050406030204" pitchFamily="18" charset="0"/>
                      </a:rPr>
                      <m:t>𝐹</m:t>
                    </m:r>
                    <m:d>
                      <m:dPr>
                        <m:ctrlPr>
                          <a:rPr lang="en-DE" sz="2200" b="0" i="1" smtClean="0">
                            <a:latin typeface="Cambria Math" panose="02040503050406030204" pitchFamily="18" charset="0"/>
                          </a:rPr>
                        </m:ctrlPr>
                      </m:dPr>
                      <m:e>
                        <m:sSub>
                          <m:sSubPr>
                            <m:ctrlPr>
                              <a:rPr lang="en-DE" sz="2200" b="0" i="1" smtClean="0">
                                <a:latin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Λ</m:t>
                            </m:r>
                          </m:e>
                          <m:sub>
                            <m:r>
                              <a:rPr lang="en-DE" sz="2200" b="0" i="1" smtClean="0">
                                <a:latin typeface="Cambria Math" panose="02040503050406030204" pitchFamily="18" charset="0"/>
                              </a:rPr>
                              <m:t>𝑈</m:t>
                            </m:r>
                          </m:sub>
                        </m:sSub>
                      </m:e>
                    </m:d>
                    <m:r>
                      <a:rPr lang="en-DE" sz="2200" b="0" i="1" smtClean="0">
                        <a:latin typeface="Cambria Math" panose="02040503050406030204" pitchFamily="18" charset="0"/>
                        <a:ea typeface="Cambria Math" panose="02040503050406030204" pitchFamily="18" charset="0"/>
                      </a:rPr>
                      <m:t>≈1−</m:t>
                    </m:r>
                    <m:sSup>
                      <m:sSupPr>
                        <m:ctrlPr>
                          <a:rPr lang="en-DE" sz="2200" b="0" i="1" smtClean="0">
                            <a:latin typeface="Cambria Math" panose="02040503050406030204" pitchFamily="18" charset="0"/>
                            <a:ea typeface="Cambria Math" panose="02040503050406030204" pitchFamily="18" charset="0"/>
                          </a:rPr>
                        </m:ctrlPr>
                      </m:sSupPr>
                      <m:e>
                        <m:r>
                          <a:rPr lang="en-DE" sz="2200" b="0" i="1" smtClean="0">
                            <a:latin typeface="Cambria Math" panose="02040503050406030204" pitchFamily="18" charset="0"/>
                            <a:ea typeface="Cambria Math" panose="02040503050406030204" pitchFamily="18" charset="0"/>
                          </a:rPr>
                          <m:t>𝜖</m:t>
                        </m:r>
                      </m:e>
                      <m:sup>
                        <m:r>
                          <a:rPr lang="en-DE" sz="2200" b="0" i="1" smtClean="0">
                            <a:latin typeface="Cambria Math" panose="02040503050406030204" pitchFamily="18" charset="0"/>
                            <a:ea typeface="Cambria Math" panose="02040503050406030204" pitchFamily="18" charset="0"/>
                          </a:rPr>
                          <m:t>2</m:t>
                        </m:r>
                      </m:sup>
                    </m:sSup>
                  </m:oMath>
                </a14:m>
                <a:endParaRPr lang="en-US" sz="2200" dirty="0"/>
              </a:p>
              <a:p>
                <a:pPr marL="342900" indent="-342900">
                  <a:buFont typeface="Arial" panose="020B0604020202020204" pitchFamily="34" charset="0"/>
                  <a:buChar char="•"/>
                </a:pPr>
                <a:endParaRPr lang="en-US" sz="2200" dirty="0"/>
              </a:p>
            </p:txBody>
          </p:sp>
        </mc:Choice>
        <mc:Fallback xmlns="">
          <p:sp>
            <p:nvSpPr>
              <p:cNvPr id="2" name="TextBox 1">
                <a:extLst>
                  <a:ext uri="{FF2B5EF4-FFF2-40B4-BE49-F238E27FC236}">
                    <a16:creationId xmlns:a16="http://schemas.microsoft.com/office/drawing/2014/main" id="{D73547E7-BA64-8A77-DE3A-AA2C4C03ADB2}"/>
                  </a:ext>
                </a:extLst>
              </p:cNvPr>
              <p:cNvSpPr txBox="1">
                <a:spLocks noRot="1" noChangeAspect="1" noMove="1" noResize="1" noEditPoints="1" noAdjustHandles="1" noChangeArrowheads="1" noChangeShapeType="1" noTextEdit="1"/>
              </p:cNvSpPr>
              <p:nvPr/>
            </p:nvSpPr>
            <p:spPr bwMode="auto">
              <a:xfrm>
                <a:off x="292051" y="1331463"/>
                <a:ext cx="11582010" cy="5031121"/>
              </a:xfrm>
              <a:prstGeom prst="rect">
                <a:avLst/>
              </a:prstGeom>
              <a:blipFill>
                <a:blip r:embed="rId3"/>
                <a:stretch>
                  <a:fillRect l="-632"/>
                </a:stretch>
              </a:blipFill>
            </p:spPr>
            <p:txBody>
              <a:bodyPr/>
              <a:lstStyle/>
              <a:p>
                <a:r>
                  <a:rPr lang="en-DE">
                    <a:noFill/>
                  </a:rPr>
                  <a:t> </a:t>
                </a:r>
              </a:p>
            </p:txBody>
          </p:sp>
        </mc:Fallback>
      </mc:AlternateContent>
      <p:pic>
        <p:nvPicPr>
          <p:cNvPr id="6" name="Picture 5">
            <a:extLst>
              <a:ext uri="{FF2B5EF4-FFF2-40B4-BE49-F238E27FC236}">
                <a16:creationId xmlns:a16="http://schemas.microsoft.com/office/drawing/2014/main" id="{ED549FEC-02C3-8435-A447-A6274BF86700}"/>
              </a:ext>
            </a:extLst>
          </p:cNvPr>
          <p:cNvPicPr>
            <a:picLocks noChangeAspect="1"/>
          </p:cNvPicPr>
          <p:nvPr/>
        </p:nvPicPr>
        <p:blipFill>
          <a:blip r:embed="rId4"/>
          <a:stretch>
            <a:fillRect/>
          </a:stretch>
        </p:blipFill>
        <p:spPr>
          <a:xfrm>
            <a:off x="8849726" y="1456735"/>
            <a:ext cx="2016224" cy="2044138"/>
          </a:xfrm>
          <a:prstGeom prst="rect">
            <a:avLst/>
          </a:prstGeom>
        </p:spPr>
      </p:pic>
    </p:spTree>
    <p:extLst>
      <p:ext uri="{BB962C8B-B14F-4D97-AF65-F5344CB8AC3E}">
        <p14:creationId xmlns:p14="http://schemas.microsoft.com/office/powerpoint/2010/main" val="30386256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E6A6937-CF55-249B-E898-8EADDE5928E5}"/>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B184EC26-8AC8-5C8E-B482-5FC0C15ACDA2}"/>
              </a:ext>
            </a:extLst>
          </p:cNvPr>
          <p:cNvSpPr>
            <a:spLocks noGrp="1"/>
          </p:cNvSpPr>
          <p:nvPr>
            <p:ph type="title"/>
          </p:nvPr>
        </p:nvSpPr>
        <p:spPr bwMode="auto"/>
        <p:txBody>
          <a:bodyPr>
            <a:normAutofit fontScale="90000"/>
          </a:bodyPr>
          <a:lstStyle/>
          <a:p>
            <a:pPr>
              <a:defRPr/>
            </a:pPr>
            <a:r>
              <a:rPr lang="en-US" sz="4000" dirty="0"/>
              <a:t>Simple example: single-qubit X overrotation</a:t>
            </a:r>
            <a:endParaRPr dirty="0"/>
          </a:p>
        </p:txBody>
      </p:sp>
      <p:sp>
        <p:nvSpPr>
          <p:cNvPr id="90" name="TextBox 89">
            <a:extLst>
              <a:ext uri="{FF2B5EF4-FFF2-40B4-BE49-F238E27FC236}">
                <a16:creationId xmlns:a16="http://schemas.microsoft.com/office/drawing/2014/main" id="{197AD283-FE5D-3C02-C87B-D6B779DC276D}"/>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65E7DCF-C464-481A-D221-B8E19231D07F}"/>
                  </a:ext>
                </a:extLst>
              </p:cNvPr>
              <p:cNvSpPr txBox="1"/>
              <p:nvPr/>
            </p:nvSpPr>
            <p:spPr bwMode="auto">
              <a:xfrm>
                <a:off x="318781" y="1456735"/>
                <a:ext cx="11465851" cy="3151312"/>
              </a:xfrm>
              <a:prstGeom prst="rect">
                <a:avLst/>
              </a:prstGeom>
              <a:noFill/>
            </p:spPr>
            <p:txBody>
              <a:bodyPr wrap="square" rtlCol="0">
                <a:spAutoFit/>
              </a:bodyPr>
              <a:lstStyle/>
              <a:p>
                <a:r>
                  <a:rPr lang="en-US" sz="2200" dirty="0"/>
                  <a:t>Let’s consider a single-qubit noise map associated with a small X rotation: </a:t>
                </a:r>
              </a:p>
              <a:p>
                <a14:m>
                  <m:oMath xmlns:m="http://schemas.openxmlformats.org/officeDocument/2006/math">
                    <m:r>
                      <a:rPr lang="en-US" sz="2200" b="0" i="1" smtClean="0">
                        <a:latin typeface="Cambria Math" panose="02040503050406030204" pitchFamily="18" charset="0"/>
                      </a:rPr>
                      <m:t>𝑈</m:t>
                    </m:r>
                    <m:r>
                      <a:rPr lang="en-US" sz="2200" b="0" i="1" smtClean="0">
                        <a:latin typeface="Cambria Math" panose="02040503050406030204" pitchFamily="18" charset="0"/>
                      </a:rPr>
                      <m:t>=</m:t>
                    </m:r>
                    <m:r>
                      <m:rPr>
                        <m:sty m:val="p"/>
                      </m:rPr>
                      <a:rPr lang="en-US" sz="2200" b="0" i="0" smtClean="0">
                        <a:latin typeface="Cambria Math" panose="02040503050406030204" pitchFamily="18" charset="0"/>
                      </a:rPr>
                      <m:t>exp</m:t>
                    </m:r>
                    <m:r>
                      <a:rPr lang="en-US" sz="2200" b="0" i="1" smtClean="0">
                        <a:latin typeface="Cambria Math" panose="02040503050406030204" pitchFamily="18" charset="0"/>
                      </a:rPr>
                      <m:t>⁡(−</m:t>
                    </m:r>
                    <m:r>
                      <a:rPr lang="en-US" sz="2200" b="0" i="1" smtClean="0">
                        <a:latin typeface="Cambria Math" panose="02040503050406030204" pitchFamily="18" charset="0"/>
                      </a:rPr>
                      <m:t>𝑖</m:t>
                    </m:r>
                    <m:r>
                      <a:rPr lang="en-US" sz="2200" b="0" i="1" smtClean="0">
                        <a:latin typeface="Cambria Math" panose="02040503050406030204" pitchFamily="18" charset="0"/>
                      </a:rPr>
                      <m:t> </m:t>
                    </m:r>
                    <m:r>
                      <a:rPr lang="en-US" sz="2200" b="0" i="1" smtClean="0">
                        <a:latin typeface="Cambria Math" panose="02040503050406030204" pitchFamily="18" charset="0"/>
                      </a:rPr>
                      <m:t>𝑋</m:t>
                    </m:r>
                    <m:f>
                      <m:fPr>
                        <m:type m:val="skw"/>
                        <m:ctrlPr>
                          <a:rPr lang="en-US" sz="2200" b="0" i="1" smtClean="0">
                            <a:latin typeface="Cambria Math" panose="02040503050406030204" pitchFamily="18" charset="0"/>
                          </a:rPr>
                        </m:ctrlPr>
                      </m:fPr>
                      <m:num>
                        <m:r>
                          <a:rPr lang="en-US" sz="2200" b="0" i="1" smtClean="0">
                            <a:latin typeface="Cambria Math" panose="02040503050406030204" pitchFamily="18" charset="0"/>
                          </a:rPr>
                          <m:t>𝜃</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m:t>
                    </m:r>
                  </m:oMath>
                </a14:m>
                <a:r>
                  <a:rPr lang="en-US" sz="2200" dirty="0"/>
                  <a:t> with, say, </a:t>
                </a:r>
                <a14:m>
                  <m:oMath xmlns:m="http://schemas.openxmlformats.org/officeDocument/2006/math">
                    <m:r>
                      <a:rPr lang="en-US" sz="2200" b="0" i="1" smtClean="0">
                        <a:latin typeface="Cambria Math" panose="02040503050406030204" pitchFamily="18" charset="0"/>
                      </a:rPr>
                      <m:t>𝜃</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4</m:t>
                        </m:r>
                      </m:e>
                      <m:sup>
                        <m:r>
                          <a:rPr lang="en-US" sz="2200" i="1">
                            <a:latin typeface="Cambria Math" panose="02040503050406030204" pitchFamily="18" charset="0"/>
                            <a:ea typeface="Cambria Math" panose="02040503050406030204" pitchFamily="18" charset="0"/>
                          </a:rPr>
                          <m:t>∘</m:t>
                        </m:r>
                      </m:sup>
                    </m:sSup>
                  </m:oMath>
                </a14:m>
                <a:r>
                  <a:rPr lang="en-US" sz="2200" dirty="0"/>
                  <a:t>.</a:t>
                </a:r>
              </a:p>
              <a:p>
                <a:endParaRPr lang="en-US" sz="2200" dirty="0"/>
              </a:p>
              <a:p>
                <a:r>
                  <a:rPr lang="en-US" sz="2200" dirty="0"/>
                  <a:t>Let’s apply </a:t>
                </a:r>
                <a14:m>
                  <m:oMath xmlns:m="http://schemas.openxmlformats.org/officeDocument/2006/math">
                    <m:r>
                      <m:rPr>
                        <m:sty m:val="p"/>
                      </m:rPr>
                      <a:rPr lang="en-US" sz="2200" b="0" i="0" smtClean="0">
                        <a:latin typeface="Cambria Math" panose="02040503050406030204" pitchFamily="18" charset="0"/>
                      </a:rPr>
                      <m:t>Λ</m:t>
                    </m:r>
                    <m:d>
                      <m:dPr>
                        <m:ctrlPr>
                          <a:rPr lang="en-US" sz="2200" b="0" i="1" smtClean="0">
                            <a:latin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m:t>
                        </m:r>
                      </m:e>
                    </m:d>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𝑈</m:t>
                    </m:r>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𝑈</m:t>
                        </m:r>
                      </m:e>
                      <m:sup>
                        <m:r>
                          <a:rPr lang="en-US" sz="2200" b="0" i="1" smtClean="0">
                            <a:latin typeface="Cambria Math" panose="02040503050406030204" pitchFamily="18" charset="0"/>
                            <a:ea typeface="Cambria Math" panose="02040503050406030204" pitchFamily="18" charset="0"/>
                          </a:rPr>
                          <m:t>†</m:t>
                        </m:r>
                      </m:sup>
                    </m:sSup>
                  </m:oMath>
                </a14:m>
                <a:r>
                  <a:rPr lang="en-US" sz="2200" dirty="0"/>
                  <a:t> on a qubit initialized </a:t>
                </a:r>
              </a:p>
              <a:p>
                <a:r>
                  <a:rPr lang="en-US" sz="2200" dirty="0"/>
                  <a:t>in the </a:t>
                </a:r>
                <a14:m>
                  <m:oMath xmlns:m="http://schemas.openxmlformats.org/officeDocument/2006/math">
                    <m:d>
                      <m:dPr>
                        <m:begChr m:val="|"/>
                        <m:endChr m:val="⟩"/>
                        <m:ctrlPr>
                          <a:rPr lang="en-US" sz="2200" b="0" i="1" dirty="0" smtClean="0">
                            <a:latin typeface="Cambria Math" panose="02040503050406030204" pitchFamily="18" charset="0"/>
                          </a:rPr>
                        </m:ctrlPr>
                      </m:dPr>
                      <m:e>
                        <m:r>
                          <a:rPr lang="en-US" sz="2200" b="0" i="0" dirty="0" smtClean="0">
                            <a:latin typeface="Cambria Math" panose="02040503050406030204" pitchFamily="18" charset="0"/>
                          </a:rPr>
                          <m:t>0</m:t>
                        </m:r>
                      </m:e>
                    </m:d>
                    <m:r>
                      <a:rPr lang="en-US" sz="2200" b="0" i="1" dirty="0" smtClean="0">
                        <a:latin typeface="Cambria Math" panose="02040503050406030204" pitchFamily="18" charset="0"/>
                      </a:rPr>
                      <m:t> </m:t>
                    </m:r>
                  </m:oMath>
                </a14:m>
                <a:r>
                  <a:rPr lang="en-US" sz="2200" dirty="0"/>
                  <a:t>state </a:t>
                </a:r>
                <a14:m>
                  <m:oMath xmlns:m="http://schemas.openxmlformats.org/officeDocument/2006/math">
                    <m:r>
                      <a:rPr lang="en-US" sz="2200" b="0" i="1" dirty="0" smtClean="0">
                        <a:latin typeface="Cambria Math" panose="02040503050406030204" pitchFamily="18" charset="0"/>
                      </a:rPr>
                      <m:t>𝑑</m:t>
                    </m:r>
                  </m:oMath>
                </a14:m>
                <a:r>
                  <a:rPr lang="en-US" sz="2200" dirty="0"/>
                  <a:t> times and plot the probability</a:t>
                </a:r>
              </a:p>
              <a:p>
                <a:r>
                  <a:rPr lang="en-US" sz="2200" dirty="0"/>
                  <a:t>of measuring the qubit in the </a:t>
                </a:r>
                <a14:m>
                  <m:oMath xmlns:m="http://schemas.openxmlformats.org/officeDocument/2006/math">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0</m:t>
                        </m:r>
                      </m:e>
                    </m:d>
                  </m:oMath>
                </a14:m>
                <a:r>
                  <a:rPr lang="en-US" sz="2200" dirty="0"/>
                  <a:t> state.</a:t>
                </a:r>
              </a:p>
              <a:p>
                <a:endParaRPr lang="en-US" sz="2200" dirty="0"/>
              </a:p>
              <a:p>
                <a:endParaRPr lang="en-US" sz="2200" dirty="0"/>
              </a:p>
              <a:p>
                <a:endParaRPr lang="en-US" sz="2200" dirty="0"/>
              </a:p>
            </p:txBody>
          </p:sp>
        </mc:Choice>
        <mc:Fallback>
          <p:sp>
            <p:nvSpPr>
              <p:cNvPr id="2" name="TextBox 1">
                <a:extLst>
                  <a:ext uri="{FF2B5EF4-FFF2-40B4-BE49-F238E27FC236}">
                    <a16:creationId xmlns:a16="http://schemas.microsoft.com/office/drawing/2014/main" id="{465E7DCF-C464-481A-D221-B8E19231D07F}"/>
                  </a:ext>
                </a:extLst>
              </p:cNvPr>
              <p:cNvSpPr txBox="1">
                <a:spLocks noRot="1" noChangeAspect="1" noMove="1" noResize="1" noEditPoints="1" noAdjustHandles="1" noChangeArrowheads="1" noChangeShapeType="1" noTextEdit="1"/>
              </p:cNvSpPr>
              <p:nvPr/>
            </p:nvSpPr>
            <p:spPr bwMode="auto">
              <a:xfrm>
                <a:off x="318781" y="1456735"/>
                <a:ext cx="11465851" cy="3151312"/>
              </a:xfrm>
              <a:prstGeom prst="rect">
                <a:avLst/>
              </a:prstGeom>
              <a:blipFill>
                <a:blip r:embed="rId3"/>
                <a:stretch>
                  <a:fillRect l="-553" t="-6024"/>
                </a:stretch>
              </a:blipFill>
            </p:spPr>
            <p:txBody>
              <a:bodyPr/>
              <a:lstStyle/>
              <a:p>
                <a:r>
                  <a:rPr lang="en-DE">
                    <a:noFill/>
                  </a:rPr>
                  <a:t> </a:t>
                </a:r>
              </a:p>
            </p:txBody>
          </p:sp>
        </mc:Fallback>
      </mc:AlternateContent>
      <p:pic>
        <p:nvPicPr>
          <p:cNvPr id="8" name="Picture 7">
            <a:extLst>
              <a:ext uri="{FF2B5EF4-FFF2-40B4-BE49-F238E27FC236}">
                <a16:creationId xmlns:a16="http://schemas.microsoft.com/office/drawing/2014/main" id="{D0A4A43A-84DD-0EBA-5F25-60530B0C4E98}"/>
              </a:ext>
            </a:extLst>
          </p:cNvPr>
          <p:cNvPicPr>
            <a:picLocks noChangeAspect="1"/>
          </p:cNvPicPr>
          <p:nvPr/>
        </p:nvPicPr>
        <p:blipFill>
          <a:blip r:embed="rId4"/>
          <a:stretch>
            <a:fillRect/>
          </a:stretch>
        </p:blipFill>
        <p:spPr>
          <a:xfrm>
            <a:off x="6384194" y="2060848"/>
            <a:ext cx="5486400" cy="4114800"/>
          </a:xfrm>
          <a:prstGeom prst="rect">
            <a:avLst/>
          </a:prstGeom>
        </p:spPr>
      </p:pic>
    </p:spTree>
    <p:extLst>
      <p:ext uri="{BB962C8B-B14F-4D97-AF65-F5344CB8AC3E}">
        <p14:creationId xmlns:p14="http://schemas.microsoft.com/office/powerpoint/2010/main" val="13549648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E76514F-915C-B342-6681-384C4DBB8DB4}"/>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69690FDA-B2B1-7054-C0AD-2AB6EDB311AE}"/>
              </a:ext>
            </a:extLst>
          </p:cNvPr>
          <p:cNvSpPr>
            <a:spLocks noGrp="1"/>
          </p:cNvSpPr>
          <p:nvPr>
            <p:ph type="title"/>
          </p:nvPr>
        </p:nvSpPr>
        <p:spPr bwMode="auto"/>
        <p:txBody>
          <a:bodyPr>
            <a:normAutofit fontScale="90000"/>
          </a:bodyPr>
          <a:lstStyle/>
          <a:p>
            <a:pPr>
              <a:defRPr/>
            </a:pPr>
            <a:r>
              <a:rPr lang="en-US" sz="4000" dirty="0"/>
              <a:t>Simple example: single-qubit X overrotation</a:t>
            </a:r>
            <a:endParaRPr dirty="0"/>
          </a:p>
        </p:txBody>
      </p:sp>
      <p:sp>
        <p:nvSpPr>
          <p:cNvPr id="90" name="TextBox 89">
            <a:extLst>
              <a:ext uri="{FF2B5EF4-FFF2-40B4-BE49-F238E27FC236}">
                <a16:creationId xmlns:a16="http://schemas.microsoft.com/office/drawing/2014/main" id="{E7F7CFF4-007C-855B-1C67-2CCBBC398A7C}"/>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50A7F42-6CAE-0649-9F36-CE6E6BCC8268}"/>
                  </a:ext>
                </a:extLst>
              </p:cNvPr>
              <p:cNvSpPr txBox="1"/>
              <p:nvPr/>
            </p:nvSpPr>
            <p:spPr bwMode="auto">
              <a:xfrm>
                <a:off x="318781" y="1456735"/>
                <a:ext cx="11753883" cy="430887"/>
              </a:xfrm>
              <a:prstGeom prst="rect">
                <a:avLst/>
              </a:prstGeom>
              <a:noFill/>
            </p:spPr>
            <p:txBody>
              <a:bodyPr wrap="square" rtlCol="0">
                <a:spAutoFit/>
              </a:bodyPr>
              <a:lstStyle/>
              <a:p>
                <a:r>
                  <a:rPr lang="en-US" sz="2200" dirty="0"/>
                  <a:t>What if we randomly add pairs of (noiseless Z gates) before and after each </a:t>
                </a:r>
                <a14:m>
                  <m:oMath xmlns:m="http://schemas.openxmlformats.org/officeDocument/2006/math">
                    <m:r>
                      <m:rPr>
                        <m:sty m:val="p"/>
                      </m:rPr>
                      <a:rPr lang="en-US" sz="2200" b="0" i="0" smtClean="0">
                        <a:latin typeface="Cambria Math" panose="02040503050406030204" pitchFamily="18" charset="0"/>
                      </a:rPr>
                      <m:t>Λ</m:t>
                    </m:r>
                  </m:oMath>
                </a14:m>
                <a:r>
                  <a:rPr lang="en-US" sz="2200" dirty="0"/>
                  <a:t>? (Twirled noise)</a:t>
                </a:r>
              </a:p>
            </p:txBody>
          </p:sp>
        </mc:Choice>
        <mc:Fallback>
          <p:sp>
            <p:nvSpPr>
              <p:cNvPr id="2" name="TextBox 1">
                <a:extLst>
                  <a:ext uri="{FF2B5EF4-FFF2-40B4-BE49-F238E27FC236}">
                    <a16:creationId xmlns:a16="http://schemas.microsoft.com/office/drawing/2014/main" id="{E50A7F42-6CAE-0649-9F36-CE6E6BCC8268}"/>
                  </a:ext>
                </a:extLst>
              </p:cNvPr>
              <p:cNvSpPr txBox="1">
                <a:spLocks noRot="1" noChangeAspect="1" noMove="1" noResize="1" noEditPoints="1" noAdjustHandles="1" noChangeArrowheads="1" noChangeShapeType="1" noTextEdit="1"/>
              </p:cNvSpPr>
              <p:nvPr/>
            </p:nvSpPr>
            <p:spPr bwMode="auto">
              <a:xfrm>
                <a:off x="318781" y="1456735"/>
                <a:ext cx="11753883" cy="430887"/>
              </a:xfrm>
              <a:prstGeom prst="rect">
                <a:avLst/>
              </a:prstGeom>
              <a:blipFill>
                <a:blip r:embed="rId3"/>
                <a:stretch>
                  <a:fillRect l="-539" t="-8571" r="-324" b="-28571"/>
                </a:stretch>
              </a:blipFill>
            </p:spPr>
            <p:txBody>
              <a:bodyPr/>
              <a:lstStyle/>
              <a:p>
                <a:r>
                  <a:rPr lang="en-DE">
                    <a:noFill/>
                  </a:rPr>
                  <a:t> </a:t>
                </a:r>
              </a:p>
            </p:txBody>
          </p:sp>
        </mc:Fallback>
      </mc:AlternateContent>
      <p:pic>
        <p:nvPicPr>
          <p:cNvPr id="8" name="Picture 7">
            <a:extLst>
              <a:ext uri="{FF2B5EF4-FFF2-40B4-BE49-F238E27FC236}">
                <a16:creationId xmlns:a16="http://schemas.microsoft.com/office/drawing/2014/main" id="{6F2F69A5-A0EC-BC00-DD4D-87E9FEDF29B2}"/>
              </a:ext>
            </a:extLst>
          </p:cNvPr>
          <p:cNvPicPr>
            <a:picLocks noChangeAspect="1"/>
          </p:cNvPicPr>
          <p:nvPr/>
        </p:nvPicPr>
        <p:blipFill>
          <a:blip r:embed="rId4"/>
          <a:stretch>
            <a:fillRect/>
          </a:stretch>
        </p:blipFill>
        <p:spPr>
          <a:xfrm>
            <a:off x="6384194" y="2060848"/>
            <a:ext cx="5486400" cy="4114800"/>
          </a:xfrm>
          <a:prstGeom prst="rect">
            <a:avLst/>
          </a:prstGeom>
        </p:spPr>
      </p:pic>
      <p:grpSp>
        <p:nvGrpSpPr>
          <p:cNvPr id="22" name="Group 21">
            <a:extLst>
              <a:ext uri="{FF2B5EF4-FFF2-40B4-BE49-F238E27FC236}">
                <a16:creationId xmlns:a16="http://schemas.microsoft.com/office/drawing/2014/main" id="{3E978447-1D53-7FFE-F6C2-6F60C4328B2D}"/>
              </a:ext>
            </a:extLst>
          </p:cNvPr>
          <p:cNvGrpSpPr/>
          <p:nvPr/>
        </p:nvGrpSpPr>
        <p:grpSpPr>
          <a:xfrm>
            <a:off x="2855640" y="2365110"/>
            <a:ext cx="2880320" cy="493226"/>
            <a:chOff x="2387588" y="2359710"/>
            <a:chExt cx="2880320" cy="493226"/>
          </a:xfrm>
        </p:grpSpPr>
        <p:cxnSp>
          <p:nvCxnSpPr>
            <p:cNvPr id="6" name="Straight Connector 5">
              <a:extLst>
                <a:ext uri="{FF2B5EF4-FFF2-40B4-BE49-F238E27FC236}">
                  <a16:creationId xmlns:a16="http://schemas.microsoft.com/office/drawing/2014/main" id="{2D8B2178-B00D-44DB-9789-F3F146D2494B}"/>
                </a:ext>
              </a:extLst>
            </p:cNvPr>
            <p:cNvCxnSpPr>
              <a:cxnSpLocks/>
            </p:cNvCxnSpPr>
            <p:nvPr/>
          </p:nvCxnSpPr>
          <p:spPr bwMode="auto">
            <a:xfrm>
              <a:off x="2387588" y="260632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1F501E9-D4BC-C9F9-3F02-56B414F6DF08}"/>
                    </a:ext>
                  </a:extLst>
                </p:cNvPr>
                <p:cNvSpPr/>
                <p:nvPr/>
              </p:nvSpPr>
              <p:spPr bwMode="auto">
                <a:xfrm>
                  <a:off x="3557718" y="2359710"/>
                  <a:ext cx="540060" cy="493226"/>
                </a:xfrm>
                <a:prstGeom prst="rect">
                  <a:avLst/>
                </a:prstGeom>
                <a:solidFill>
                  <a:srgbClr val="F8F8F8"/>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3200" b="0" i="0" smtClean="0">
                            <a:latin typeface="Cambria Math" panose="02040503050406030204" pitchFamily="18" charset="0"/>
                          </a:rPr>
                          <m:t>Λ</m:t>
                        </m:r>
                      </m:oMath>
                    </m:oMathPara>
                  </a14:m>
                  <a:endParaRPr lang="en-US" dirty="0"/>
                </a:p>
              </p:txBody>
            </p:sp>
          </mc:Choice>
          <mc:Fallback xmlns="">
            <p:sp>
              <p:nvSpPr>
                <p:cNvPr id="4" name="Rectangle 3">
                  <a:extLst>
                    <a:ext uri="{FF2B5EF4-FFF2-40B4-BE49-F238E27FC236}">
                      <a16:creationId xmlns:a16="http://schemas.microsoft.com/office/drawing/2014/main" id="{A1F501E9-D4BC-C9F9-3F02-56B414F6DF08}"/>
                    </a:ext>
                  </a:extLst>
                </p:cNvPr>
                <p:cNvSpPr>
                  <a:spLocks noRot="1" noChangeAspect="1" noMove="1" noResize="1" noEditPoints="1" noAdjustHandles="1" noChangeArrowheads="1" noChangeShapeType="1" noTextEdit="1"/>
                </p:cNvSpPr>
                <p:nvPr/>
              </p:nvSpPr>
              <p:spPr bwMode="auto">
                <a:xfrm>
                  <a:off x="3557718" y="2359710"/>
                  <a:ext cx="540060" cy="493226"/>
                </a:xfrm>
                <a:prstGeom prst="rect">
                  <a:avLst/>
                </a:prstGeom>
                <a:blipFill>
                  <a:blip r:embed="rId5"/>
                  <a:stretch>
                    <a:fillRect/>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67CC6741-DE05-396B-E42A-70ACC0A4079E}"/>
              </a:ext>
            </a:extLst>
          </p:cNvPr>
          <p:cNvGrpSpPr/>
          <p:nvPr/>
        </p:nvGrpSpPr>
        <p:grpSpPr>
          <a:xfrm>
            <a:off x="2855640" y="2915500"/>
            <a:ext cx="2880320" cy="585508"/>
            <a:chOff x="2387588" y="2910100"/>
            <a:chExt cx="2880320" cy="585508"/>
          </a:xfrm>
        </p:grpSpPr>
        <p:cxnSp>
          <p:nvCxnSpPr>
            <p:cNvPr id="16" name="Straight Connector 15">
              <a:extLst>
                <a:ext uri="{FF2B5EF4-FFF2-40B4-BE49-F238E27FC236}">
                  <a16:creationId xmlns:a16="http://schemas.microsoft.com/office/drawing/2014/main" id="{C5B8159B-4C2D-6F0F-25AA-D8A2DD563499}"/>
                </a:ext>
              </a:extLst>
            </p:cNvPr>
            <p:cNvCxnSpPr>
              <a:cxnSpLocks/>
            </p:cNvCxnSpPr>
            <p:nvPr/>
          </p:nvCxnSpPr>
          <p:spPr bwMode="auto">
            <a:xfrm>
              <a:off x="2387588" y="3202854"/>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E9C5AE6-D171-C7D6-C9B7-9678365C92F4}"/>
                </a:ext>
              </a:extLst>
            </p:cNvPr>
            <p:cNvGrpSpPr/>
            <p:nvPr/>
          </p:nvGrpSpPr>
          <p:grpSpPr>
            <a:xfrm>
              <a:off x="2832167" y="2910100"/>
              <a:ext cx="1991162" cy="585508"/>
              <a:chOff x="2855640" y="2910100"/>
              <a:chExt cx="1991162" cy="585508"/>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AE436E1-556A-06FA-97A5-F779BCE01B05}"/>
                      </a:ext>
                    </a:extLst>
                  </p:cNvPr>
                  <p:cNvSpPr/>
                  <p:nvPr/>
                </p:nvSpPr>
                <p:spPr bwMode="auto">
                  <a:xfrm>
                    <a:off x="3581191" y="2956241"/>
                    <a:ext cx="540060" cy="493226"/>
                  </a:xfrm>
                  <a:prstGeom prst="rect">
                    <a:avLst/>
                  </a:prstGeom>
                  <a:solidFill>
                    <a:srgbClr val="F8F8F8"/>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3200" b="0" i="0" smtClean="0">
                              <a:latin typeface="Cambria Math" panose="02040503050406030204" pitchFamily="18" charset="0"/>
                            </a:rPr>
                            <m:t>Λ</m:t>
                          </m:r>
                        </m:oMath>
                      </m:oMathPara>
                    </a14:m>
                    <a:endParaRPr lang="en-US" dirty="0"/>
                  </a:p>
                </p:txBody>
              </p:sp>
            </mc:Choice>
            <mc:Fallback xmlns="">
              <p:sp>
                <p:nvSpPr>
                  <p:cNvPr id="11" name="Rectangle 10">
                    <a:extLst>
                      <a:ext uri="{FF2B5EF4-FFF2-40B4-BE49-F238E27FC236}">
                        <a16:creationId xmlns:a16="http://schemas.microsoft.com/office/drawing/2014/main" id="{FAE436E1-556A-06FA-97A5-F779BCE01B05}"/>
                      </a:ext>
                    </a:extLst>
                  </p:cNvPr>
                  <p:cNvSpPr>
                    <a:spLocks noRot="1" noChangeAspect="1" noMove="1" noResize="1" noEditPoints="1" noAdjustHandles="1" noChangeArrowheads="1" noChangeShapeType="1" noTextEdit="1"/>
                  </p:cNvSpPr>
                  <p:nvPr/>
                </p:nvSpPr>
                <p:spPr bwMode="auto">
                  <a:xfrm>
                    <a:off x="3581191" y="2956241"/>
                    <a:ext cx="540060" cy="493226"/>
                  </a:xfrm>
                  <a:prstGeom prst="rect">
                    <a:avLst/>
                  </a:prstGeom>
                  <a:blipFill>
                    <a:blip r:embed="rId6"/>
                    <a:stretch>
                      <a:fillRect/>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p:sp>
            <p:nvSpPr>
              <p:cNvPr id="18" name="Rounded Rectangle 6">
                <a:extLst>
                  <a:ext uri="{FF2B5EF4-FFF2-40B4-BE49-F238E27FC236}">
                    <a16:creationId xmlns:a16="http://schemas.microsoft.com/office/drawing/2014/main" id="{F6D3B380-AC9D-2674-DAD6-84DF845599CA}"/>
                  </a:ext>
                </a:extLst>
              </p:cNvPr>
              <p:cNvSpPr/>
              <p:nvPr/>
            </p:nvSpPr>
            <p:spPr bwMode="auto">
              <a:xfrm>
                <a:off x="2855640" y="2910100"/>
                <a:ext cx="565303" cy="585508"/>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chemeClr val="bg1"/>
                    </a:solidFill>
                    <a:latin typeface="Consolas"/>
                  </a:rPr>
                  <a:t>Z</a:t>
                </a:r>
                <a:endParaRPr sz="4000" dirty="0"/>
              </a:p>
            </p:txBody>
          </p:sp>
          <p:sp>
            <p:nvSpPr>
              <p:cNvPr id="19" name="Rounded Rectangle 6">
                <a:extLst>
                  <a:ext uri="{FF2B5EF4-FFF2-40B4-BE49-F238E27FC236}">
                    <a16:creationId xmlns:a16="http://schemas.microsoft.com/office/drawing/2014/main" id="{CFD3D3B8-B784-2D4D-723E-70F6224DAA84}"/>
                  </a:ext>
                </a:extLst>
              </p:cNvPr>
              <p:cNvSpPr/>
              <p:nvPr/>
            </p:nvSpPr>
            <p:spPr bwMode="auto">
              <a:xfrm>
                <a:off x="4281499" y="2910100"/>
                <a:ext cx="565303" cy="585508"/>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chemeClr val="bg1"/>
                    </a:solidFill>
                    <a:latin typeface="Consolas"/>
                  </a:rPr>
                  <a:t>Z</a:t>
                </a:r>
                <a:endParaRPr sz="4000" dirty="0"/>
              </a:p>
            </p:txBody>
          </p:sp>
        </p:grpSp>
      </p:grpSp>
      <p:sp>
        <p:nvSpPr>
          <p:cNvPr id="23" name="TextBox 22">
            <a:extLst>
              <a:ext uri="{FF2B5EF4-FFF2-40B4-BE49-F238E27FC236}">
                <a16:creationId xmlns:a16="http://schemas.microsoft.com/office/drawing/2014/main" id="{F895AD95-0C99-F1ED-7AC0-7BD7C439666F}"/>
              </a:ext>
            </a:extLst>
          </p:cNvPr>
          <p:cNvSpPr txBox="1"/>
          <p:nvPr/>
        </p:nvSpPr>
        <p:spPr bwMode="auto">
          <a:xfrm>
            <a:off x="407368" y="2433662"/>
            <a:ext cx="3330370" cy="923330"/>
          </a:xfrm>
          <a:prstGeom prst="rect">
            <a:avLst/>
          </a:prstGeom>
          <a:noFill/>
        </p:spPr>
        <p:txBody>
          <a:bodyPr wrap="square" rtlCol="0">
            <a:spAutoFit/>
          </a:bodyPr>
          <a:lstStyle/>
          <a:p>
            <a:pPr marL="285750" indent="-285750">
              <a:buFont typeface="Arial" panose="020B0604020202020204" pitchFamily="34" charset="0"/>
              <a:buChar char="•"/>
            </a:pPr>
            <a:r>
              <a:rPr lang="en-US" dirty="0"/>
              <a:t>50% of the times:</a:t>
            </a:r>
          </a:p>
          <a:p>
            <a:r>
              <a:rPr lang="en-US" dirty="0"/>
              <a:t> </a:t>
            </a:r>
          </a:p>
          <a:p>
            <a:pPr marL="285750" indent="-285750">
              <a:buFont typeface="Arial" panose="020B0604020202020204" pitchFamily="34" charset="0"/>
              <a:buChar char="•"/>
            </a:pPr>
            <a:r>
              <a:rPr lang="en-US" dirty="0"/>
              <a:t>50% of the times: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8F360A5-E2C7-2E44-3271-BF74B3432ADC}"/>
                  </a:ext>
                </a:extLst>
              </p:cNvPr>
              <p:cNvSpPr txBox="1"/>
              <p:nvPr/>
            </p:nvSpPr>
            <p:spPr bwMode="auto">
              <a:xfrm>
                <a:off x="363074" y="3861556"/>
                <a:ext cx="5876942" cy="2646878"/>
              </a:xfrm>
              <a:prstGeom prst="rect">
                <a:avLst/>
              </a:prstGeom>
              <a:noFill/>
            </p:spPr>
            <p:txBody>
              <a:bodyPr wrap="square" rtlCol="0">
                <a:spAutoFit/>
              </a:bodyPr>
              <a:lstStyle/>
              <a:p>
                <a:r>
                  <a:rPr lang="en-US" dirty="0"/>
                  <a:t>Adding pairs of Z gates does not change the noiseless circuit, as </a:t>
                </a:r>
                <a14:m>
                  <m:oMath xmlns:m="http://schemas.openxmlformats.org/officeDocument/2006/math">
                    <m:r>
                      <a:rPr lang="en-US" b="0" i="1" smtClean="0">
                        <a:latin typeface="Cambria Math" panose="02040503050406030204" pitchFamily="18" charset="0"/>
                      </a:rPr>
                      <m:t>𝑍𝑍</m:t>
                    </m:r>
                    <m:r>
                      <a:rPr lang="en-US" b="0" i="1" smtClean="0">
                        <a:latin typeface="Cambria Math" panose="02040503050406030204" pitchFamily="18" charset="0"/>
                      </a:rPr>
                      <m:t>=</m:t>
                    </m:r>
                    <m:r>
                      <a:rPr lang="en-US" b="0" i="1" smtClean="0">
                        <a:latin typeface="Cambria Math" panose="02040503050406030204" pitchFamily="18" charset="0"/>
                      </a:rPr>
                      <m:t>𝐼</m:t>
                    </m:r>
                  </m:oMath>
                </a14:m>
                <a:r>
                  <a:rPr lang="en-US" dirty="0"/>
                  <a:t> </a:t>
                </a:r>
              </a:p>
              <a:p>
                <a:endParaRPr lang="en-US" dirty="0"/>
              </a:p>
              <a:p>
                <a:r>
                  <a:rPr lang="en-US" dirty="0"/>
                  <a:t>However, when we sandwich the noisy map with Z, we flip the sign of the coherent X rotation.  </a:t>
                </a:r>
              </a:p>
              <a:p>
                <a:endParaRPr lang="en-US" dirty="0"/>
              </a:p>
              <a:p>
                <a:r>
                  <a:rPr lang="en-US" dirty="0"/>
                  <a:t>By averaging over many (logically equivalent) randomized circuits, we get a </a:t>
                </a:r>
                <a:r>
                  <a:rPr lang="en-US" b="1" dirty="0">
                    <a:solidFill>
                      <a:srgbClr val="FFC000"/>
                    </a:solidFill>
                  </a:rPr>
                  <a:t>much better result</a:t>
                </a:r>
                <a:r>
                  <a:rPr lang="en-US" dirty="0"/>
                  <a:t>! </a:t>
                </a:r>
              </a:p>
              <a:p>
                <a:endParaRPr lang="en-US" sz="2200" dirty="0"/>
              </a:p>
            </p:txBody>
          </p:sp>
        </mc:Choice>
        <mc:Fallback xmlns="">
          <p:sp>
            <p:nvSpPr>
              <p:cNvPr id="24" name="TextBox 23">
                <a:extLst>
                  <a:ext uri="{FF2B5EF4-FFF2-40B4-BE49-F238E27FC236}">
                    <a16:creationId xmlns:a16="http://schemas.microsoft.com/office/drawing/2014/main" id="{B8F360A5-E2C7-2E44-3271-BF74B3432ADC}"/>
                  </a:ext>
                </a:extLst>
              </p:cNvPr>
              <p:cNvSpPr txBox="1">
                <a:spLocks noRot="1" noChangeAspect="1" noMove="1" noResize="1" noEditPoints="1" noAdjustHandles="1" noChangeArrowheads="1" noChangeShapeType="1" noTextEdit="1"/>
              </p:cNvSpPr>
              <p:nvPr/>
            </p:nvSpPr>
            <p:spPr bwMode="auto">
              <a:xfrm>
                <a:off x="363074" y="3861556"/>
                <a:ext cx="5876942" cy="2646878"/>
              </a:xfrm>
              <a:prstGeom prst="rect">
                <a:avLst/>
              </a:prstGeom>
              <a:blipFill>
                <a:blip r:embed="rId7"/>
                <a:stretch>
                  <a:fillRect l="-934" t="-920"/>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C7BD9F30-EEC3-306D-CED7-ACE8A0D255F7}"/>
              </a:ext>
            </a:extLst>
          </p:cNvPr>
          <p:cNvPicPr>
            <a:picLocks noChangeAspect="1"/>
          </p:cNvPicPr>
          <p:nvPr/>
        </p:nvPicPr>
        <p:blipFill>
          <a:blip r:embed="rId8"/>
          <a:stretch>
            <a:fillRect/>
          </a:stretch>
        </p:blipFill>
        <p:spPr>
          <a:xfrm>
            <a:off x="6378356" y="2068810"/>
            <a:ext cx="5486400" cy="4114800"/>
          </a:xfrm>
          <a:prstGeom prst="rect">
            <a:avLst/>
          </a:prstGeom>
        </p:spPr>
      </p:pic>
    </p:spTree>
    <p:extLst>
      <p:ext uri="{BB962C8B-B14F-4D97-AF65-F5344CB8AC3E}">
        <p14:creationId xmlns:p14="http://schemas.microsoft.com/office/powerpoint/2010/main" val="19805879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F93D387-B4DC-4276-5E86-E49D6BBB14C1}"/>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CE6D7FB8-FCFB-4D2A-7B3F-2095F22FE47A}"/>
              </a:ext>
            </a:extLst>
          </p:cNvPr>
          <p:cNvSpPr>
            <a:spLocks noGrp="1"/>
          </p:cNvSpPr>
          <p:nvPr>
            <p:ph type="title"/>
          </p:nvPr>
        </p:nvSpPr>
        <p:spPr bwMode="auto"/>
        <p:txBody>
          <a:bodyPr>
            <a:normAutofit/>
          </a:bodyPr>
          <a:lstStyle/>
          <a:p>
            <a:pPr>
              <a:defRPr/>
            </a:pPr>
            <a:r>
              <a:rPr lang="en-US" sz="4000" dirty="0"/>
              <a:t>How to do that in practice?</a:t>
            </a:r>
            <a:endParaRPr dirty="0"/>
          </a:p>
        </p:txBody>
      </p:sp>
      <p:sp>
        <p:nvSpPr>
          <p:cNvPr id="90" name="TextBox 89">
            <a:extLst>
              <a:ext uri="{FF2B5EF4-FFF2-40B4-BE49-F238E27FC236}">
                <a16:creationId xmlns:a16="http://schemas.microsoft.com/office/drawing/2014/main" id="{7E868E25-88AE-ED37-D743-89DCF20AA7D9}"/>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EC0420-3CDF-02DD-BCFD-6AB5D25AC816}"/>
                  </a:ext>
                </a:extLst>
              </p:cNvPr>
              <p:cNvSpPr txBox="1"/>
              <p:nvPr/>
            </p:nvSpPr>
            <p:spPr bwMode="auto">
              <a:xfrm>
                <a:off x="101914" y="1456735"/>
                <a:ext cx="7722278" cy="4031873"/>
              </a:xfrm>
              <a:prstGeom prst="rect">
                <a:avLst/>
              </a:prstGeom>
              <a:noFill/>
            </p:spPr>
            <p:txBody>
              <a:bodyPr wrap="square" rtlCol="0">
                <a:spAutoFit/>
              </a:bodyPr>
              <a:lstStyle/>
              <a:p>
                <a:r>
                  <a:rPr lang="en-US" dirty="0"/>
                  <a:t>The example before is too simple for several reasons… </a:t>
                </a:r>
                <a:br>
                  <a:rPr lang="en-US" dirty="0"/>
                </a:br>
                <a:endParaRPr lang="en-US" dirty="0"/>
              </a:p>
              <a:p>
                <a:pPr marL="742881" lvl="1" indent="-285750">
                  <a:buFont typeface="Arial" panose="020B0604020202020204" pitchFamily="34" charset="0"/>
                  <a:buChar char="•"/>
                </a:pPr>
                <a:r>
                  <a:rPr lang="en-US" dirty="0"/>
                  <a:t>The noise map </a:t>
                </a:r>
                <a14:m>
                  <m:oMath xmlns:m="http://schemas.openxmlformats.org/officeDocument/2006/math">
                    <m:r>
                      <m:rPr>
                        <m:sty m:val="p"/>
                      </m:rPr>
                      <a:rPr lang="en-US" b="0" i="0" smtClean="0">
                        <a:latin typeface="Cambria Math" panose="02040503050406030204" pitchFamily="18" charset="0"/>
                      </a:rPr>
                      <m:t>Λ</m:t>
                    </m:r>
                  </m:oMath>
                </a14:m>
                <a:r>
                  <a:rPr lang="en-US" dirty="0"/>
                  <a:t> </a:t>
                </a:r>
                <a:r>
                  <a:rPr lang="en-DE" dirty="0"/>
                  <a:t>always comes with a gate attached: </a:t>
                </a:r>
                <a14:m>
                  <m:oMath xmlns:m="http://schemas.openxmlformats.org/officeDocument/2006/math">
                    <m:r>
                      <m:rPr>
                        <m:sty m:val="p"/>
                      </m:rPr>
                      <a:rPr lang="en-US">
                        <a:latin typeface="Cambria Math" panose="02040503050406030204" pitchFamily="18" charset="0"/>
                      </a:rPr>
                      <m:t>Λ</m:t>
                    </m:r>
                    <m:r>
                      <a:rPr lang="en-US" i="1" smtClean="0">
                        <a:solidFill>
                          <a:schemeClr val="tx1"/>
                        </a:solidFill>
                        <a:latin typeface="Cambria Math" panose="02040503050406030204" pitchFamily="18" charset="0"/>
                      </a:rPr>
                      <m:t>𝐺</m:t>
                    </m:r>
                  </m:oMath>
                </a14:m>
                <a:endParaRPr lang="en-US" dirty="0"/>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r>
                  <a:rPr lang="en-US" dirty="0"/>
                  <a:t>There’s no such a thing as “noiseless gates” that one can add.</a:t>
                </a:r>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endParaRPr lang="en-US" dirty="0"/>
              </a:p>
              <a:p>
                <a:pPr marL="742881" lvl="1" indent="-285750">
                  <a:buFont typeface="Arial" panose="020B0604020202020204" pitchFamily="34" charset="0"/>
                  <a:buChar char="•"/>
                </a:pPr>
                <a:r>
                  <a:rPr lang="en-US" dirty="0"/>
                  <a:t>What about coherent errors different from X over rotation?</a:t>
                </a:r>
              </a:p>
              <a:p>
                <a:endParaRPr lang="en-US" sz="2200" dirty="0"/>
              </a:p>
            </p:txBody>
          </p:sp>
        </mc:Choice>
        <mc:Fallback xmlns="">
          <p:sp>
            <p:nvSpPr>
              <p:cNvPr id="24" name="TextBox 23">
                <a:extLst>
                  <a:ext uri="{FF2B5EF4-FFF2-40B4-BE49-F238E27FC236}">
                    <a16:creationId xmlns:a16="http://schemas.microsoft.com/office/drawing/2014/main" id="{46EC0420-3CDF-02DD-BCFD-6AB5D25AC816}"/>
                  </a:ext>
                </a:extLst>
              </p:cNvPr>
              <p:cNvSpPr txBox="1">
                <a:spLocks noRot="1" noChangeAspect="1" noMove="1" noResize="1" noEditPoints="1" noAdjustHandles="1" noChangeArrowheads="1" noChangeShapeType="1" noTextEdit="1"/>
              </p:cNvSpPr>
              <p:nvPr/>
            </p:nvSpPr>
            <p:spPr bwMode="auto">
              <a:xfrm>
                <a:off x="101914" y="1456735"/>
                <a:ext cx="7722278" cy="4031873"/>
              </a:xfrm>
              <a:prstGeom prst="rect">
                <a:avLst/>
              </a:prstGeom>
              <a:blipFill>
                <a:blip r:embed="rId3"/>
                <a:stretch>
                  <a:fillRect l="-711" t="-75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32F3F6-1506-4661-9AD9-552794E84B4D}"/>
                  </a:ext>
                </a:extLst>
              </p:cNvPr>
              <p:cNvSpPr txBox="1"/>
              <p:nvPr/>
            </p:nvSpPr>
            <p:spPr bwMode="auto">
              <a:xfrm>
                <a:off x="4350386" y="1474297"/>
                <a:ext cx="7722278" cy="4877104"/>
              </a:xfrm>
              <a:prstGeom prst="rect">
                <a:avLst/>
              </a:prstGeom>
              <a:noFill/>
            </p:spPr>
            <p:txBody>
              <a:bodyPr wrap="square" rtlCol="0">
                <a:spAutoFit/>
              </a:bodyPr>
              <a:lstStyle/>
              <a:p>
                <a:r>
                  <a:rPr lang="en-US" dirty="0"/>
                  <a:t>                       </a:t>
                </a:r>
                <a:r>
                  <a:rPr lang="en-US" dirty="0">
                    <a:solidFill>
                      <a:schemeClr val="accent6"/>
                    </a:solidFill>
                  </a:rPr>
                  <a:t>but we can take care of those!</a:t>
                </a:r>
              </a:p>
              <a:p>
                <a:endParaRPr lang="en-US" dirty="0">
                  <a:solidFill>
                    <a:schemeClr val="accent6"/>
                  </a:solidFill>
                </a:endParaRPr>
              </a:p>
              <a:p>
                <a:endParaRPr lang="en-US" dirty="0">
                  <a:solidFill>
                    <a:schemeClr val="accent6"/>
                  </a:solidFill>
                </a:endParaRPr>
              </a:p>
              <a:p>
                <a:r>
                  <a:rPr lang="en-DE" dirty="0">
                    <a:solidFill>
                      <a:schemeClr val="accent6"/>
                    </a:solidFill>
                  </a:rPr>
                  <a:t>W </a:t>
                </a:r>
                <a:r>
                  <a:rPr lang="en-US" dirty="0">
                    <a:solidFill>
                      <a:schemeClr val="accent6"/>
                    </a:solidFill>
                  </a:rPr>
                  <a:t>can use </a:t>
                </a:r>
                <a14:m>
                  <m:oMath xmlns:m="http://schemas.openxmlformats.org/officeDocument/2006/math">
                    <m:r>
                      <a:rPr lang="en-US" b="0" i="1" smtClean="0">
                        <a:solidFill>
                          <a:schemeClr val="accent6"/>
                        </a:solidFill>
                        <a:latin typeface="Cambria Math" panose="02040503050406030204" pitchFamily="18" charset="0"/>
                      </a:rPr>
                      <m:t>𝐺</m:t>
                    </m:r>
                    <m:r>
                      <a:rPr lang="en-US" b="0"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𝑃𝐺</m:t>
                    </m:r>
                    <m:sSup>
                      <m:sSupPr>
                        <m:ctrlPr>
                          <a:rPr lang="en-US" i="1">
                            <a:solidFill>
                              <a:schemeClr val="accent6"/>
                            </a:solidFill>
                            <a:latin typeface="Cambria Math" panose="02040503050406030204" pitchFamily="18" charset="0"/>
                          </a:rPr>
                        </m:ctrlPr>
                      </m:sSupPr>
                      <m:e>
                        <m:r>
                          <a:rPr lang="en-US" i="1">
                            <a:solidFill>
                              <a:schemeClr val="accent6"/>
                            </a:solidFill>
                            <a:latin typeface="Cambria Math" panose="02040503050406030204" pitchFamily="18" charset="0"/>
                          </a:rPr>
                          <m:t>𝐺</m:t>
                        </m:r>
                      </m:e>
                      <m:sup>
                        <m:r>
                          <a:rPr lang="en-US" i="1">
                            <a:solidFill>
                              <a:schemeClr val="accent6"/>
                            </a:solidFill>
                            <a:latin typeface="Cambria Math" panose="02040503050406030204" pitchFamily="18" charset="0"/>
                            <a:ea typeface="Cambria Math" panose="02040503050406030204" pitchFamily="18" charset="0"/>
                          </a:rPr>
                          <m:t>†</m:t>
                        </m:r>
                      </m:sup>
                    </m:sSup>
                    <m:sSup>
                      <m:sSupPr>
                        <m:ctrlPr>
                          <a:rPr lang="en-US" i="1">
                            <a:solidFill>
                              <a:schemeClr val="accent6"/>
                            </a:solidFill>
                            <a:latin typeface="Cambria Math" panose="02040503050406030204" pitchFamily="18" charset="0"/>
                          </a:rPr>
                        </m:ctrlPr>
                      </m:sSupPr>
                      <m:e>
                        <m:r>
                          <a:rPr lang="en-US" i="1">
                            <a:solidFill>
                              <a:schemeClr val="accent6"/>
                            </a:solidFill>
                            <a:latin typeface="Cambria Math" panose="02040503050406030204" pitchFamily="18" charset="0"/>
                          </a:rPr>
                          <m:t>𝑃</m:t>
                        </m:r>
                      </m:e>
                      <m:sup>
                        <m:r>
                          <a:rPr lang="en-US" i="1">
                            <a:solidFill>
                              <a:schemeClr val="accent6"/>
                            </a:solidFill>
                            <a:latin typeface="Cambria Math" panose="02040503050406030204" pitchFamily="18" charset="0"/>
                            <a:ea typeface="Cambria Math" panose="02040503050406030204" pitchFamily="18" charset="0"/>
                          </a:rPr>
                          <m:t>†</m:t>
                        </m:r>
                      </m:sup>
                    </m:sSup>
                    <m:r>
                      <a:rPr lang="en-US" i="1">
                        <a:solidFill>
                          <a:schemeClr val="accent6"/>
                        </a:solidFill>
                        <a:latin typeface="Cambria Math" panose="02040503050406030204" pitchFamily="18" charset="0"/>
                      </a:rPr>
                      <m:t>𝐺</m:t>
                    </m:r>
                    <m:r>
                      <a:rPr lang="en-DE" b="0" i="0" smtClean="0">
                        <a:solidFill>
                          <a:schemeClr val="accent6"/>
                        </a:solidFill>
                        <a:latin typeface="Cambria Math" panose="02040503050406030204" pitchFamily="18" charset="0"/>
                      </a:rPr>
                      <m:t> </m:t>
                    </m:r>
                  </m:oMath>
                </a14:m>
                <a:r>
                  <a:rPr lang="en-US" dirty="0">
                    <a:solidFill>
                      <a:schemeClr val="accent6"/>
                    </a:solidFill>
                  </a:rPr>
                  <a:t>and use the pair of twirling gates </a:t>
                </a:r>
                <a14:m>
                  <m:oMath xmlns:m="http://schemas.openxmlformats.org/officeDocument/2006/math">
                    <m:r>
                      <a:rPr lang="en-US" b="0" i="1" smtClean="0">
                        <a:solidFill>
                          <a:schemeClr val="accent6"/>
                        </a:solidFill>
                        <a:latin typeface="Cambria Math" panose="02040503050406030204" pitchFamily="18" charset="0"/>
                      </a:rPr>
                      <m:t>𝑃</m:t>
                    </m:r>
                  </m:oMath>
                </a14:m>
                <a:r>
                  <a:rPr lang="en-US" dirty="0">
                    <a:solidFill>
                      <a:schemeClr val="accent6"/>
                    </a:solidFill>
                  </a:rPr>
                  <a:t> and </a:t>
                </a:r>
                <a:endParaRPr lang="en-DE" dirty="0">
                  <a:solidFill>
                    <a:schemeClr val="accent6"/>
                  </a:solidFill>
                </a:endParaRPr>
              </a:p>
              <a:p>
                <a14:m>
                  <m:oMath xmlns:m="http://schemas.openxmlformats.org/officeDocument/2006/math">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panose="02040503050406030204" pitchFamily="18" charset="0"/>
                          </a:rPr>
                          <m:t>𝑃</m:t>
                        </m:r>
                      </m:e>
                      <m:sup>
                        <m:r>
                          <a:rPr lang="en-US" b="0" i="1" smtClean="0">
                            <a:solidFill>
                              <a:schemeClr val="accent6"/>
                            </a:solidFill>
                            <a:latin typeface="Cambria Math" panose="02040503050406030204" pitchFamily="18" charset="0"/>
                          </a:rPr>
                          <m:t>′</m:t>
                        </m:r>
                      </m:sup>
                    </m:sSup>
                    <m:r>
                      <a:rPr lang="en-US" b="0" i="1" smtClean="0">
                        <a:solidFill>
                          <a:schemeClr val="accent6"/>
                        </a:solidFill>
                        <a:latin typeface="Cambria Math" panose="02040503050406030204" pitchFamily="18" charset="0"/>
                      </a:rPr>
                      <m:t>=</m:t>
                    </m:r>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panose="02040503050406030204" pitchFamily="18" charset="0"/>
                          </a:rPr>
                          <m:t>𝐺</m:t>
                        </m:r>
                      </m:e>
                      <m:sup>
                        <m:r>
                          <a:rPr lang="en-US" b="0" i="1" smtClean="0">
                            <a:solidFill>
                              <a:schemeClr val="accent6"/>
                            </a:solidFill>
                            <a:latin typeface="Cambria Math" panose="02040503050406030204" pitchFamily="18" charset="0"/>
                            <a:ea typeface="Cambria Math" panose="02040503050406030204" pitchFamily="18" charset="0"/>
                          </a:rPr>
                          <m:t>†</m:t>
                        </m:r>
                      </m:sup>
                    </m:sSup>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panose="02040503050406030204" pitchFamily="18" charset="0"/>
                          </a:rPr>
                          <m:t>𝑃</m:t>
                        </m:r>
                      </m:e>
                      <m:sup>
                        <m:r>
                          <a:rPr lang="en-US" b="0" i="1" smtClean="0">
                            <a:solidFill>
                              <a:schemeClr val="accent6"/>
                            </a:solidFill>
                            <a:latin typeface="Cambria Math" panose="02040503050406030204" pitchFamily="18" charset="0"/>
                            <a:ea typeface="Cambria Math" panose="02040503050406030204" pitchFamily="18" charset="0"/>
                          </a:rPr>
                          <m:t>†</m:t>
                        </m:r>
                      </m:sup>
                    </m:sSup>
                    <m:r>
                      <a:rPr lang="en-US" b="0" i="1" smtClean="0">
                        <a:solidFill>
                          <a:schemeClr val="accent6"/>
                        </a:solidFill>
                        <a:latin typeface="Cambria Math" panose="02040503050406030204" pitchFamily="18" charset="0"/>
                      </a:rPr>
                      <m:t>𝐺</m:t>
                    </m:r>
                  </m:oMath>
                </a14:m>
                <a:r>
                  <a:rPr lang="en-US" dirty="0">
                    <a:solidFill>
                      <a:schemeClr val="accent6"/>
                    </a:solidFill>
                  </a:rPr>
                  <a:t> to twirl the noise map and still obtain a logically equivalent circuit!</a:t>
                </a:r>
              </a:p>
              <a:p>
                <a:endParaRPr lang="en-US" dirty="0">
                  <a:solidFill>
                    <a:schemeClr val="accent6"/>
                  </a:solidFill>
                </a:endParaRPr>
              </a:p>
              <a:p>
                <a:endParaRPr lang="en-DE" dirty="0">
                  <a:solidFill>
                    <a:schemeClr val="accent6"/>
                  </a:solidFill>
                </a:endParaRPr>
              </a:p>
              <a:p>
                <a:endParaRPr lang="en-US" dirty="0">
                  <a:solidFill>
                    <a:schemeClr val="accent6"/>
                  </a:solidFill>
                </a:endParaRPr>
              </a:p>
              <a:p>
                <a:r>
                  <a:rPr lang="en-US" dirty="0">
                    <a:solidFill>
                      <a:schemeClr val="accent6"/>
                    </a:solidFill>
                  </a:rPr>
                  <a:t>Typically, single-qubit gates are </a:t>
                </a:r>
                <a:r>
                  <a:rPr lang="en-DE" dirty="0">
                    <a:solidFill>
                      <a:schemeClr val="accent6"/>
                    </a:solidFill>
                  </a:rPr>
                  <a:t>an order of magnitude better</a:t>
                </a:r>
                <a:r>
                  <a:rPr lang="en-US" dirty="0">
                    <a:solidFill>
                      <a:schemeClr val="accent6"/>
                    </a:solidFill>
                  </a:rPr>
                  <a:t> than two-qubit gates.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r>
                      <a:rPr lang="en-DE" b="0" i="1" smtClean="0">
                        <a:solidFill>
                          <a:schemeClr val="accent6"/>
                        </a:solidFill>
                        <a:latin typeface="Cambria Math" panose="02040503050406030204" pitchFamily="18" charset="0"/>
                        <a:ea typeface="Cambria Math" panose="02040503050406030204" pitchFamily="18" charset="0"/>
                      </a:rPr>
                      <m:t> </m:t>
                    </m:r>
                  </m:oMath>
                </a14:m>
                <a:r>
                  <a:rPr lang="en-DE" dirty="0">
                    <a:solidFill>
                      <a:schemeClr val="accent6"/>
                    </a:solidFill>
                  </a:rPr>
                  <a:t>Use single qubit gates to twirl two qubit gates!</a:t>
                </a:r>
              </a:p>
              <a:p>
                <a:endParaRPr lang="en-US" dirty="0">
                  <a:solidFill>
                    <a:schemeClr val="accent6"/>
                  </a:solidFill>
                </a:endParaRPr>
              </a:p>
              <a:p>
                <a:endParaRPr lang="en-US" dirty="0">
                  <a:solidFill>
                    <a:schemeClr val="accent6"/>
                  </a:solidFill>
                </a:endParaRPr>
              </a:p>
              <a:p>
                <a:endParaRPr lang="en-US" dirty="0">
                  <a:solidFill>
                    <a:schemeClr val="accent6"/>
                  </a:solidFill>
                </a:endParaRPr>
              </a:p>
              <a:p>
                <a:r>
                  <a:rPr lang="en-US" dirty="0">
                    <a:solidFill>
                      <a:schemeClr val="accent6"/>
                    </a:solidFill>
                  </a:rPr>
                  <a:t>If the twirling gates are sampled form the Pauli group, all possible coherent errors are twirled into stochastic Pauli errors!</a:t>
                </a:r>
              </a:p>
              <a:p>
                <a:endParaRPr lang="en-US" sz="2200" dirty="0"/>
              </a:p>
            </p:txBody>
          </p:sp>
        </mc:Choice>
        <mc:Fallback xmlns="">
          <p:sp>
            <p:nvSpPr>
              <p:cNvPr id="5" name="TextBox 4">
                <a:extLst>
                  <a:ext uri="{FF2B5EF4-FFF2-40B4-BE49-F238E27FC236}">
                    <a16:creationId xmlns:a16="http://schemas.microsoft.com/office/drawing/2014/main" id="{5732F3F6-1506-4661-9AD9-552794E84B4D}"/>
                  </a:ext>
                </a:extLst>
              </p:cNvPr>
              <p:cNvSpPr txBox="1">
                <a:spLocks noRot="1" noChangeAspect="1" noMove="1" noResize="1" noEditPoints="1" noAdjustHandles="1" noChangeArrowheads="1" noChangeShapeType="1" noTextEdit="1"/>
              </p:cNvSpPr>
              <p:nvPr/>
            </p:nvSpPr>
            <p:spPr bwMode="auto">
              <a:xfrm>
                <a:off x="4350386" y="1474297"/>
                <a:ext cx="7722278" cy="4877104"/>
              </a:xfrm>
              <a:prstGeom prst="rect">
                <a:avLst/>
              </a:prstGeom>
              <a:blipFill>
                <a:blip r:embed="rId4"/>
                <a:stretch>
                  <a:fillRect l="-711" t="-625" r="-1343"/>
                </a:stretch>
              </a:blipFill>
            </p:spPr>
            <p:txBody>
              <a:bodyPr/>
              <a:lstStyle/>
              <a:p>
                <a:r>
                  <a:rPr lang="en-DE">
                    <a:noFill/>
                  </a:rPr>
                  <a:t> </a:t>
                </a:r>
              </a:p>
            </p:txBody>
          </p:sp>
        </mc:Fallback>
      </mc:AlternateContent>
    </p:spTree>
    <p:extLst>
      <p:ext uri="{BB962C8B-B14F-4D97-AF65-F5344CB8AC3E}">
        <p14:creationId xmlns:p14="http://schemas.microsoft.com/office/powerpoint/2010/main" val="24625623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0033" y="721817"/>
            <a:ext cx="11031934" cy="1035844"/>
          </a:xfrm>
          <a:prstGeom prst="rect">
            <a:avLst/>
          </a:prstGeom>
          <a:noFill/>
          <a:ln/>
        </p:spPr>
        <p:txBody>
          <a:bodyPr wrap="square" lIns="0" tIns="0" rIns="0" bIns="0" rtlCol="0" anchor="t"/>
          <a:lstStyle/>
          <a:p>
            <a:pPr>
              <a:lnSpc>
                <a:spcPts val="4042"/>
              </a:lnSpc>
            </a:pPr>
            <a:r>
              <a:rPr lang="en-US" sz="3600" b="1" dirty="0">
                <a:latin typeface="Tahoma" panose="020B0604030504040204" pitchFamily="34" charset="0"/>
                <a:ea typeface="Tahoma" panose="020B0604030504040204" pitchFamily="34" charset="0"/>
                <a:cs typeface="Tahoma" panose="020B0604030504040204" pitchFamily="34" charset="0"/>
              </a:rPr>
              <a:t>Some Potential Sources of Error in Superconducting Circuits</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 1"/>
          <p:cNvSpPr/>
          <p:nvPr/>
        </p:nvSpPr>
        <p:spPr>
          <a:xfrm>
            <a:off x="1508621" y="2089051"/>
            <a:ext cx="2408238" cy="258961"/>
          </a:xfrm>
          <a:prstGeom prst="rect">
            <a:avLst/>
          </a:prstGeom>
          <a:noFill/>
          <a:ln/>
        </p:spPr>
        <p:txBody>
          <a:bodyPr wrap="none" lIns="0" tIns="0" rIns="0" bIns="0" rtlCol="0" anchor="t"/>
          <a:lstStyle/>
          <a:p>
            <a:pPr algn="r">
              <a:lnSpc>
                <a:spcPts val="2000"/>
              </a:lnSpc>
            </a:pPr>
            <a:r>
              <a:rPr lang="en-US" sz="1625" b="1" dirty="0">
                <a:solidFill>
                  <a:srgbClr val="4B4A4A"/>
                </a:solidFill>
                <a:latin typeface="Noto Serif SC Bold" pitchFamily="34" charset="0"/>
                <a:ea typeface="Noto Serif SC Bold" pitchFamily="34" charset="-122"/>
                <a:cs typeface="Noto Serif SC Bold" pitchFamily="34" charset="-120"/>
              </a:rPr>
              <a:t>Energy Relaxation (T1)</a:t>
            </a:r>
            <a:endParaRPr lang="en-US" sz="1625" dirty="0"/>
          </a:p>
        </p:txBody>
      </p:sp>
      <p:sp>
        <p:nvSpPr>
          <p:cNvPr id="4" name="Text 2"/>
          <p:cNvSpPr/>
          <p:nvPr/>
        </p:nvSpPr>
        <p:spPr>
          <a:xfrm>
            <a:off x="580033" y="2447429"/>
            <a:ext cx="3336826" cy="265113"/>
          </a:xfrm>
          <a:prstGeom prst="rect">
            <a:avLst/>
          </a:prstGeom>
          <a:noFill/>
          <a:ln/>
        </p:spPr>
        <p:txBody>
          <a:bodyPr wrap="none" lIns="0" tIns="0" rIns="0" bIns="0" rtlCol="0" anchor="t"/>
          <a:lstStyle/>
          <a:p>
            <a:pPr algn="r">
              <a:lnSpc>
                <a:spcPts val="2083"/>
              </a:lnSpc>
            </a:pPr>
            <a:r>
              <a:rPr lang="en-US" sz="1292" dirty="0">
                <a:solidFill>
                  <a:srgbClr val="4B4A4A"/>
                </a:solidFill>
                <a:latin typeface="Geist" pitchFamily="34" charset="0"/>
                <a:ea typeface="Geist" pitchFamily="34" charset="-122"/>
                <a:cs typeface="Geist" pitchFamily="34" charset="-120"/>
              </a:rPr>
              <a:t>Photon loss to environment through:</a:t>
            </a:r>
            <a:endParaRPr lang="en-US" sz="1292" dirty="0"/>
          </a:p>
        </p:txBody>
      </p:sp>
      <p:sp>
        <p:nvSpPr>
          <p:cNvPr id="5" name="Text 3"/>
          <p:cNvSpPr/>
          <p:nvPr/>
        </p:nvSpPr>
        <p:spPr>
          <a:xfrm>
            <a:off x="580033" y="2811959"/>
            <a:ext cx="3336826"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Dielectric loss in materials</a:t>
            </a:r>
            <a:endParaRPr lang="en-US" sz="1292" dirty="0"/>
          </a:p>
        </p:txBody>
      </p:sp>
      <p:sp>
        <p:nvSpPr>
          <p:cNvPr id="6" name="Text 4"/>
          <p:cNvSpPr/>
          <p:nvPr/>
        </p:nvSpPr>
        <p:spPr>
          <a:xfrm>
            <a:off x="580033" y="3135015"/>
            <a:ext cx="3336826"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Quasi-particle excitations</a:t>
            </a:r>
            <a:endParaRPr lang="en-US" sz="1292" dirty="0"/>
          </a:p>
        </p:txBody>
      </p:sp>
      <p:sp>
        <p:nvSpPr>
          <p:cNvPr id="7" name="Text 5"/>
          <p:cNvSpPr/>
          <p:nvPr/>
        </p:nvSpPr>
        <p:spPr>
          <a:xfrm>
            <a:off x="580033" y="3458071"/>
            <a:ext cx="3336826"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Radiative loss to control lines</a:t>
            </a:r>
            <a:endParaRPr lang="en-US" sz="1292" dirty="0"/>
          </a:p>
        </p:txBody>
      </p:sp>
      <p:pic>
        <p:nvPicPr>
          <p:cNvPr id="8" name="Image 0" descr="preencoded.png"/>
          <p:cNvPicPr>
            <a:picLocks noChangeAspect="1"/>
          </p:cNvPicPr>
          <p:nvPr/>
        </p:nvPicPr>
        <p:blipFill>
          <a:blip r:embed="rId3"/>
          <a:stretch>
            <a:fillRect/>
          </a:stretch>
        </p:blipFill>
        <p:spPr>
          <a:xfrm>
            <a:off x="4165402" y="2182019"/>
            <a:ext cx="3861098" cy="3861098"/>
          </a:xfrm>
          <a:prstGeom prst="rect">
            <a:avLst/>
          </a:prstGeom>
        </p:spPr>
      </p:pic>
      <p:pic>
        <p:nvPicPr>
          <p:cNvPr id="9" name="Image 1" descr="preencoded.png"/>
          <p:cNvPicPr>
            <a:picLocks noChangeAspect="1"/>
          </p:cNvPicPr>
          <p:nvPr/>
        </p:nvPicPr>
        <p:blipFill>
          <a:blip r:embed="rId4"/>
          <a:stretch>
            <a:fillRect/>
          </a:stretch>
        </p:blipFill>
        <p:spPr>
          <a:xfrm>
            <a:off x="5016351" y="3001913"/>
            <a:ext cx="247948" cy="309959"/>
          </a:xfrm>
          <a:prstGeom prst="rect">
            <a:avLst/>
          </a:prstGeom>
        </p:spPr>
      </p:pic>
      <p:sp>
        <p:nvSpPr>
          <p:cNvPr id="10" name="Text 6"/>
          <p:cNvSpPr/>
          <p:nvPr/>
        </p:nvSpPr>
        <p:spPr>
          <a:xfrm>
            <a:off x="8275043" y="2089051"/>
            <a:ext cx="2071588" cy="258961"/>
          </a:xfrm>
          <a:prstGeom prst="rect">
            <a:avLst/>
          </a:prstGeom>
          <a:noFill/>
          <a:ln/>
        </p:spPr>
        <p:txBody>
          <a:bodyPr wrap="none" lIns="0" tIns="0" rIns="0" bIns="0" rtlCol="0" anchor="t"/>
          <a:lstStyle/>
          <a:p>
            <a:pPr>
              <a:lnSpc>
                <a:spcPts val="2000"/>
              </a:lnSpc>
            </a:pPr>
            <a:r>
              <a:rPr lang="en-US" sz="1625" b="1" dirty="0">
                <a:solidFill>
                  <a:srgbClr val="4B4A4A"/>
                </a:solidFill>
                <a:latin typeface="Noto Serif SC Bold" pitchFamily="34" charset="0"/>
                <a:ea typeface="Noto Serif SC Bold" pitchFamily="34" charset="-122"/>
                <a:cs typeface="Noto Serif SC Bold" pitchFamily="34" charset="-120"/>
              </a:rPr>
              <a:t>Dephasing (T2)</a:t>
            </a:r>
            <a:endParaRPr lang="en-US" sz="1625" dirty="0"/>
          </a:p>
        </p:txBody>
      </p:sp>
      <p:sp>
        <p:nvSpPr>
          <p:cNvPr id="11" name="Text 7"/>
          <p:cNvSpPr/>
          <p:nvPr/>
        </p:nvSpPr>
        <p:spPr>
          <a:xfrm>
            <a:off x="8275043" y="2447429"/>
            <a:ext cx="3336925" cy="265113"/>
          </a:xfrm>
          <a:prstGeom prst="rect">
            <a:avLst/>
          </a:prstGeom>
          <a:noFill/>
          <a:ln/>
        </p:spPr>
        <p:txBody>
          <a:bodyPr wrap="none" lIns="0" tIns="0" rIns="0" bIns="0" rtlCol="0" anchor="t"/>
          <a:lstStyle/>
          <a:p>
            <a:pPr>
              <a:lnSpc>
                <a:spcPts val="2083"/>
              </a:lnSpc>
            </a:pPr>
            <a:r>
              <a:rPr lang="en-US" sz="1292" dirty="0">
                <a:solidFill>
                  <a:srgbClr val="4B4A4A"/>
                </a:solidFill>
                <a:latin typeface="Geist" pitchFamily="34" charset="0"/>
                <a:ea typeface="Geist" pitchFamily="34" charset="-122"/>
                <a:cs typeface="Geist" pitchFamily="34" charset="-120"/>
              </a:rPr>
              <a:t>Phase coherence loss due to:</a:t>
            </a:r>
            <a:endParaRPr lang="en-US" sz="1292" dirty="0"/>
          </a:p>
        </p:txBody>
      </p:sp>
      <p:sp>
        <p:nvSpPr>
          <p:cNvPr id="12" name="Text 8"/>
          <p:cNvSpPr/>
          <p:nvPr/>
        </p:nvSpPr>
        <p:spPr>
          <a:xfrm>
            <a:off x="8275043" y="2811959"/>
            <a:ext cx="3336925"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Flux noise from trapped vortices</a:t>
            </a:r>
            <a:endParaRPr lang="en-US" sz="1292" dirty="0"/>
          </a:p>
        </p:txBody>
      </p:sp>
      <p:sp>
        <p:nvSpPr>
          <p:cNvPr id="13" name="Text 9"/>
          <p:cNvSpPr/>
          <p:nvPr/>
        </p:nvSpPr>
        <p:spPr>
          <a:xfrm>
            <a:off x="8275043" y="3135015"/>
            <a:ext cx="3336925"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Charge fluctuations</a:t>
            </a:r>
            <a:endParaRPr lang="en-US" sz="1292" dirty="0"/>
          </a:p>
        </p:txBody>
      </p:sp>
      <p:sp>
        <p:nvSpPr>
          <p:cNvPr id="14" name="Text 10"/>
          <p:cNvSpPr/>
          <p:nvPr/>
        </p:nvSpPr>
        <p:spPr>
          <a:xfrm>
            <a:off x="8275043" y="3458071"/>
            <a:ext cx="3336925"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Environmental temperature fluctuations</a:t>
            </a:r>
            <a:endParaRPr lang="en-US" sz="1292" dirty="0"/>
          </a:p>
        </p:txBody>
      </p:sp>
      <p:pic>
        <p:nvPicPr>
          <p:cNvPr id="15" name="Image 2" descr="preencoded.png"/>
          <p:cNvPicPr>
            <a:picLocks noChangeAspect="1"/>
          </p:cNvPicPr>
          <p:nvPr/>
        </p:nvPicPr>
        <p:blipFill>
          <a:blip r:embed="rId5"/>
          <a:stretch>
            <a:fillRect/>
          </a:stretch>
        </p:blipFill>
        <p:spPr>
          <a:xfrm>
            <a:off x="4165402" y="2182019"/>
            <a:ext cx="3861098" cy="3861098"/>
          </a:xfrm>
          <a:prstGeom prst="rect">
            <a:avLst/>
          </a:prstGeom>
        </p:spPr>
      </p:pic>
      <p:pic>
        <p:nvPicPr>
          <p:cNvPr id="16" name="Image 3" descr="preencoded.png"/>
          <p:cNvPicPr>
            <a:picLocks noChangeAspect="1"/>
          </p:cNvPicPr>
          <p:nvPr/>
        </p:nvPicPr>
        <p:blipFill>
          <a:blip r:embed="rId6"/>
          <a:stretch>
            <a:fillRect/>
          </a:stretch>
        </p:blipFill>
        <p:spPr>
          <a:xfrm>
            <a:off x="6927503" y="3001913"/>
            <a:ext cx="247948" cy="309959"/>
          </a:xfrm>
          <a:prstGeom prst="rect">
            <a:avLst/>
          </a:prstGeom>
        </p:spPr>
      </p:pic>
      <p:sp>
        <p:nvSpPr>
          <p:cNvPr id="17" name="Text 11"/>
          <p:cNvSpPr/>
          <p:nvPr/>
        </p:nvSpPr>
        <p:spPr>
          <a:xfrm>
            <a:off x="8275043" y="3971727"/>
            <a:ext cx="2071588" cy="258961"/>
          </a:xfrm>
          <a:prstGeom prst="rect">
            <a:avLst/>
          </a:prstGeom>
          <a:noFill/>
          <a:ln/>
        </p:spPr>
        <p:txBody>
          <a:bodyPr wrap="none" lIns="0" tIns="0" rIns="0" bIns="0" rtlCol="0" anchor="t"/>
          <a:lstStyle/>
          <a:p>
            <a:pPr>
              <a:lnSpc>
                <a:spcPts val="2000"/>
              </a:lnSpc>
            </a:pPr>
            <a:r>
              <a:rPr lang="en-US" sz="1625" b="1" dirty="0">
                <a:solidFill>
                  <a:srgbClr val="4B4A4A"/>
                </a:solidFill>
                <a:latin typeface="Noto Serif SC Bold" pitchFamily="34" charset="0"/>
                <a:ea typeface="Noto Serif SC Bold" pitchFamily="34" charset="-122"/>
                <a:cs typeface="Noto Serif SC Bold" pitchFamily="34" charset="-120"/>
              </a:rPr>
              <a:t>Leakage Errors</a:t>
            </a:r>
            <a:endParaRPr lang="en-US" sz="1625" dirty="0"/>
          </a:p>
        </p:txBody>
      </p:sp>
      <p:sp>
        <p:nvSpPr>
          <p:cNvPr id="18" name="Text 12"/>
          <p:cNvSpPr/>
          <p:nvPr/>
        </p:nvSpPr>
        <p:spPr>
          <a:xfrm>
            <a:off x="8275043" y="4330105"/>
            <a:ext cx="3336925" cy="530225"/>
          </a:xfrm>
          <a:prstGeom prst="rect">
            <a:avLst/>
          </a:prstGeom>
          <a:noFill/>
          <a:ln/>
        </p:spPr>
        <p:txBody>
          <a:bodyPr wrap="square" lIns="0" tIns="0" rIns="0" bIns="0" rtlCol="0" anchor="t"/>
          <a:lstStyle/>
          <a:p>
            <a:pPr>
              <a:lnSpc>
                <a:spcPts val="2083"/>
              </a:lnSpc>
            </a:pPr>
            <a:r>
              <a:rPr lang="en-US" sz="1292" dirty="0">
                <a:solidFill>
                  <a:srgbClr val="4B4A4A"/>
                </a:solidFill>
                <a:latin typeface="Geist" pitchFamily="34" charset="0"/>
                <a:ea typeface="Geist" pitchFamily="34" charset="-122"/>
                <a:cs typeface="Geist" pitchFamily="34" charset="-120"/>
              </a:rPr>
              <a:t>Population escaping computational subspace:</a:t>
            </a:r>
            <a:endParaRPr lang="en-US" sz="1292" dirty="0"/>
          </a:p>
        </p:txBody>
      </p:sp>
      <p:sp>
        <p:nvSpPr>
          <p:cNvPr id="19" name="Text 13"/>
          <p:cNvSpPr/>
          <p:nvPr/>
        </p:nvSpPr>
        <p:spPr>
          <a:xfrm>
            <a:off x="8275043" y="4959747"/>
            <a:ext cx="3336925"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Excitation to |2⟩ states in transmons</a:t>
            </a:r>
            <a:endParaRPr lang="en-US" sz="1292" dirty="0"/>
          </a:p>
        </p:txBody>
      </p:sp>
      <p:sp>
        <p:nvSpPr>
          <p:cNvPr id="20" name="Text 14"/>
          <p:cNvSpPr/>
          <p:nvPr/>
        </p:nvSpPr>
        <p:spPr>
          <a:xfrm>
            <a:off x="8275043" y="5282804"/>
            <a:ext cx="3336925" cy="319344"/>
          </a:xfrm>
          <a:prstGeom prst="rect">
            <a:avLst/>
          </a:prstGeom>
          <a:noFill/>
          <a:ln/>
        </p:spPr>
        <p:txBody>
          <a:bodyPr wrap="squar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Creates non-correctable, correlated errors</a:t>
            </a:r>
            <a:endParaRPr lang="en-US" sz="1292" dirty="0"/>
          </a:p>
        </p:txBody>
      </p:sp>
      <p:sp>
        <p:nvSpPr>
          <p:cNvPr id="21" name="Text 15"/>
          <p:cNvSpPr/>
          <p:nvPr/>
        </p:nvSpPr>
        <p:spPr>
          <a:xfrm>
            <a:off x="8275042" y="5605859"/>
            <a:ext cx="3336925"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Persists across multiple gate operations</a:t>
            </a:r>
            <a:endParaRPr lang="en-US" sz="1292" dirty="0"/>
          </a:p>
        </p:txBody>
      </p:sp>
      <p:pic>
        <p:nvPicPr>
          <p:cNvPr id="22" name="Image 4" descr="preencoded.png"/>
          <p:cNvPicPr>
            <a:picLocks noChangeAspect="1"/>
          </p:cNvPicPr>
          <p:nvPr/>
        </p:nvPicPr>
        <p:blipFill>
          <a:blip r:embed="rId7"/>
          <a:stretch>
            <a:fillRect/>
          </a:stretch>
        </p:blipFill>
        <p:spPr>
          <a:xfrm>
            <a:off x="4165402" y="2182019"/>
            <a:ext cx="3861098" cy="3861098"/>
          </a:xfrm>
          <a:prstGeom prst="rect">
            <a:avLst/>
          </a:prstGeom>
        </p:spPr>
      </p:pic>
      <p:pic>
        <p:nvPicPr>
          <p:cNvPr id="23" name="Image 5" descr="preencoded.png"/>
          <p:cNvPicPr>
            <a:picLocks noChangeAspect="1"/>
          </p:cNvPicPr>
          <p:nvPr/>
        </p:nvPicPr>
        <p:blipFill>
          <a:blip r:embed="rId8"/>
          <a:stretch>
            <a:fillRect/>
          </a:stretch>
        </p:blipFill>
        <p:spPr>
          <a:xfrm>
            <a:off x="6927503" y="4913065"/>
            <a:ext cx="247948" cy="309959"/>
          </a:xfrm>
          <a:prstGeom prst="rect">
            <a:avLst/>
          </a:prstGeom>
        </p:spPr>
      </p:pic>
      <p:sp>
        <p:nvSpPr>
          <p:cNvPr id="24" name="Text 16"/>
          <p:cNvSpPr/>
          <p:nvPr/>
        </p:nvSpPr>
        <p:spPr>
          <a:xfrm>
            <a:off x="917179" y="4236840"/>
            <a:ext cx="2999681" cy="258961"/>
          </a:xfrm>
          <a:prstGeom prst="rect">
            <a:avLst/>
          </a:prstGeom>
          <a:noFill/>
          <a:ln/>
        </p:spPr>
        <p:txBody>
          <a:bodyPr wrap="none" lIns="0" tIns="0" rIns="0" bIns="0" rtlCol="0" anchor="t"/>
          <a:lstStyle/>
          <a:p>
            <a:pPr algn="r">
              <a:lnSpc>
                <a:spcPts val="2000"/>
              </a:lnSpc>
            </a:pPr>
            <a:r>
              <a:rPr lang="en-US" sz="1625" b="1" dirty="0">
                <a:solidFill>
                  <a:srgbClr val="4B4A4A"/>
                </a:solidFill>
                <a:latin typeface="Noto Serif SC Bold" pitchFamily="34" charset="0"/>
                <a:ea typeface="Noto Serif SC Bold" pitchFamily="34" charset="-122"/>
                <a:cs typeface="Noto Serif SC Bold" pitchFamily="34" charset="-120"/>
              </a:rPr>
              <a:t>Crosstalk &amp; Spectator Errors</a:t>
            </a:r>
            <a:endParaRPr lang="en-US" sz="1625" dirty="0"/>
          </a:p>
        </p:txBody>
      </p:sp>
      <p:sp>
        <p:nvSpPr>
          <p:cNvPr id="25" name="Text 17"/>
          <p:cNvSpPr/>
          <p:nvPr/>
        </p:nvSpPr>
        <p:spPr>
          <a:xfrm>
            <a:off x="580033" y="4595218"/>
            <a:ext cx="3336826" cy="265113"/>
          </a:xfrm>
          <a:prstGeom prst="rect">
            <a:avLst/>
          </a:prstGeom>
          <a:noFill/>
          <a:ln/>
        </p:spPr>
        <p:txBody>
          <a:bodyPr wrap="none" lIns="0" tIns="0" rIns="0" bIns="0" rtlCol="0" anchor="t"/>
          <a:lstStyle/>
          <a:p>
            <a:pPr algn="r">
              <a:lnSpc>
                <a:spcPts val="2083"/>
              </a:lnSpc>
            </a:pPr>
            <a:r>
              <a:rPr lang="en-US" sz="1292" dirty="0">
                <a:solidFill>
                  <a:srgbClr val="4B4A4A"/>
                </a:solidFill>
                <a:latin typeface="Geist" pitchFamily="34" charset="0"/>
                <a:ea typeface="Geist" pitchFamily="34" charset="-122"/>
                <a:cs typeface="Geist" pitchFamily="34" charset="-120"/>
              </a:rPr>
              <a:t>Unwanted interactions from:</a:t>
            </a:r>
            <a:endParaRPr lang="en-US" sz="1292" dirty="0"/>
          </a:p>
        </p:txBody>
      </p:sp>
      <p:sp>
        <p:nvSpPr>
          <p:cNvPr id="26" name="Text 18"/>
          <p:cNvSpPr/>
          <p:nvPr/>
        </p:nvSpPr>
        <p:spPr>
          <a:xfrm>
            <a:off x="580033" y="4959747"/>
            <a:ext cx="3336826"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Dense wiring and control line coupling</a:t>
            </a:r>
            <a:endParaRPr lang="en-US" sz="1292" dirty="0"/>
          </a:p>
        </p:txBody>
      </p:sp>
      <p:sp>
        <p:nvSpPr>
          <p:cNvPr id="27" name="Text 19"/>
          <p:cNvSpPr/>
          <p:nvPr/>
        </p:nvSpPr>
        <p:spPr>
          <a:xfrm>
            <a:off x="580033" y="5282804"/>
            <a:ext cx="3336826"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Frequency collisions between qubits</a:t>
            </a:r>
            <a:endParaRPr lang="en-US" sz="1292" dirty="0"/>
          </a:p>
        </p:txBody>
      </p:sp>
      <p:sp>
        <p:nvSpPr>
          <p:cNvPr id="28" name="Text 20"/>
          <p:cNvSpPr/>
          <p:nvPr/>
        </p:nvSpPr>
        <p:spPr>
          <a:xfrm>
            <a:off x="580033" y="5605859"/>
            <a:ext cx="3336826" cy="265113"/>
          </a:xfrm>
          <a:prstGeom prst="rect">
            <a:avLst/>
          </a:prstGeom>
          <a:noFill/>
          <a:ln/>
        </p:spPr>
        <p:txBody>
          <a:bodyPr wrap="none" lIns="0" tIns="0" rIns="0" bIns="0" rtlCol="0" anchor="t"/>
          <a:lstStyle/>
          <a:p>
            <a:pPr marL="285739" indent="-285739">
              <a:lnSpc>
                <a:spcPts val="2083"/>
              </a:lnSpc>
              <a:buSzPct val="100000"/>
              <a:buChar char="•"/>
            </a:pPr>
            <a:r>
              <a:rPr lang="en-US" sz="1292" dirty="0">
                <a:solidFill>
                  <a:srgbClr val="4B4A4A"/>
                </a:solidFill>
                <a:latin typeface="Geist" pitchFamily="34" charset="0"/>
                <a:ea typeface="Geist" pitchFamily="34" charset="-122"/>
                <a:cs typeface="Geist" pitchFamily="34" charset="-120"/>
              </a:rPr>
              <a:t>Shared readout resonators</a:t>
            </a:r>
            <a:endParaRPr lang="en-US" sz="1292" dirty="0"/>
          </a:p>
        </p:txBody>
      </p:sp>
      <p:pic>
        <p:nvPicPr>
          <p:cNvPr id="29" name="Image 6" descr="preencoded.png"/>
          <p:cNvPicPr>
            <a:picLocks noChangeAspect="1"/>
          </p:cNvPicPr>
          <p:nvPr/>
        </p:nvPicPr>
        <p:blipFill>
          <a:blip r:embed="rId9"/>
          <a:stretch>
            <a:fillRect/>
          </a:stretch>
        </p:blipFill>
        <p:spPr>
          <a:xfrm>
            <a:off x="4165402" y="2182019"/>
            <a:ext cx="3861098" cy="3861098"/>
          </a:xfrm>
          <a:prstGeom prst="rect">
            <a:avLst/>
          </a:prstGeom>
        </p:spPr>
      </p:pic>
      <p:pic>
        <p:nvPicPr>
          <p:cNvPr id="30" name="Image 7" descr="preencoded.png"/>
          <p:cNvPicPr>
            <a:picLocks noChangeAspect="1"/>
          </p:cNvPicPr>
          <p:nvPr/>
        </p:nvPicPr>
        <p:blipFill>
          <a:blip r:embed="rId10"/>
          <a:stretch>
            <a:fillRect/>
          </a:stretch>
        </p:blipFill>
        <p:spPr>
          <a:xfrm>
            <a:off x="5016351" y="4913065"/>
            <a:ext cx="247948" cy="30995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9448AF2-D9A0-3FB6-694B-48B3D6682C8E}"/>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EAA57E04-9624-57DE-8F77-33D03147A1BD}"/>
              </a:ext>
            </a:extLst>
          </p:cNvPr>
          <p:cNvSpPr>
            <a:spLocks noGrp="1"/>
          </p:cNvSpPr>
          <p:nvPr>
            <p:ph type="title"/>
          </p:nvPr>
        </p:nvSpPr>
        <p:spPr bwMode="auto"/>
        <p:txBody>
          <a:bodyPr>
            <a:normAutofit/>
          </a:bodyPr>
          <a:lstStyle/>
          <a:p>
            <a:pPr>
              <a:defRPr/>
            </a:pPr>
            <a:r>
              <a:rPr lang="en-US" sz="4000" dirty="0"/>
              <a:t>How to do that in practice?</a:t>
            </a:r>
            <a:endParaRPr dirty="0"/>
          </a:p>
        </p:txBody>
      </p:sp>
      <p:sp>
        <p:nvSpPr>
          <p:cNvPr id="90" name="TextBox 89">
            <a:extLst>
              <a:ext uri="{FF2B5EF4-FFF2-40B4-BE49-F238E27FC236}">
                <a16:creationId xmlns:a16="http://schemas.microsoft.com/office/drawing/2014/main" id="{C6A5AB37-EA6E-CA75-09AC-C42AAD7B224A}"/>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p:pic>
        <p:nvPicPr>
          <p:cNvPr id="4" name="Picture 3">
            <a:extLst>
              <a:ext uri="{FF2B5EF4-FFF2-40B4-BE49-F238E27FC236}">
                <a16:creationId xmlns:a16="http://schemas.microsoft.com/office/drawing/2014/main" id="{286AF7EB-5D03-89B3-7479-F4CE33EF9BA3}"/>
              </a:ext>
            </a:extLst>
          </p:cNvPr>
          <p:cNvPicPr>
            <a:picLocks noChangeAspect="1"/>
          </p:cNvPicPr>
          <p:nvPr/>
        </p:nvPicPr>
        <p:blipFill>
          <a:blip r:embed="rId3"/>
          <a:stretch>
            <a:fillRect/>
          </a:stretch>
        </p:blipFill>
        <p:spPr>
          <a:xfrm>
            <a:off x="7032104" y="692696"/>
            <a:ext cx="3864777" cy="5229200"/>
          </a:xfrm>
          <a:prstGeom prst="rect">
            <a:avLst/>
          </a:prstGeom>
        </p:spPr>
      </p:pic>
      <p:sp>
        <p:nvSpPr>
          <p:cNvPr id="6" name="TextBox 5">
            <a:extLst>
              <a:ext uri="{FF2B5EF4-FFF2-40B4-BE49-F238E27FC236}">
                <a16:creationId xmlns:a16="http://schemas.microsoft.com/office/drawing/2014/main" id="{A16CD868-405B-1733-8645-DA084D634E41}"/>
              </a:ext>
            </a:extLst>
          </p:cNvPr>
          <p:cNvSpPr txBox="1"/>
          <p:nvPr/>
        </p:nvSpPr>
        <p:spPr bwMode="auto">
          <a:xfrm>
            <a:off x="317939" y="1372126"/>
            <a:ext cx="4121877" cy="369332"/>
          </a:xfrm>
          <a:prstGeom prst="rect">
            <a:avLst/>
          </a:prstGeom>
          <a:noFill/>
        </p:spPr>
        <p:txBody>
          <a:bodyPr wrap="square" rtlCol="0">
            <a:spAutoFit/>
          </a:bodyPr>
          <a:lstStyle/>
          <a:p>
            <a:r>
              <a:rPr lang="en-US" dirty="0"/>
              <a:t>Example from arXiv:2010.00215</a:t>
            </a:r>
          </a:p>
        </p:txBody>
      </p:sp>
      <p:sp>
        <p:nvSpPr>
          <p:cNvPr id="7" name="TextBox 6">
            <a:extLst>
              <a:ext uri="{FF2B5EF4-FFF2-40B4-BE49-F238E27FC236}">
                <a16:creationId xmlns:a16="http://schemas.microsoft.com/office/drawing/2014/main" id="{A12E36B8-680B-BB7B-E2D6-252BE840F4F9}"/>
              </a:ext>
            </a:extLst>
          </p:cNvPr>
          <p:cNvSpPr txBox="1"/>
          <p:nvPr/>
        </p:nvSpPr>
        <p:spPr bwMode="auto">
          <a:xfrm>
            <a:off x="2639616" y="1772816"/>
            <a:ext cx="3024336" cy="369332"/>
          </a:xfrm>
          <a:prstGeom prst="rect">
            <a:avLst/>
          </a:prstGeom>
          <a:noFill/>
        </p:spPr>
        <p:txBody>
          <a:bodyPr wrap="square" rtlCol="0">
            <a:spAutoFit/>
          </a:bodyPr>
          <a:lstStyle/>
          <a:p>
            <a:pPr algn="r"/>
            <a:r>
              <a:rPr lang="en-US" dirty="0"/>
              <a:t>Original circuit</a:t>
            </a:r>
          </a:p>
        </p:txBody>
      </p:sp>
      <p:sp>
        <p:nvSpPr>
          <p:cNvPr id="8" name="TextBox 7">
            <a:extLst>
              <a:ext uri="{FF2B5EF4-FFF2-40B4-BE49-F238E27FC236}">
                <a16:creationId xmlns:a16="http://schemas.microsoft.com/office/drawing/2014/main" id="{52E13144-E384-44AD-2FA3-832298095A1C}"/>
              </a:ext>
            </a:extLst>
          </p:cNvPr>
          <p:cNvSpPr txBox="1"/>
          <p:nvPr/>
        </p:nvSpPr>
        <p:spPr bwMode="auto">
          <a:xfrm>
            <a:off x="650686" y="2472614"/>
            <a:ext cx="5013266" cy="2031325"/>
          </a:xfrm>
          <a:prstGeom prst="rect">
            <a:avLst/>
          </a:prstGeom>
          <a:noFill/>
        </p:spPr>
        <p:txBody>
          <a:bodyPr wrap="square" rtlCol="0">
            <a:spAutoFit/>
          </a:bodyPr>
          <a:lstStyle/>
          <a:p>
            <a:pPr algn="r"/>
            <a:r>
              <a:rPr lang="en-US" dirty="0"/>
              <a:t>One instance of a randomized version of the original circuit, with random single-qubit Paulis (dashed black boxes) added before and after each CNOT layer </a:t>
            </a:r>
          </a:p>
          <a:p>
            <a:pPr algn="r"/>
            <a:endParaRPr lang="en-US" dirty="0"/>
          </a:p>
          <a:p>
            <a:pPr algn="r"/>
            <a:r>
              <a:rPr lang="en-US" dirty="0">
                <a:solidFill>
                  <a:schemeClr val="bg1">
                    <a:lumMod val="65000"/>
                  </a:schemeClr>
                </a:solidFill>
              </a:rPr>
              <a:t>Exercise: verify that this circuit is logically equivalent to the original one! </a:t>
            </a:r>
          </a:p>
        </p:txBody>
      </p:sp>
      <p:sp>
        <p:nvSpPr>
          <p:cNvPr id="9" name="TextBox 8">
            <a:extLst>
              <a:ext uri="{FF2B5EF4-FFF2-40B4-BE49-F238E27FC236}">
                <a16:creationId xmlns:a16="http://schemas.microsoft.com/office/drawing/2014/main" id="{53E67AB5-53D5-2928-A96E-306E3B171F2F}"/>
              </a:ext>
            </a:extLst>
          </p:cNvPr>
          <p:cNvSpPr txBox="1"/>
          <p:nvPr/>
        </p:nvSpPr>
        <p:spPr bwMode="auto">
          <a:xfrm>
            <a:off x="1127446" y="4666818"/>
            <a:ext cx="4536506" cy="1200329"/>
          </a:xfrm>
          <a:prstGeom prst="rect">
            <a:avLst/>
          </a:prstGeom>
          <a:noFill/>
        </p:spPr>
        <p:txBody>
          <a:bodyPr wrap="square" rtlCol="0">
            <a:spAutoFit/>
          </a:bodyPr>
          <a:lstStyle/>
          <a:p>
            <a:pPr algn="r"/>
            <a:r>
              <a:rPr lang="en-US" dirty="0"/>
              <a:t>The added random Paulis are </a:t>
            </a:r>
            <a:r>
              <a:rPr lang="en-US" b="1" dirty="0"/>
              <a:t>compiled together with the existing single qubit gates</a:t>
            </a:r>
            <a:r>
              <a:rPr lang="en-US" dirty="0"/>
              <a:t> into new single-qubit rotations (</a:t>
            </a:r>
            <a:r>
              <a:rPr lang="en-US" dirty="0">
                <a:solidFill>
                  <a:srgbClr val="FFC000"/>
                </a:solidFill>
              </a:rPr>
              <a:t>orange boxes</a:t>
            </a:r>
            <a:r>
              <a:rPr lang="en-US" dirty="0"/>
              <a:t>) </a:t>
            </a:r>
          </a:p>
        </p:txBody>
      </p:sp>
      <p:cxnSp>
        <p:nvCxnSpPr>
          <p:cNvPr id="11" name="Straight Arrow Connector 10">
            <a:extLst>
              <a:ext uri="{FF2B5EF4-FFF2-40B4-BE49-F238E27FC236}">
                <a16:creationId xmlns:a16="http://schemas.microsoft.com/office/drawing/2014/main" id="{9543CA6E-71BA-553C-4BA1-FBD3424667D7}"/>
              </a:ext>
            </a:extLst>
          </p:cNvPr>
          <p:cNvCxnSpPr>
            <a:cxnSpLocks/>
          </p:cNvCxnSpPr>
          <p:nvPr/>
        </p:nvCxnSpPr>
        <p:spPr bwMode="auto">
          <a:xfrm flipV="1">
            <a:off x="5843972" y="1456735"/>
            <a:ext cx="936104" cy="4600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E27D7ED-613B-6BAE-9AB4-773D07D6CC19}"/>
              </a:ext>
            </a:extLst>
          </p:cNvPr>
          <p:cNvCxnSpPr>
            <a:cxnSpLocks/>
          </p:cNvCxnSpPr>
          <p:nvPr/>
        </p:nvCxnSpPr>
        <p:spPr bwMode="auto">
          <a:xfrm>
            <a:off x="5735960" y="3068960"/>
            <a:ext cx="1152128"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D77327-EFAC-C07D-847B-E8B5646A418D}"/>
              </a:ext>
            </a:extLst>
          </p:cNvPr>
          <p:cNvCxnSpPr>
            <a:cxnSpLocks/>
          </p:cNvCxnSpPr>
          <p:nvPr/>
        </p:nvCxnSpPr>
        <p:spPr bwMode="auto">
          <a:xfrm>
            <a:off x="5735960" y="5157192"/>
            <a:ext cx="1152128"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6817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ACD7035-27B0-9567-E16F-1F1BFA41AE60}"/>
            </a:ext>
          </a:extLst>
        </p:cNvPr>
        <p:cNvGrpSpPr/>
        <p:nvPr/>
      </p:nvGrpSpPr>
      <p:grpSpPr bwMode="auto">
        <a:xfrm>
          <a:off x="0" y="0"/>
          <a:ext cx="0" cy="0"/>
          <a:chOff x="0" y="0"/>
          <a:chExt cx="0" cy="0"/>
        </a:xfrm>
      </p:grpSpPr>
      <p:pic>
        <p:nvPicPr>
          <p:cNvPr id="2" name="Picture 1">
            <a:extLst>
              <a:ext uri="{FF2B5EF4-FFF2-40B4-BE49-F238E27FC236}">
                <a16:creationId xmlns:a16="http://schemas.microsoft.com/office/drawing/2014/main" id="{907B6281-801B-4ED2-7D6E-98C9C08DAF99}"/>
              </a:ext>
            </a:extLst>
          </p:cNvPr>
          <p:cNvPicPr>
            <a:picLocks noChangeAspect="1"/>
          </p:cNvPicPr>
          <p:nvPr/>
        </p:nvPicPr>
        <p:blipFill>
          <a:blip r:embed="rId3"/>
          <a:srcRect t="2637" r="53806"/>
          <a:stretch>
            <a:fillRect/>
          </a:stretch>
        </p:blipFill>
        <p:spPr>
          <a:xfrm>
            <a:off x="8040216" y="365127"/>
            <a:ext cx="3162818" cy="2775841"/>
          </a:xfrm>
          <a:prstGeom prst="rect">
            <a:avLst/>
          </a:prstGeom>
        </p:spPr>
      </p:pic>
      <p:sp>
        <p:nvSpPr>
          <p:cNvPr id="3" name="Title 2">
            <a:extLst>
              <a:ext uri="{FF2B5EF4-FFF2-40B4-BE49-F238E27FC236}">
                <a16:creationId xmlns:a16="http://schemas.microsoft.com/office/drawing/2014/main" id="{836B84CD-F87F-E5B1-4671-081150607D6A}"/>
              </a:ext>
            </a:extLst>
          </p:cNvPr>
          <p:cNvSpPr>
            <a:spLocks noGrp="1"/>
          </p:cNvSpPr>
          <p:nvPr>
            <p:ph type="title"/>
          </p:nvPr>
        </p:nvSpPr>
        <p:spPr bwMode="auto"/>
        <p:txBody>
          <a:bodyPr>
            <a:normAutofit/>
          </a:bodyPr>
          <a:lstStyle/>
          <a:p>
            <a:pPr>
              <a:defRPr/>
            </a:pPr>
            <a:r>
              <a:rPr lang="en-US" sz="4000" dirty="0"/>
              <a:t>Effects of Pauli Twirling</a:t>
            </a:r>
            <a:endParaRPr dirty="0"/>
          </a:p>
        </p:txBody>
      </p:sp>
      <p:sp>
        <p:nvSpPr>
          <p:cNvPr id="90" name="TextBox 89">
            <a:extLst>
              <a:ext uri="{FF2B5EF4-FFF2-40B4-BE49-F238E27FC236}">
                <a16:creationId xmlns:a16="http://schemas.microsoft.com/office/drawing/2014/main" id="{8990CDE2-5BE0-D590-72CC-8DE4B9CDC1EF}"/>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p:pic>
        <p:nvPicPr>
          <p:cNvPr id="7" name="Picture 6">
            <a:extLst>
              <a:ext uri="{FF2B5EF4-FFF2-40B4-BE49-F238E27FC236}">
                <a16:creationId xmlns:a16="http://schemas.microsoft.com/office/drawing/2014/main" id="{112D1EA5-7993-FB1E-C1E4-F8BC2EF9B553}"/>
              </a:ext>
            </a:extLst>
          </p:cNvPr>
          <p:cNvPicPr>
            <a:picLocks noChangeAspect="1"/>
          </p:cNvPicPr>
          <p:nvPr/>
        </p:nvPicPr>
        <p:blipFill>
          <a:blip r:embed="rId3"/>
          <a:srcRect l="44486"/>
          <a:stretch>
            <a:fillRect/>
          </a:stretch>
        </p:blipFill>
        <p:spPr>
          <a:xfrm>
            <a:off x="7949421" y="3087080"/>
            <a:ext cx="3800921" cy="2851002"/>
          </a:xfrm>
          <a:prstGeom prst="rect">
            <a:avLst/>
          </a:prstGeom>
        </p:spPr>
      </p:pic>
      <p:sp>
        <p:nvSpPr>
          <p:cNvPr id="8" name="TextBox 7">
            <a:extLst>
              <a:ext uri="{FF2B5EF4-FFF2-40B4-BE49-F238E27FC236}">
                <a16:creationId xmlns:a16="http://schemas.microsoft.com/office/drawing/2014/main" id="{F4AB3B09-75BA-B3C0-E3CF-2BEFB77F1CF8}"/>
              </a:ext>
            </a:extLst>
          </p:cNvPr>
          <p:cNvSpPr txBox="1"/>
          <p:nvPr/>
        </p:nvSpPr>
        <p:spPr bwMode="auto">
          <a:xfrm>
            <a:off x="8832304" y="5938082"/>
            <a:ext cx="2535024" cy="369332"/>
          </a:xfrm>
          <a:prstGeom prst="rect">
            <a:avLst/>
          </a:prstGeom>
          <a:noFill/>
        </p:spPr>
        <p:txBody>
          <a:bodyPr wrap="square" rtlCol="0">
            <a:spAutoFit/>
          </a:bodyPr>
          <a:lstStyle/>
          <a:p>
            <a:r>
              <a:rPr lang="en-US" dirty="0" err="1"/>
              <a:t>arXiv</a:t>
            </a:r>
            <a:r>
              <a:rPr lang="en-US" dirty="0"/>
              <a:t>: 2406.13967</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9FAD304-62F3-CC15-5FC3-42947B8D64D2}"/>
                  </a:ext>
                </a:extLst>
              </p:cNvPr>
              <p:cNvSpPr txBox="1"/>
              <p:nvPr/>
            </p:nvSpPr>
            <p:spPr bwMode="auto">
              <a:xfrm>
                <a:off x="360615" y="1619356"/>
                <a:ext cx="5490029" cy="652551"/>
              </a:xfrm>
              <a:prstGeom prst="rect">
                <a:avLst/>
              </a:prstGeom>
              <a:noFill/>
            </p:spPr>
            <p:txBody>
              <a:bodyPr wrap="square" rtlCol="0">
                <a:spAutoFit/>
              </a:bodyPr>
              <a:lstStyle/>
              <a:p>
                <a:r>
                  <a:rPr lang="en-DE" b="1" dirty="0"/>
                  <a:t>Figure (a): </a:t>
                </a:r>
                <a:r>
                  <a:rPr lang="en-US" dirty="0"/>
                  <a:t>Experimental noise</a:t>
                </a:r>
                <a14:m>
                  <m:oMath xmlns:m="http://schemas.openxmlformats.org/officeDocument/2006/math">
                    <m:r>
                      <a:rPr lang="en-DE" b="0" i="0" smtClean="0">
                        <a:latin typeface="Cambria Math" panose="02040503050406030204" pitchFamily="18" charset="0"/>
                      </a:rPr>
                      <m:t> </m:t>
                    </m:r>
                    <m:r>
                      <m:rPr>
                        <m:sty m:val="p"/>
                      </m:rPr>
                      <a:rPr lang="en-US">
                        <a:latin typeface="Cambria Math" panose="02040503050406030204" pitchFamily="18" charset="0"/>
                      </a:rPr>
                      <m:t>Λ</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ea typeface="Cambria Math" panose="02040503050406030204" pitchFamily="18" charset="0"/>
                          </a:rPr>
                          <m:t>ℒ</m:t>
                        </m:r>
                      </m:sup>
                    </m:sSup>
                  </m:oMath>
                </a14:m>
                <a:r>
                  <a:rPr lang="en-DE" dirty="0"/>
                  <a:t> </a:t>
                </a:r>
                <a:r>
                  <a:rPr lang="en-US" dirty="0"/>
                  <a:t>of a CZ gate, visualized </a:t>
                </a:r>
                <a:r>
                  <a:rPr lang="en-DE" dirty="0"/>
                  <a:t>with </a:t>
                </a:r>
                <a:r>
                  <a:rPr lang="en-US" dirty="0"/>
                  <a:t>error generator </a:t>
                </a: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US" dirty="0"/>
                  <a:t> in </a:t>
                </a:r>
                <a:r>
                  <a:rPr lang="en-DE" dirty="0"/>
                  <a:t>the Pauli basis</a:t>
                </a:r>
                <a:endParaRPr lang="en-US" dirty="0"/>
              </a:p>
            </p:txBody>
          </p:sp>
        </mc:Choice>
        <mc:Fallback xmlns="">
          <p:sp>
            <p:nvSpPr>
              <p:cNvPr id="4" name="TextBox 3">
                <a:extLst>
                  <a:ext uri="{FF2B5EF4-FFF2-40B4-BE49-F238E27FC236}">
                    <a16:creationId xmlns:a16="http://schemas.microsoft.com/office/drawing/2014/main" id="{F9FAD304-62F3-CC15-5FC3-42947B8D64D2}"/>
                  </a:ext>
                </a:extLst>
              </p:cNvPr>
              <p:cNvSpPr txBox="1">
                <a:spLocks noRot="1" noChangeAspect="1" noMove="1" noResize="1" noEditPoints="1" noAdjustHandles="1" noChangeArrowheads="1" noChangeShapeType="1" noTextEdit="1"/>
              </p:cNvSpPr>
              <p:nvPr/>
            </p:nvSpPr>
            <p:spPr bwMode="auto">
              <a:xfrm>
                <a:off x="360615" y="1619356"/>
                <a:ext cx="5490029" cy="652551"/>
              </a:xfrm>
              <a:prstGeom prst="rect">
                <a:avLst/>
              </a:prstGeom>
              <a:blipFill>
                <a:blip r:embed="rId4"/>
                <a:stretch>
                  <a:fillRect l="-888" t="-3738" b="-14953"/>
                </a:stretch>
              </a:blipFill>
            </p:spPr>
            <p:txBody>
              <a:bodyPr/>
              <a:lstStyle/>
              <a:p>
                <a:r>
                  <a:rPr lang="en-DE">
                    <a:noFill/>
                  </a:rPr>
                  <a:t> </a:t>
                </a:r>
              </a:p>
            </p:txBody>
          </p:sp>
        </mc:Fallback>
      </mc:AlternateContent>
      <p:sp>
        <p:nvSpPr>
          <p:cNvPr id="5" name="TextBox 4">
            <a:extLst>
              <a:ext uri="{FF2B5EF4-FFF2-40B4-BE49-F238E27FC236}">
                <a16:creationId xmlns:a16="http://schemas.microsoft.com/office/drawing/2014/main" id="{77895D4E-F38A-86FB-B70A-A0DF5177713B}"/>
              </a:ext>
            </a:extLst>
          </p:cNvPr>
          <p:cNvSpPr txBox="1"/>
          <p:nvPr/>
        </p:nvSpPr>
        <p:spPr bwMode="auto">
          <a:xfrm>
            <a:off x="357022" y="2783196"/>
            <a:ext cx="7012166" cy="2308324"/>
          </a:xfrm>
          <a:prstGeom prst="rect">
            <a:avLst/>
          </a:prstGeom>
          <a:noFill/>
        </p:spPr>
        <p:txBody>
          <a:bodyPr wrap="square" rtlCol="0">
            <a:spAutoFit/>
          </a:bodyPr>
          <a:lstStyle/>
          <a:p>
            <a:r>
              <a:rPr lang="en-US" dirty="0"/>
              <a:t>Without Pauli twirling (a), there are many off-diagonal terms. Those indicate</a:t>
            </a:r>
            <a:r>
              <a:rPr lang="en-DE" dirty="0"/>
              <a:t> for example</a:t>
            </a:r>
            <a:r>
              <a:rPr lang="en-US" dirty="0"/>
              <a:t>:</a:t>
            </a:r>
          </a:p>
          <a:p>
            <a:pPr marL="285750" indent="-285750">
              <a:buFont typeface="Arial" panose="020B0604020202020204" pitchFamily="34" charset="0"/>
              <a:buChar char="•"/>
            </a:pPr>
            <a:r>
              <a:rPr lang="en-US" dirty="0"/>
              <a:t>Non-unital errors (like T1 decay)</a:t>
            </a:r>
          </a:p>
          <a:p>
            <a:pPr marL="285750" indent="-285750">
              <a:buFont typeface="Arial" panose="020B0604020202020204" pitchFamily="34" charset="0"/>
              <a:buChar char="•"/>
            </a:pPr>
            <a:r>
              <a:rPr lang="en-US" dirty="0"/>
              <a:t>Coherent errors</a:t>
            </a:r>
          </a:p>
          <a:p>
            <a:pPr marL="285750" indent="-285750">
              <a:buFont typeface="Arial" panose="020B0604020202020204" pitchFamily="34" charset="0"/>
              <a:buChar char="•"/>
            </a:pPr>
            <a:endParaRPr lang="en-US" dirty="0"/>
          </a:p>
          <a:p>
            <a:r>
              <a:rPr lang="en-DE" b="1" dirty="0"/>
              <a:t>Figure </a:t>
            </a:r>
            <a:r>
              <a:rPr lang="en-US" b="1" dirty="0"/>
              <a:t>(b)</a:t>
            </a:r>
            <a:r>
              <a:rPr lang="en-DE" dirty="0"/>
              <a:t>: </a:t>
            </a:r>
            <a:r>
              <a:rPr lang="en-US" dirty="0"/>
              <a:t>With Pauli twirling </a:t>
            </a:r>
            <a:r>
              <a:rPr lang="en-DE" dirty="0"/>
              <a:t>the noise generator is approximately </a:t>
            </a:r>
            <a:r>
              <a:rPr lang="en-US" dirty="0"/>
              <a:t>diagonal, showing that twirling successfully twirled the CZ noise into stochastic Pauli noise. </a:t>
            </a:r>
          </a:p>
        </p:txBody>
      </p:sp>
    </p:spTree>
    <p:extLst>
      <p:ext uri="{BB962C8B-B14F-4D97-AF65-F5344CB8AC3E}">
        <p14:creationId xmlns:p14="http://schemas.microsoft.com/office/powerpoint/2010/main" val="23064028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E3BE73F-55FD-AA90-4C02-3B3EEDFD25BA}"/>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83257FAB-A9FE-7E8B-5807-4CD5B8188469}"/>
              </a:ext>
            </a:extLst>
          </p:cNvPr>
          <p:cNvSpPr>
            <a:spLocks noGrp="1"/>
          </p:cNvSpPr>
          <p:nvPr>
            <p:ph type="title"/>
          </p:nvPr>
        </p:nvSpPr>
        <p:spPr bwMode="auto"/>
        <p:txBody>
          <a:bodyPr>
            <a:normAutofit/>
          </a:bodyPr>
          <a:lstStyle/>
          <a:p>
            <a:pPr>
              <a:defRPr/>
            </a:pPr>
            <a:r>
              <a:rPr lang="en-US" sz="4000" dirty="0"/>
              <a:t>Effects of Pauli Twirling</a:t>
            </a:r>
            <a:endParaRPr dirty="0"/>
          </a:p>
        </p:txBody>
      </p:sp>
      <p:sp>
        <p:nvSpPr>
          <p:cNvPr id="90" name="TextBox 89">
            <a:extLst>
              <a:ext uri="{FF2B5EF4-FFF2-40B4-BE49-F238E27FC236}">
                <a16:creationId xmlns:a16="http://schemas.microsoft.com/office/drawing/2014/main" id="{88B3A2B7-A246-6A1A-D8B9-ADF11474B922}"/>
              </a:ext>
            </a:extLst>
          </p:cNvPr>
          <p:cNvSpPr txBox="1"/>
          <p:nvPr/>
        </p:nvSpPr>
        <p:spPr bwMode="auto">
          <a:xfrm>
            <a:off x="11620338" y="6417981"/>
            <a:ext cx="260008" cy="253916"/>
          </a:xfrm>
          <a:prstGeom prst="rect">
            <a:avLst/>
          </a:prstGeom>
          <a:solidFill>
            <a:schemeClr val="bg1"/>
          </a:solidFill>
        </p:spPr>
        <p:txBody>
          <a:bodyPr wrap="none" rtlCol="0">
            <a:spAutoFit/>
          </a:bodyPr>
          <a:lstStyle/>
          <a:p>
            <a:pPr algn="l">
              <a:defRPr/>
            </a:pPr>
            <a:r>
              <a:rPr sz="1050"/>
              <a:t>8</a:t>
            </a:r>
            <a:endParaRPr/>
          </a:p>
        </p:txBody>
      </p:sp>
      <p:pic>
        <p:nvPicPr>
          <p:cNvPr id="7" name="Picture 6">
            <a:extLst>
              <a:ext uri="{FF2B5EF4-FFF2-40B4-BE49-F238E27FC236}">
                <a16:creationId xmlns:a16="http://schemas.microsoft.com/office/drawing/2014/main" id="{E6A6E636-2653-6C89-A7B0-C1D1701AF406}"/>
              </a:ext>
            </a:extLst>
          </p:cNvPr>
          <p:cNvPicPr>
            <a:picLocks noChangeAspect="1"/>
          </p:cNvPicPr>
          <p:nvPr/>
        </p:nvPicPr>
        <p:blipFill>
          <a:blip r:embed="rId3"/>
          <a:srcRect l="44486"/>
          <a:stretch>
            <a:fillRect/>
          </a:stretch>
        </p:blipFill>
        <p:spPr>
          <a:xfrm>
            <a:off x="7819417" y="1700808"/>
            <a:ext cx="3800921" cy="2851002"/>
          </a:xfrm>
          <a:prstGeom prst="rect">
            <a:avLst/>
          </a:prstGeom>
        </p:spPr>
      </p:pic>
      <p:sp>
        <p:nvSpPr>
          <p:cNvPr id="8" name="TextBox 7">
            <a:extLst>
              <a:ext uri="{FF2B5EF4-FFF2-40B4-BE49-F238E27FC236}">
                <a16:creationId xmlns:a16="http://schemas.microsoft.com/office/drawing/2014/main" id="{2463B6C5-F654-B747-A967-AA0DC500EE2C}"/>
              </a:ext>
            </a:extLst>
          </p:cNvPr>
          <p:cNvSpPr txBox="1"/>
          <p:nvPr/>
        </p:nvSpPr>
        <p:spPr bwMode="auto">
          <a:xfrm>
            <a:off x="8832304" y="5938082"/>
            <a:ext cx="2535024" cy="369332"/>
          </a:xfrm>
          <a:prstGeom prst="rect">
            <a:avLst/>
          </a:prstGeom>
          <a:noFill/>
        </p:spPr>
        <p:txBody>
          <a:bodyPr wrap="square" rtlCol="0">
            <a:spAutoFit/>
          </a:bodyPr>
          <a:lstStyle/>
          <a:p>
            <a:r>
              <a:rPr lang="en-US" dirty="0" err="1"/>
              <a:t>arXiv</a:t>
            </a:r>
            <a:r>
              <a:rPr lang="en-US" dirty="0"/>
              <a:t>: 2406.13967</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DA2ED1-EF8D-4B5E-D2D6-12E57E6DACFE}"/>
                  </a:ext>
                </a:extLst>
              </p:cNvPr>
              <p:cNvSpPr txBox="1"/>
              <p:nvPr/>
            </p:nvSpPr>
            <p:spPr bwMode="auto">
              <a:xfrm>
                <a:off x="479376" y="1916832"/>
                <a:ext cx="6676466" cy="2929072"/>
              </a:xfrm>
              <a:prstGeom prst="rect">
                <a:avLst/>
              </a:prstGeom>
              <a:noFill/>
            </p:spPr>
            <p:txBody>
              <a:bodyPr wrap="square" rtlCol="0">
                <a:spAutoFit/>
              </a:bodyPr>
              <a:lstStyle/>
              <a:p>
                <a:pPr marL="285750" indent="-285750">
                  <a:buFont typeface="Arial" panose="020B0604020202020204" pitchFamily="34" charset="0"/>
                  <a:buChar char="•"/>
                </a:pPr>
                <a:r>
                  <a:rPr lang="en-DE" dirty="0"/>
                  <a:t>The noise generator </a:t>
                </a: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DE" dirty="0"/>
                  <a:t> is now much easier to measure and understand: 16 diagonal elements instead of 16x16 elements of the full matrix!</a:t>
                </a:r>
              </a:p>
              <a:p>
                <a:endParaRPr lang="en-DE" dirty="0"/>
              </a:p>
              <a:p>
                <a:pPr marL="285750" indent="-285750">
                  <a:buFont typeface="Arial" panose="020B0604020202020204" pitchFamily="34" charset="0"/>
                  <a:buChar char="•"/>
                </a:pPr>
                <a:r>
                  <a:rPr lang="en-DE" dirty="0"/>
                  <a:t>The </a:t>
                </a:r>
                <a:r>
                  <a:rPr lang="en-DE" i="1" dirty="0"/>
                  <a:t>average gate fidelity</a:t>
                </a:r>
                <a:r>
                  <a:rPr lang="en-DE" dirty="0"/>
                  <a:t> now gives a much more accurate picture, since it </a:t>
                </a:r>
                <a:r>
                  <a:rPr lang="en-DE" i="1" dirty="0"/>
                  <a:t>can only see the diagonal:</a:t>
                </a:r>
              </a:p>
              <a:p>
                <a:pPr marL="285750" indent="-285750">
                  <a:buFont typeface="Arial" panose="020B0604020202020204" pitchFamily="34" charset="0"/>
                  <a:buChar char="•"/>
                </a:pPr>
                <a:endParaRPr lang="en-DE" i="1" dirty="0"/>
              </a:p>
              <a:p>
                <a:pPr lvl="1"/>
                <a14:m>
                  <m:oMathPara xmlns:m="http://schemas.openxmlformats.org/officeDocument/2006/math">
                    <m:oMathParaPr>
                      <m:jc m:val="centerGroup"/>
                    </m:oMathParaPr>
                    <m:oMath xmlns:m="http://schemas.openxmlformats.org/officeDocument/2006/math">
                      <m:r>
                        <a:rPr lang="en-DE" b="0" i="1" dirty="0" smtClean="0">
                          <a:latin typeface="Cambria Math" panose="02040503050406030204" pitchFamily="18" charset="0"/>
                        </a:rPr>
                        <m:t>𝐹</m:t>
                      </m:r>
                      <m:d>
                        <m:dPr>
                          <m:ctrlPr>
                            <a:rPr lang="en-DE" b="0" i="1" dirty="0" smtClean="0">
                              <a:latin typeface="Cambria Math" panose="02040503050406030204" pitchFamily="18" charset="0"/>
                            </a:rPr>
                          </m:ctrlPr>
                        </m:dPr>
                        <m:e>
                          <m:r>
                            <m:rPr>
                              <m:sty m:val="p"/>
                            </m:rPr>
                            <a:rPr lang="el-GR" b="0" i="1" dirty="0" smtClean="0">
                              <a:latin typeface="Cambria Math" panose="02040503050406030204" pitchFamily="18" charset="0"/>
                              <a:ea typeface="Cambria Math" panose="02040503050406030204" pitchFamily="18" charset="0"/>
                            </a:rPr>
                            <m:t>Λ</m:t>
                          </m:r>
                        </m:e>
                      </m:d>
                      <m:r>
                        <a:rPr lang="en-DE" b="0" i="1" dirty="0" smtClean="0">
                          <a:latin typeface="Cambria Math" panose="02040503050406030204" pitchFamily="18" charset="0"/>
                          <a:ea typeface="Cambria Math" panose="02040503050406030204" pitchFamily="18" charset="0"/>
                        </a:rPr>
                        <m:t>=</m:t>
                      </m:r>
                      <m:f>
                        <m:fPr>
                          <m:ctrlPr>
                            <a:rPr lang="en-DE" b="0" i="1" dirty="0" smtClean="0">
                              <a:latin typeface="Cambria Math" panose="02040503050406030204" pitchFamily="18" charset="0"/>
                              <a:ea typeface="Cambria Math" panose="02040503050406030204" pitchFamily="18" charset="0"/>
                            </a:rPr>
                          </m:ctrlPr>
                        </m:fPr>
                        <m:num>
                          <m:r>
                            <a:rPr lang="en-DE" i="1" dirty="0">
                              <a:latin typeface="Cambria Math" panose="02040503050406030204" pitchFamily="18" charset="0"/>
                              <a:ea typeface="Cambria Math" panose="02040503050406030204" pitchFamily="18" charset="0"/>
                            </a:rPr>
                            <m:t>𝑇𝑟</m:t>
                          </m:r>
                          <m:d>
                            <m:dPr>
                              <m:ctrlPr>
                                <a:rPr lang="en-DE" i="1" dirty="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ea typeface="Cambria Math" panose="02040503050406030204" pitchFamily="18" charset="0"/>
                                    </a:rPr>
                                    <m:t>ℒ</m:t>
                                  </m:r>
                                </m:sup>
                              </m:sSup>
                            </m:e>
                          </m:d>
                          <m:r>
                            <a:rPr lang="en-DE" b="0" i="1" dirty="0" smtClean="0">
                              <a:latin typeface="Cambria Math" panose="02040503050406030204" pitchFamily="18" charset="0"/>
                              <a:ea typeface="Cambria Math" panose="02040503050406030204" pitchFamily="18" charset="0"/>
                            </a:rPr>
                            <m:t>+</m:t>
                          </m:r>
                          <m:r>
                            <a:rPr lang="en-DE" b="0" i="1" dirty="0" smtClean="0">
                              <a:latin typeface="Cambria Math" panose="02040503050406030204" pitchFamily="18" charset="0"/>
                              <a:ea typeface="Cambria Math" panose="02040503050406030204" pitchFamily="18" charset="0"/>
                            </a:rPr>
                            <m:t>𝑑</m:t>
                          </m:r>
                        </m:num>
                        <m:den>
                          <m:r>
                            <a:rPr lang="en-DE" b="0" i="1" dirty="0" smtClean="0">
                              <a:latin typeface="Cambria Math" panose="02040503050406030204" pitchFamily="18" charset="0"/>
                              <a:ea typeface="Cambria Math" panose="02040503050406030204" pitchFamily="18" charset="0"/>
                            </a:rPr>
                            <m:t>𝑑</m:t>
                          </m:r>
                          <m:r>
                            <a:rPr lang="en-DE" b="0" i="1" dirty="0" smtClean="0">
                              <a:latin typeface="Cambria Math" panose="02040503050406030204" pitchFamily="18" charset="0"/>
                              <a:ea typeface="Cambria Math" panose="02040503050406030204" pitchFamily="18" charset="0"/>
                            </a:rPr>
                            <m:t>(</m:t>
                          </m:r>
                          <m:r>
                            <a:rPr lang="en-DE" b="0" i="1" dirty="0" smtClean="0">
                              <a:latin typeface="Cambria Math" panose="02040503050406030204" pitchFamily="18" charset="0"/>
                              <a:ea typeface="Cambria Math" panose="02040503050406030204" pitchFamily="18" charset="0"/>
                            </a:rPr>
                            <m:t>𝑑</m:t>
                          </m:r>
                          <m:r>
                            <a:rPr lang="en-DE" b="0" i="1" dirty="0" smtClean="0">
                              <a:latin typeface="Cambria Math" panose="02040503050406030204" pitchFamily="18" charset="0"/>
                              <a:ea typeface="Cambria Math" panose="02040503050406030204" pitchFamily="18" charset="0"/>
                            </a:rPr>
                            <m:t>+1)</m:t>
                          </m:r>
                        </m:den>
                      </m:f>
                    </m:oMath>
                  </m:oMathPara>
                </a14:m>
                <a:br>
                  <a:rPr lang="en-DE" dirty="0"/>
                </a:br>
                <a:endParaRPr lang="en-DE" dirty="0"/>
              </a:p>
              <a:p>
                <a:pPr marL="742881" lvl="1" indent="-285750">
                  <a:buFont typeface="Arial" panose="020B0604020202020204" pitchFamily="34" charset="0"/>
                  <a:buChar char="•"/>
                </a:pPr>
                <a:endParaRPr lang="en-DE" dirty="0"/>
              </a:p>
            </p:txBody>
          </p:sp>
        </mc:Choice>
        <mc:Fallback xmlns="">
          <p:sp>
            <p:nvSpPr>
              <p:cNvPr id="4" name="TextBox 3">
                <a:extLst>
                  <a:ext uri="{FF2B5EF4-FFF2-40B4-BE49-F238E27FC236}">
                    <a16:creationId xmlns:a16="http://schemas.microsoft.com/office/drawing/2014/main" id="{F2DA2ED1-EF8D-4B5E-D2D6-12E57E6DACFE}"/>
                  </a:ext>
                </a:extLst>
              </p:cNvPr>
              <p:cNvSpPr txBox="1">
                <a:spLocks noRot="1" noChangeAspect="1" noMove="1" noResize="1" noEditPoints="1" noAdjustHandles="1" noChangeArrowheads="1" noChangeShapeType="1" noTextEdit="1"/>
              </p:cNvSpPr>
              <p:nvPr/>
            </p:nvSpPr>
            <p:spPr bwMode="auto">
              <a:xfrm>
                <a:off x="479376" y="1916832"/>
                <a:ext cx="6676466" cy="2929072"/>
              </a:xfrm>
              <a:prstGeom prst="rect">
                <a:avLst/>
              </a:prstGeom>
              <a:blipFill>
                <a:blip r:embed="rId4"/>
                <a:stretch>
                  <a:fillRect l="-639" t="-832" r="-913"/>
                </a:stretch>
              </a:blipFill>
            </p:spPr>
            <p:txBody>
              <a:bodyPr/>
              <a:lstStyle/>
              <a:p>
                <a:r>
                  <a:rPr lang="en-DE">
                    <a:noFill/>
                  </a:rPr>
                  <a:t> </a:t>
                </a:r>
              </a:p>
            </p:txBody>
          </p:sp>
        </mc:Fallback>
      </mc:AlternateContent>
    </p:spTree>
    <p:extLst>
      <p:ext uri="{BB962C8B-B14F-4D97-AF65-F5344CB8AC3E}">
        <p14:creationId xmlns:p14="http://schemas.microsoft.com/office/powerpoint/2010/main" val="10454656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32DF4-EE14-80A4-25B3-A1500D04EB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28C4EF-74A7-3E5F-64E0-BEEEA5C55F20}"/>
              </a:ext>
            </a:extLst>
          </p:cNvPr>
          <p:cNvSpPr>
            <a:spLocks noGrp="1"/>
          </p:cNvSpPr>
          <p:nvPr>
            <p:ph type="ctrTitle"/>
          </p:nvPr>
        </p:nvSpPr>
        <p:spPr/>
        <p:txBody>
          <a:bodyPr/>
          <a:lstStyle/>
          <a:p>
            <a:r>
              <a:rPr lang="de-DE" dirty="0">
                <a:ea typeface="Microsoft Sans Serif"/>
                <a:cs typeface="Microsoft Sans Serif"/>
              </a:rPr>
              <a:t>Error </a:t>
            </a:r>
            <a:r>
              <a:rPr lang="de-DE" dirty="0" err="1">
                <a:ea typeface="Microsoft Sans Serif"/>
                <a:cs typeface="Microsoft Sans Serif"/>
              </a:rPr>
              <a:t>mitigation</a:t>
            </a:r>
            <a:endParaRPr lang="en-FI"/>
          </a:p>
        </p:txBody>
      </p:sp>
    </p:spTree>
    <p:extLst>
      <p:ext uri="{BB962C8B-B14F-4D97-AF65-F5344CB8AC3E}">
        <p14:creationId xmlns:p14="http://schemas.microsoft.com/office/powerpoint/2010/main" val="1208969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5613-B73C-EED4-DE32-2265D7C9F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DBE54-BFD2-3D1C-7448-E6D09212D123}"/>
              </a:ext>
            </a:extLst>
          </p:cNvPr>
          <p:cNvSpPr>
            <a:spLocks noGrp="1"/>
          </p:cNvSpPr>
          <p:nvPr>
            <p:ph type="title"/>
          </p:nvPr>
        </p:nvSpPr>
        <p:spPr/>
        <p:txBody>
          <a:bodyPr/>
          <a:lstStyle/>
          <a:p>
            <a:r>
              <a:rPr lang="en-US" dirty="0"/>
              <a:t>What is error mitigation?</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D11FF28-4295-CA83-2724-8A3DBEF452C7}"/>
                  </a:ext>
                </a:extLst>
              </p:cNvPr>
              <p:cNvSpPr txBox="1"/>
              <p:nvPr/>
            </p:nvSpPr>
            <p:spPr bwMode="auto">
              <a:xfrm>
                <a:off x="551384" y="1340768"/>
                <a:ext cx="11089232" cy="5078313"/>
              </a:xfrm>
              <a:prstGeom prst="rect">
                <a:avLst/>
              </a:prstGeom>
              <a:noFill/>
            </p:spPr>
            <p:txBody>
              <a:bodyPr wrap="square">
                <a:spAutoFit/>
              </a:bodyPr>
              <a:lstStyle/>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0" cap="none" spc="0" normalizeH="0" baseline="0" noProof="0" dirty="0">
                    <a:ln>
                      <a:noFill/>
                    </a:ln>
                    <a:solidFill>
                      <a:srgbClr val="000000"/>
                    </a:solidFill>
                    <a:effectLst/>
                    <a:uLnTx/>
                    <a:uFillTx/>
                    <a:latin typeface="Microsoft Sans Serif"/>
                    <a:ea typeface="+mn-ea"/>
                    <a:cs typeface="+mn-cs"/>
                  </a:rPr>
                  <a:t>Unlike error suppression, error mitigation </a:t>
                </a:r>
                <a:r>
                  <a:rPr kumimoji="0" lang="en-AU" sz="1800" b="1" i="0" u="none" strike="noStrike" kern="0" cap="none" spc="0" normalizeH="0" baseline="0" noProof="0" dirty="0">
                    <a:ln>
                      <a:noFill/>
                    </a:ln>
                    <a:solidFill>
                      <a:srgbClr val="000000"/>
                    </a:solidFill>
                    <a:effectLst/>
                    <a:uLnTx/>
                    <a:uFillTx/>
                    <a:latin typeface="Microsoft Sans Serif"/>
                    <a:ea typeface="+mn-ea"/>
                    <a:cs typeface="+mn-cs"/>
                  </a:rPr>
                  <a:t>accepts the presence of errors during the execution</a:t>
                </a:r>
                <a:r>
                  <a:rPr kumimoji="0" lang="en-AU" sz="1800" b="0" i="0" u="none" strike="noStrike" kern="0" cap="none" spc="0" normalizeH="0" baseline="0" noProof="0" dirty="0">
                    <a:ln>
                      <a:noFill/>
                    </a:ln>
                    <a:solidFill>
                      <a:srgbClr val="000000"/>
                    </a:solidFill>
                    <a:effectLst/>
                    <a:uLnTx/>
                    <a:uFillTx/>
                    <a:latin typeface="Microsoft Sans Serif"/>
                    <a:ea typeface="+mn-ea"/>
                    <a:cs typeface="+mn-cs"/>
                  </a:rPr>
                  <a:t> of the desired algorithm and aims at mitigating their effects on the desired outcome. </a:t>
                </a: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0" cap="none" spc="0" normalizeH="0" baseline="0" noProof="0" dirty="0">
                  <a:ln>
                    <a:noFill/>
                  </a:ln>
                  <a:solidFill>
                    <a:srgbClr val="000000"/>
                  </a:solidFill>
                  <a:effectLst/>
                  <a:uLnTx/>
                  <a:uFillTx/>
                  <a:latin typeface="Microsoft Sans Serif"/>
                  <a:ea typeface="+mn-ea"/>
                  <a:cs typeface="+mn-cs"/>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0" cap="none" spc="0" normalizeH="0" baseline="0" noProof="0" dirty="0">
                    <a:ln>
                      <a:noFill/>
                    </a:ln>
                    <a:solidFill>
                      <a:srgbClr val="000000"/>
                    </a:solidFill>
                    <a:effectLst/>
                    <a:uLnTx/>
                    <a:uFillTx/>
                    <a:latin typeface="Microsoft Sans Serif"/>
                    <a:ea typeface="+mn-ea"/>
                    <a:cs typeface="+mn-cs"/>
                  </a:rPr>
                  <a:t>This is typically done via (potentially heavy) </a:t>
                </a:r>
                <a:r>
                  <a:rPr kumimoji="0" lang="en-AU" sz="1800" b="1" i="0" u="none" strike="noStrike" kern="0" cap="none" spc="0" normalizeH="0" baseline="0" noProof="0" dirty="0">
                    <a:ln>
                      <a:noFill/>
                    </a:ln>
                    <a:solidFill>
                      <a:srgbClr val="000000"/>
                    </a:solidFill>
                    <a:effectLst/>
                    <a:uLnTx/>
                    <a:uFillTx/>
                    <a:latin typeface="Microsoft Sans Serif"/>
                    <a:ea typeface="+mn-ea"/>
                    <a:cs typeface="+mn-cs"/>
                  </a:rPr>
                  <a:t>post-processing</a:t>
                </a:r>
                <a:r>
                  <a:rPr kumimoji="0" lang="en-AU" sz="1800" b="0" i="0" u="none" strike="noStrike" kern="0" cap="none" spc="0" normalizeH="0" baseline="0" noProof="0" dirty="0">
                    <a:ln>
                      <a:noFill/>
                    </a:ln>
                    <a:solidFill>
                      <a:srgbClr val="000000"/>
                    </a:solidFill>
                    <a:effectLst/>
                    <a:uLnTx/>
                    <a:uFillTx/>
                    <a:latin typeface="Microsoft Sans Serif"/>
                    <a:ea typeface="+mn-ea"/>
                    <a:cs typeface="+mn-cs"/>
                  </a:rPr>
                  <a:t>, often combining together the o</a:t>
                </a:r>
                <a:r>
                  <a:rPr lang="en-AU" dirty="0" err="1">
                    <a:solidFill>
                      <a:srgbClr val="000000"/>
                    </a:solidFill>
                    <a:latin typeface="Microsoft Sans Serif"/>
                  </a:rPr>
                  <a:t>utcomes</a:t>
                </a:r>
                <a:r>
                  <a:rPr lang="en-AU" dirty="0">
                    <a:solidFill>
                      <a:srgbClr val="000000"/>
                    </a:solidFill>
                    <a:latin typeface="Microsoft Sans Serif"/>
                  </a:rPr>
                  <a:t> of </a:t>
                </a:r>
                <a:r>
                  <a:rPr lang="en-AU" b="1" dirty="0">
                    <a:solidFill>
                      <a:srgbClr val="000000"/>
                    </a:solidFill>
                    <a:latin typeface="Microsoft Sans Serif"/>
                  </a:rPr>
                  <a:t>several non-logically equivalent circuits </a:t>
                </a:r>
                <a:r>
                  <a:rPr lang="en-AU" dirty="0">
                    <a:solidFill>
                      <a:srgbClr val="000000"/>
                    </a:solidFill>
                    <a:latin typeface="Microsoft Sans Serif"/>
                  </a:rPr>
                  <a:t>executed on the QPU. </a:t>
                </a: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000000"/>
                    </a:solidFill>
                    <a:latin typeface="Microsoft Sans Serif"/>
                  </a:rPr>
                  <a:t>In this sense, error mitigation is a second layer of error reduction which comes after the implementation of all possible error suppression techniques. </a:t>
                </a: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000000"/>
                    </a:solidFill>
                    <a:latin typeface="Microsoft Sans Serif"/>
                  </a:rPr>
                  <a:t>Successful error mitigation allows us to recover almost-error-free results even from very noisy circuits and it is therefore a key ingredient when running large and complicated algorithms before fully-fledged fault tolerant computers will be available. </a:t>
                </a: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000000"/>
                    </a:solidFill>
                    <a:latin typeface="Microsoft Sans Serif"/>
                  </a:rPr>
                  <a:t>The price to pay for “cancelling” large part of the noise is a </a:t>
                </a:r>
                <a:r>
                  <a:rPr lang="en-AU" b="1" dirty="0">
                    <a:solidFill>
                      <a:srgbClr val="000000"/>
                    </a:solidFill>
                    <a:latin typeface="Microsoft Sans Serif"/>
                  </a:rPr>
                  <a:t>significant sampling overhead</a:t>
                </a:r>
                <a:r>
                  <a:rPr lang="en-AU" dirty="0">
                    <a:solidFill>
                      <a:srgbClr val="000000"/>
                    </a:solidFill>
                    <a:latin typeface="Microsoft Sans Serif"/>
                  </a:rPr>
                  <a:t>, which scales exponentially in the noise level and circuit size. This means that, if the circuit is too noisy, the runtime required to execute the error mitigated algorithm explodes and becomes impractical. Typically, error mitigation is feasible when the number of expected detrimental errors per circuit run is up to </a:t>
                </a:r>
                <a14:m>
                  <m:oMath xmlns:m="http://schemas.openxmlformats.org/officeDocument/2006/math">
                    <m:r>
                      <a:rPr lang="en-US" b="0" i="1" smtClean="0">
                        <a:solidFill>
                          <a:srgbClr val="000000"/>
                        </a:solidFill>
                        <a:latin typeface="Cambria Math" panose="02040503050406030204" pitchFamily="18" charset="0"/>
                      </a:rPr>
                      <m:t>𝑂</m:t>
                    </m:r>
                    <m:r>
                      <a:rPr lang="en-US" b="0" i="1" smtClean="0">
                        <a:solidFill>
                          <a:srgbClr val="000000"/>
                        </a:solidFill>
                        <a:latin typeface="Cambria Math" panose="02040503050406030204" pitchFamily="18" charset="0"/>
                      </a:rPr>
                      <m:t>(1)</m:t>
                    </m:r>
                  </m:oMath>
                </a14:m>
                <a:r>
                  <a:rPr lang="en-AU" dirty="0">
                    <a:solidFill>
                      <a:srgbClr val="000000"/>
                    </a:solidFill>
                    <a:latin typeface="Microsoft Sans Serif"/>
                  </a:rPr>
                  <a:t>. </a:t>
                </a:r>
                <a:endParaRPr kumimoji="0" lang="en-AU" sz="1800" b="0" i="0" u="none" strike="noStrike" kern="0" cap="none" spc="0" normalizeH="0" baseline="0" noProof="0" dirty="0">
                  <a:ln>
                    <a:noFill/>
                  </a:ln>
                  <a:solidFill>
                    <a:srgbClr val="000000"/>
                  </a:solidFill>
                  <a:effectLst/>
                  <a:uLnTx/>
                  <a:uFillTx/>
                  <a:latin typeface="Microsoft Sans Serif"/>
                  <a:ea typeface="+mn-ea"/>
                  <a:cs typeface="+mn-cs"/>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0" cap="none" spc="0" normalizeH="0" baseline="0" noProof="0" dirty="0">
                  <a:ln>
                    <a:noFill/>
                  </a:ln>
                  <a:solidFill>
                    <a:srgbClr val="000000"/>
                  </a:solidFill>
                  <a:effectLst/>
                  <a:uLnTx/>
                  <a:uFillTx/>
                  <a:latin typeface="Microsoft Sans Serif"/>
                  <a:ea typeface="+mn-ea"/>
                  <a:cs typeface="+mn-cs"/>
                </a:endParaRPr>
              </a:p>
            </p:txBody>
          </p:sp>
        </mc:Choice>
        <mc:Fallback>
          <p:sp>
            <p:nvSpPr>
              <p:cNvPr id="3" name="TextBox 2">
                <a:extLst>
                  <a:ext uri="{FF2B5EF4-FFF2-40B4-BE49-F238E27FC236}">
                    <a16:creationId xmlns:a16="http://schemas.microsoft.com/office/drawing/2014/main" id="{8D11FF28-4295-CA83-2724-8A3DBEF452C7}"/>
                  </a:ext>
                </a:extLst>
              </p:cNvPr>
              <p:cNvSpPr txBox="1">
                <a:spLocks noRot="1" noChangeAspect="1" noMove="1" noResize="1" noEditPoints="1" noAdjustHandles="1" noChangeArrowheads="1" noChangeShapeType="1" noTextEdit="1"/>
              </p:cNvSpPr>
              <p:nvPr/>
            </p:nvSpPr>
            <p:spPr bwMode="auto">
              <a:xfrm>
                <a:off x="551384" y="1340768"/>
                <a:ext cx="11089232" cy="5078313"/>
              </a:xfrm>
              <a:prstGeom prst="rect">
                <a:avLst/>
              </a:prstGeom>
              <a:blipFill>
                <a:blip r:embed="rId2"/>
                <a:stretch>
                  <a:fillRect l="-343" t="-499"/>
                </a:stretch>
              </a:blipFill>
            </p:spPr>
            <p:txBody>
              <a:bodyPr/>
              <a:lstStyle/>
              <a:p>
                <a:r>
                  <a:rPr lang="en-DE">
                    <a:noFill/>
                  </a:rPr>
                  <a:t> </a:t>
                </a:r>
              </a:p>
            </p:txBody>
          </p:sp>
        </mc:Fallback>
      </mc:AlternateContent>
    </p:spTree>
    <p:extLst>
      <p:ext uri="{BB962C8B-B14F-4D97-AF65-F5344CB8AC3E}">
        <p14:creationId xmlns:p14="http://schemas.microsoft.com/office/powerpoint/2010/main" val="3237893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0D85F-FB6B-05F7-57FE-48A1F32E3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5B985-C745-8AB3-4AE9-ECCF9BDED36F}"/>
              </a:ext>
            </a:extLst>
          </p:cNvPr>
          <p:cNvSpPr>
            <a:spLocks noGrp="1"/>
          </p:cNvSpPr>
          <p:nvPr>
            <p:ph type="title"/>
          </p:nvPr>
        </p:nvSpPr>
        <p:spPr/>
        <p:txBody>
          <a:bodyPr/>
          <a:lstStyle/>
          <a:p>
            <a:r>
              <a:rPr lang="en-US" dirty="0"/>
              <a:t>Types of error mitigation?</a:t>
            </a:r>
          </a:p>
        </p:txBody>
      </p:sp>
      <p:sp>
        <p:nvSpPr>
          <p:cNvPr id="3" name="TextBox 2">
            <a:extLst>
              <a:ext uri="{FF2B5EF4-FFF2-40B4-BE49-F238E27FC236}">
                <a16:creationId xmlns:a16="http://schemas.microsoft.com/office/drawing/2014/main" id="{7FA8F1BE-D3E6-4E5D-6557-0AB021EED0B7}"/>
              </a:ext>
            </a:extLst>
          </p:cNvPr>
          <p:cNvSpPr txBox="1"/>
          <p:nvPr/>
        </p:nvSpPr>
        <p:spPr bwMode="auto">
          <a:xfrm>
            <a:off x="515976" y="1237576"/>
            <a:ext cx="11340664" cy="5078313"/>
          </a:xfrm>
          <a:prstGeom prst="rect">
            <a:avLst/>
          </a:prstGeom>
          <a:noFill/>
        </p:spPr>
        <p:txBody>
          <a:bodyPr wrap="square">
            <a:sp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Microsoft Sans Serif"/>
                <a:ea typeface="+mn-ea"/>
                <a:cs typeface="+mn-cs"/>
              </a:rPr>
              <a:t>In the literature there are dozens of different proposed error mitigation techniques!</a:t>
            </a:r>
          </a:p>
          <a:p>
            <a:pPr marL="0" marR="0" lvl="0" indent="0" algn="l" defTabSz="914262" eaLnBrk="1" fontAlgn="auto" latinLnBrk="0" hangingPunct="1">
              <a:lnSpc>
                <a:spcPct val="100000"/>
              </a:lnSpc>
              <a:spcBef>
                <a:spcPts val="0"/>
              </a:spcBef>
              <a:spcAft>
                <a:spcPts val="0"/>
              </a:spcAft>
              <a:buClrTx/>
              <a:buSzTx/>
              <a:buFontTx/>
              <a:buNone/>
              <a:tabLst/>
              <a:defRPr/>
            </a:pPr>
            <a:endParaRPr lang="en-US" dirty="0">
              <a:solidFill>
                <a:srgbClr val="000000"/>
              </a:solidFill>
              <a:latin typeface="Microsoft Sans Serif"/>
            </a:endParaRPr>
          </a:p>
          <a:p>
            <a:pPr marL="0" marR="0" lvl="0" indent="0" algn="l" defTabSz="914262" eaLnBrk="1" fontAlgn="auto" latinLnBrk="0" hangingPunct="1">
              <a:lnSpc>
                <a:spcPct val="100000"/>
              </a:lnSpc>
              <a:spcBef>
                <a:spcPts val="0"/>
              </a:spcBef>
              <a:spcAft>
                <a:spcPts val="0"/>
              </a:spcAft>
              <a:buClrTx/>
              <a:buSzTx/>
              <a:buFontTx/>
              <a:buNone/>
              <a:tabLst/>
              <a:defRPr/>
            </a:pPr>
            <a:r>
              <a:rPr lang="en-US" dirty="0">
                <a:solidFill>
                  <a:srgbClr val="000000"/>
                </a:solidFill>
                <a:latin typeface="Microsoft Sans Serif"/>
              </a:rPr>
              <a:t>One simple (but sometimes too simplistic) approach to classify them is to distinguish them along three axes:</a:t>
            </a:r>
          </a:p>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a:p>
            <a:pPr marL="0" marR="0" lvl="0" indent="0" algn="l" defTabSz="914262" eaLnBrk="1" fontAlgn="auto" latinLnBrk="0" hangingPunct="1">
              <a:lnSpc>
                <a:spcPct val="100000"/>
              </a:lnSpc>
              <a:spcBef>
                <a:spcPts val="0"/>
              </a:spcBef>
              <a:spcAft>
                <a:spcPts val="0"/>
              </a:spcAft>
              <a:buClrTx/>
              <a:buSzTx/>
              <a:buFontTx/>
              <a:buNone/>
              <a:tabLst/>
              <a:defRPr/>
            </a:pPr>
            <a:endParaRPr lang="en-US" dirty="0">
              <a:solidFill>
                <a:srgbClr val="000000"/>
              </a:solidFill>
              <a:latin typeface="Microsoft Sans Serif"/>
            </a:endParaRPr>
          </a:p>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Microsoft Sans Serif"/>
                <a:ea typeface="+mn-ea"/>
                <a:cs typeface="+mn-cs"/>
              </a:rPr>
              <a:t>Tar</a:t>
            </a:r>
            <a:r>
              <a:rPr lang="en-US" dirty="0" err="1">
                <a:solidFill>
                  <a:srgbClr val="000000"/>
                </a:solidFill>
                <a:latin typeface="Microsoft Sans Serif"/>
              </a:rPr>
              <a:t>geted</a:t>
            </a:r>
            <a:r>
              <a:rPr lang="en-US" dirty="0">
                <a:solidFill>
                  <a:srgbClr val="000000"/>
                </a:solidFill>
                <a:latin typeface="Microsoft Sans Serif"/>
              </a:rPr>
              <a:t> errors: </a:t>
            </a: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Microsoft Sans Serif"/>
                <a:ea typeface="+mn-ea"/>
                <a:cs typeface="+mn-cs"/>
              </a:rPr>
              <a:t>Requirements: </a:t>
            </a: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Microsoft Sans Serif"/>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a:p>
            <a:pPr marL="285750" marR="0" lvl="0" indent="-285750" algn="l" defTabSz="91426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Microsoft Sans Serif"/>
              </a:rPr>
              <a:t>Accuracy:</a:t>
            </a:r>
            <a:endParaRPr kumimoji="0" lang="en-AU" sz="1800" b="0" i="0" u="none" strike="noStrike" kern="0" cap="none" spc="0" normalizeH="0" baseline="0" noProof="0" dirty="0">
              <a:ln>
                <a:noFill/>
              </a:ln>
              <a:solidFill>
                <a:srgbClr val="000000"/>
              </a:solidFill>
              <a:effectLst/>
              <a:uLnTx/>
              <a:uFillTx/>
              <a:latin typeface="Microsoft Sans Serif"/>
              <a:ea typeface="+mn-ea"/>
              <a:cs typeface="+mn-cs"/>
            </a:endParaRPr>
          </a:p>
          <a:p>
            <a:pPr marL="0" marR="0" lvl="0" indent="0" algn="l" defTabSz="914262"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nvGrpSpPr>
          <p:cNvPr id="10" name="Group 9">
            <a:extLst>
              <a:ext uri="{FF2B5EF4-FFF2-40B4-BE49-F238E27FC236}">
                <a16:creationId xmlns:a16="http://schemas.microsoft.com/office/drawing/2014/main" id="{9BD46768-9D45-B402-4A90-C5BAB7148E61}"/>
              </a:ext>
            </a:extLst>
          </p:cNvPr>
          <p:cNvGrpSpPr/>
          <p:nvPr/>
        </p:nvGrpSpPr>
        <p:grpSpPr>
          <a:xfrm>
            <a:off x="2892240" y="2461712"/>
            <a:ext cx="3384376" cy="4135640"/>
            <a:chOff x="4007768" y="2564904"/>
            <a:chExt cx="3384376" cy="4135640"/>
          </a:xfrm>
        </p:grpSpPr>
        <p:sp>
          <p:nvSpPr>
            <p:cNvPr id="4" name="Rectangle 3">
              <a:extLst>
                <a:ext uri="{FF2B5EF4-FFF2-40B4-BE49-F238E27FC236}">
                  <a16:creationId xmlns:a16="http://schemas.microsoft.com/office/drawing/2014/main" id="{B9E0FF2F-E923-E2B2-6B25-B019CB8A6F68}"/>
                </a:ext>
              </a:extLst>
            </p:cNvPr>
            <p:cNvSpPr/>
            <p:nvPr/>
          </p:nvSpPr>
          <p:spPr>
            <a:xfrm>
              <a:off x="4007768" y="2564904"/>
              <a:ext cx="3384376" cy="1327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Gate errors</a:t>
              </a:r>
              <a:br>
                <a:rPr lang="en-US" dirty="0">
                  <a:solidFill>
                    <a:schemeClr val="tx1"/>
                  </a:solidFill>
                </a:rPr>
              </a:br>
              <a:r>
                <a:rPr lang="en-US" dirty="0">
                  <a:solidFill>
                    <a:schemeClr val="tx1"/>
                  </a:solidFill>
                </a:rPr>
                <a:t>(happening in the bulk of the circuit)</a:t>
              </a:r>
            </a:p>
          </p:txBody>
        </p:sp>
        <p:sp>
          <p:nvSpPr>
            <p:cNvPr id="6" name="Rectangle 5">
              <a:extLst>
                <a:ext uri="{FF2B5EF4-FFF2-40B4-BE49-F238E27FC236}">
                  <a16:creationId xmlns:a16="http://schemas.microsoft.com/office/drawing/2014/main" id="{57FAC809-801C-B551-C39D-E6292E3130BB}"/>
                </a:ext>
              </a:extLst>
            </p:cNvPr>
            <p:cNvSpPr/>
            <p:nvPr/>
          </p:nvSpPr>
          <p:spPr>
            <a:xfrm>
              <a:off x="4007768" y="3969060"/>
              <a:ext cx="3384376" cy="1327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Noise-agnostic</a:t>
              </a:r>
              <a:br>
                <a:rPr lang="en-US" dirty="0">
                  <a:solidFill>
                    <a:schemeClr val="tx1"/>
                  </a:solidFill>
                </a:rPr>
              </a:br>
              <a:r>
                <a:rPr lang="en-US" dirty="0">
                  <a:solidFill>
                    <a:schemeClr val="tx1"/>
                  </a:solidFill>
                </a:rPr>
                <a:t>(no noise characterization required)</a:t>
              </a:r>
            </a:p>
          </p:txBody>
        </p:sp>
        <p:sp>
          <p:nvSpPr>
            <p:cNvPr id="8" name="Rectangle 7">
              <a:extLst>
                <a:ext uri="{FF2B5EF4-FFF2-40B4-BE49-F238E27FC236}">
                  <a16:creationId xmlns:a16="http://schemas.microsoft.com/office/drawing/2014/main" id="{435FA5D8-4271-B825-0733-18D45E60A320}"/>
                </a:ext>
              </a:extLst>
            </p:cNvPr>
            <p:cNvSpPr/>
            <p:nvPr/>
          </p:nvSpPr>
          <p:spPr>
            <a:xfrm>
              <a:off x="4007768" y="5373216"/>
              <a:ext cx="3384376" cy="1327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“Bias-free”</a:t>
              </a:r>
              <a:br>
                <a:rPr lang="en-US" dirty="0">
                  <a:solidFill>
                    <a:schemeClr val="tx1"/>
                  </a:solidFill>
                </a:rPr>
              </a:br>
              <a:r>
                <a:rPr lang="en-US" dirty="0">
                  <a:solidFill>
                    <a:schemeClr val="tx1"/>
                  </a:solidFill>
                </a:rPr>
                <a:t>(provides noise-free results </a:t>
              </a:r>
              <a:r>
                <a:rPr lang="en-US" u="sng" dirty="0">
                  <a:solidFill>
                    <a:schemeClr val="tx1"/>
                  </a:solidFill>
                </a:rPr>
                <a:t>IF</a:t>
              </a:r>
              <a:r>
                <a:rPr lang="en-US" dirty="0">
                  <a:solidFill>
                    <a:schemeClr val="tx1"/>
                  </a:solidFill>
                </a:rPr>
                <a:t> some assumptions are met)</a:t>
              </a:r>
            </a:p>
          </p:txBody>
        </p:sp>
      </p:grpSp>
      <p:grpSp>
        <p:nvGrpSpPr>
          <p:cNvPr id="11" name="Group 10">
            <a:extLst>
              <a:ext uri="{FF2B5EF4-FFF2-40B4-BE49-F238E27FC236}">
                <a16:creationId xmlns:a16="http://schemas.microsoft.com/office/drawing/2014/main" id="{99FD5C5F-CF41-B794-47F7-47A8CA2F99FF}"/>
              </a:ext>
            </a:extLst>
          </p:cNvPr>
          <p:cNvGrpSpPr/>
          <p:nvPr/>
        </p:nvGrpSpPr>
        <p:grpSpPr>
          <a:xfrm>
            <a:off x="8076816" y="2461712"/>
            <a:ext cx="3384376" cy="4135640"/>
            <a:chOff x="7860196" y="2564904"/>
            <a:chExt cx="3384376" cy="4135640"/>
          </a:xfrm>
        </p:grpSpPr>
        <p:sp>
          <p:nvSpPr>
            <p:cNvPr id="5" name="Rectangle 4">
              <a:extLst>
                <a:ext uri="{FF2B5EF4-FFF2-40B4-BE49-F238E27FC236}">
                  <a16:creationId xmlns:a16="http://schemas.microsoft.com/office/drawing/2014/main" id="{165506C9-8DB7-114B-809B-3CA055B1ABDD}"/>
                </a:ext>
              </a:extLst>
            </p:cNvPr>
            <p:cNvSpPr/>
            <p:nvPr/>
          </p:nvSpPr>
          <p:spPr>
            <a:xfrm>
              <a:off x="7860196" y="2564904"/>
              <a:ext cx="3384376" cy="1327328"/>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rPr>
                <a:t>Measurement errors</a:t>
              </a:r>
              <a:br>
                <a:rPr lang="en-US" dirty="0">
                  <a:solidFill>
                    <a:schemeClr val="tx1"/>
                  </a:solidFill>
                </a:rPr>
              </a:br>
              <a:r>
                <a:rPr lang="en-US" dirty="0">
                  <a:solidFill>
                    <a:schemeClr val="tx1"/>
                  </a:solidFill>
                </a:rPr>
                <a:t>(typically happening at the end of the circuit)</a:t>
              </a:r>
            </a:p>
          </p:txBody>
        </p:sp>
        <p:sp>
          <p:nvSpPr>
            <p:cNvPr id="7" name="Rectangle 6">
              <a:extLst>
                <a:ext uri="{FF2B5EF4-FFF2-40B4-BE49-F238E27FC236}">
                  <a16:creationId xmlns:a16="http://schemas.microsoft.com/office/drawing/2014/main" id="{B2429434-2458-12D6-F46C-5D0A3A7C6C2B}"/>
                </a:ext>
              </a:extLst>
            </p:cNvPr>
            <p:cNvSpPr/>
            <p:nvPr/>
          </p:nvSpPr>
          <p:spPr>
            <a:xfrm>
              <a:off x="7860196" y="3969060"/>
              <a:ext cx="3384376" cy="1327328"/>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rPr>
                <a:t>Noise-aware</a:t>
              </a:r>
              <a:br>
                <a:rPr lang="en-US" dirty="0">
                  <a:solidFill>
                    <a:schemeClr val="tx1"/>
                  </a:solidFill>
                </a:rPr>
              </a:br>
              <a:r>
                <a:rPr lang="en-US" dirty="0">
                  <a:solidFill>
                    <a:schemeClr val="tx1"/>
                  </a:solidFill>
                </a:rPr>
                <a:t>(precise noise characterization required)</a:t>
              </a:r>
            </a:p>
          </p:txBody>
        </p:sp>
        <p:sp>
          <p:nvSpPr>
            <p:cNvPr id="9" name="Rectangle 8">
              <a:extLst>
                <a:ext uri="{FF2B5EF4-FFF2-40B4-BE49-F238E27FC236}">
                  <a16:creationId xmlns:a16="http://schemas.microsoft.com/office/drawing/2014/main" id="{768FE6D1-202E-D087-C389-5E1A7CAF0C16}"/>
                </a:ext>
              </a:extLst>
            </p:cNvPr>
            <p:cNvSpPr/>
            <p:nvPr/>
          </p:nvSpPr>
          <p:spPr>
            <a:xfrm>
              <a:off x="7860196" y="5373216"/>
              <a:ext cx="3384376" cy="1327328"/>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rPr>
                <a:t>Heuristic</a:t>
              </a:r>
            </a:p>
            <a:p>
              <a:pPr algn="ctr"/>
              <a:r>
                <a:rPr lang="en-US" dirty="0">
                  <a:solidFill>
                    <a:schemeClr val="tx1"/>
                  </a:solidFill>
                </a:rPr>
                <a:t>(no accuracy guarantee but proved to work well in several scenarios)</a:t>
              </a:r>
            </a:p>
          </p:txBody>
        </p:sp>
      </p:grpSp>
      <p:sp>
        <p:nvSpPr>
          <p:cNvPr id="12" name="Arrow: Left-Right 11">
            <a:extLst>
              <a:ext uri="{FF2B5EF4-FFF2-40B4-BE49-F238E27FC236}">
                <a16:creationId xmlns:a16="http://schemas.microsoft.com/office/drawing/2014/main" id="{9F048FB3-8CA5-9E80-5DDE-2604639D0057}"/>
              </a:ext>
            </a:extLst>
          </p:cNvPr>
          <p:cNvSpPr/>
          <p:nvPr/>
        </p:nvSpPr>
        <p:spPr>
          <a:xfrm>
            <a:off x="6420632" y="2965768"/>
            <a:ext cx="1512168" cy="504056"/>
          </a:xfrm>
          <a:prstGeom prst="leftRightArrow">
            <a:avLst/>
          </a:prstGeom>
          <a:gradFill flip="none" rotWithShape="1">
            <a:gsLst>
              <a:gs pos="0">
                <a:schemeClr val="accent2"/>
              </a:gs>
              <a:gs pos="50000">
                <a:schemeClr val="bg1"/>
              </a:gs>
              <a:gs pos="100000">
                <a:schemeClr val="accent5"/>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Arrow: Left-Right 12">
            <a:extLst>
              <a:ext uri="{FF2B5EF4-FFF2-40B4-BE49-F238E27FC236}">
                <a16:creationId xmlns:a16="http://schemas.microsoft.com/office/drawing/2014/main" id="{D412DC0F-C068-0FF4-5F69-6CDD05F9329A}"/>
              </a:ext>
            </a:extLst>
          </p:cNvPr>
          <p:cNvSpPr/>
          <p:nvPr/>
        </p:nvSpPr>
        <p:spPr>
          <a:xfrm>
            <a:off x="6420632" y="4333920"/>
            <a:ext cx="1512168" cy="504056"/>
          </a:xfrm>
          <a:prstGeom prst="leftRightArrow">
            <a:avLst/>
          </a:prstGeom>
          <a:gradFill flip="none" rotWithShape="1">
            <a:gsLst>
              <a:gs pos="0">
                <a:schemeClr val="accent2"/>
              </a:gs>
              <a:gs pos="50000">
                <a:schemeClr val="bg1"/>
              </a:gs>
              <a:gs pos="100000">
                <a:schemeClr val="accent5"/>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Arrow: Left-Right 13">
            <a:extLst>
              <a:ext uri="{FF2B5EF4-FFF2-40B4-BE49-F238E27FC236}">
                <a16:creationId xmlns:a16="http://schemas.microsoft.com/office/drawing/2014/main" id="{FB3348D8-C12D-E143-ED68-20D4F6037F25}"/>
              </a:ext>
            </a:extLst>
          </p:cNvPr>
          <p:cNvSpPr/>
          <p:nvPr/>
        </p:nvSpPr>
        <p:spPr>
          <a:xfrm>
            <a:off x="6420632" y="5702072"/>
            <a:ext cx="1512168" cy="504056"/>
          </a:xfrm>
          <a:prstGeom prst="leftRightArrow">
            <a:avLst/>
          </a:prstGeom>
          <a:gradFill flip="none" rotWithShape="1">
            <a:gsLst>
              <a:gs pos="0">
                <a:schemeClr val="accent2"/>
              </a:gs>
              <a:gs pos="50000">
                <a:schemeClr val="bg1"/>
              </a:gs>
              <a:gs pos="100000">
                <a:schemeClr val="accent5"/>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99247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3B392-03B2-7A7C-88D2-51E48F06B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AFA6E-925D-E1B7-C781-2C5D516CF9EB}"/>
              </a:ext>
            </a:extLst>
          </p:cNvPr>
          <p:cNvSpPr>
            <a:spLocks noGrp="1"/>
          </p:cNvSpPr>
          <p:nvPr>
            <p:ph type="title"/>
          </p:nvPr>
        </p:nvSpPr>
        <p:spPr/>
        <p:txBody>
          <a:bodyPr/>
          <a:lstStyle/>
          <a:p>
            <a:r>
              <a:rPr lang="en-US" dirty="0"/>
              <a:t>Readout error mitigation</a:t>
            </a:r>
          </a:p>
        </p:txBody>
      </p:sp>
      <p:sp>
        <p:nvSpPr>
          <p:cNvPr id="15" name="TextBox 14">
            <a:extLst>
              <a:ext uri="{FF2B5EF4-FFF2-40B4-BE49-F238E27FC236}">
                <a16:creationId xmlns:a16="http://schemas.microsoft.com/office/drawing/2014/main" id="{65FDF950-9755-8F97-91C6-5AC5E175AF2A}"/>
              </a:ext>
            </a:extLst>
          </p:cNvPr>
          <p:cNvSpPr txBox="1"/>
          <p:nvPr/>
        </p:nvSpPr>
        <p:spPr>
          <a:xfrm>
            <a:off x="623392" y="1268760"/>
            <a:ext cx="10441160" cy="646331"/>
          </a:xfrm>
          <a:prstGeom prst="rect">
            <a:avLst/>
          </a:prstGeom>
          <a:noFill/>
        </p:spPr>
        <p:txBody>
          <a:bodyPr wrap="square" rtlCol="0">
            <a:spAutoFit/>
          </a:bodyPr>
          <a:lstStyle/>
          <a:p>
            <a:pPr algn="l"/>
            <a:r>
              <a:rPr lang="en-US" dirty="0"/>
              <a:t>We consider an approach that targets error happening in </a:t>
            </a:r>
            <a:r>
              <a:rPr lang="en-US" b="1" dirty="0"/>
              <a:t>the final round of measurements </a:t>
            </a:r>
          </a:p>
          <a:p>
            <a:pPr algn="l"/>
            <a:r>
              <a:rPr lang="en-US" dirty="0"/>
              <a:t>(mitigation of mid-circuit measurement is also possible but requires a slightly different approach)</a:t>
            </a:r>
          </a:p>
        </p:txBody>
      </p:sp>
      <p:sp>
        <p:nvSpPr>
          <p:cNvPr id="16" name="TextBox 15">
            <a:extLst>
              <a:ext uri="{FF2B5EF4-FFF2-40B4-BE49-F238E27FC236}">
                <a16:creationId xmlns:a16="http://schemas.microsoft.com/office/drawing/2014/main" id="{EB82434A-0F1D-653B-1BB0-5D290A35599E}"/>
              </a:ext>
            </a:extLst>
          </p:cNvPr>
          <p:cNvSpPr txBox="1"/>
          <p:nvPr/>
        </p:nvSpPr>
        <p:spPr>
          <a:xfrm>
            <a:off x="623392" y="2204864"/>
            <a:ext cx="10441160" cy="2031325"/>
          </a:xfrm>
          <a:prstGeom prst="rect">
            <a:avLst/>
          </a:prstGeom>
          <a:noFill/>
        </p:spPr>
        <p:txBody>
          <a:bodyPr wrap="square" rtlCol="0">
            <a:spAutoFit/>
          </a:bodyPr>
          <a:lstStyle/>
          <a:p>
            <a:pPr algn="l"/>
            <a:r>
              <a:rPr lang="en-US" dirty="0"/>
              <a:t>The idea is to:</a:t>
            </a:r>
          </a:p>
          <a:p>
            <a:pPr algn="l"/>
            <a:endParaRPr lang="en-US" dirty="0"/>
          </a:p>
          <a:p>
            <a:pPr marL="342900" indent="-342900" algn="l">
              <a:buFont typeface="+mj-lt"/>
              <a:buAutoNum type="arabicPeriod"/>
            </a:pPr>
            <a:r>
              <a:rPr lang="en-US" dirty="0"/>
              <a:t>Define a simple (but often times effective) model for the noise process</a:t>
            </a:r>
          </a:p>
          <a:p>
            <a:pPr marL="342900" indent="-342900" algn="l">
              <a:buFont typeface="+mj-lt"/>
              <a:buAutoNum type="arabicPeriod"/>
            </a:pPr>
            <a:r>
              <a:rPr lang="en-US" dirty="0"/>
              <a:t>Characterize the readout error rates for each qubit of the QPU (it’s a noise-aware technique!)</a:t>
            </a:r>
          </a:p>
          <a:p>
            <a:pPr marL="342900" indent="-342900" algn="l">
              <a:buFont typeface="+mj-lt"/>
              <a:buAutoNum type="arabicPeriod"/>
            </a:pPr>
            <a:r>
              <a:rPr lang="en-US" dirty="0"/>
              <a:t>Use this information about readout noise to “undo” it in a post-processing stage.</a:t>
            </a:r>
          </a:p>
          <a:p>
            <a:pPr algn="l"/>
            <a:endParaRPr lang="en-US" dirty="0"/>
          </a:p>
          <a:p>
            <a:pPr algn="l"/>
            <a:r>
              <a:rPr lang="en-US" dirty="0"/>
              <a:t>At first, let cover these three important steps with a simple single-qubit example.</a:t>
            </a:r>
          </a:p>
        </p:txBody>
      </p:sp>
    </p:spTree>
    <p:extLst>
      <p:ext uri="{BB962C8B-B14F-4D97-AF65-F5344CB8AC3E}">
        <p14:creationId xmlns:p14="http://schemas.microsoft.com/office/powerpoint/2010/main" val="884526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A2E8-0DB8-4EDF-C637-F44E3764B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34FBF-7EB9-AEF9-40F8-1C44F129691A}"/>
              </a:ext>
            </a:extLst>
          </p:cNvPr>
          <p:cNvSpPr>
            <a:spLocks noGrp="1"/>
          </p:cNvSpPr>
          <p:nvPr>
            <p:ph type="title"/>
          </p:nvPr>
        </p:nvSpPr>
        <p:spPr/>
        <p:txBody>
          <a:bodyPr/>
          <a:lstStyle/>
          <a:p>
            <a:r>
              <a:rPr lang="en-US" dirty="0"/>
              <a:t>Simple example: 1. Noise process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8BD8C0B-DA3D-60F3-9650-65890274A9C5}"/>
                  </a:ext>
                </a:extLst>
              </p:cNvPr>
              <p:cNvSpPr txBox="1"/>
              <p:nvPr/>
            </p:nvSpPr>
            <p:spPr>
              <a:xfrm>
                <a:off x="533398" y="1340768"/>
                <a:ext cx="10441160" cy="3416320"/>
              </a:xfrm>
              <a:prstGeom prst="rect">
                <a:avLst/>
              </a:prstGeom>
              <a:noFill/>
            </p:spPr>
            <p:txBody>
              <a:bodyPr wrap="square" rtlCol="0">
                <a:spAutoFit/>
              </a:bodyPr>
              <a:lstStyle/>
              <a:p>
                <a:pPr algn="l"/>
                <a:r>
                  <a:rPr lang="en-US" dirty="0"/>
                  <a:t>In general, measuring the state of a qubit is a complicated process where the qubit is coupled to a readout resonator and gradually collapse to one of the two computational states during the measurement time. </a:t>
                </a:r>
              </a:p>
              <a:p>
                <a:pPr algn="l"/>
                <a:endParaRPr lang="en-US" dirty="0"/>
              </a:p>
              <a:p>
                <a:pPr algn="l"/>
                <a:r>
                  <a:rPr lang="en-US" dirty="0"/>
                  <a:t>In practice, when it comes to readout errors, it turns out that it’s often enough to describe them in terms of classical bitflip probabilities. This means that:</a:t>
                </a:r>
              </a:p>
              <a:p>
                <a:pPr algn="l"/>
                <a:endParaRPr lang="en-US" dirty="0"/>
              </a:p>
              <a:p>
                <a:pPr marL="285750" indent="-285750" algn="l">
                  <a:buFont typeface="Arial" panose="020B0604020202020204" pitchFamily="34" charset="0"/>
                  <a:buChar char="•"/>
                </a:pPr>
                <a:r>
                  <a:rPr lang="en-US" dirty="0"/>
                  <a:t>With a probability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(0|1)</m:t>
                    </m:r>
                  </m:oMath>
                </a14:m>
                <a:r>
                  <a:rPr lang="en-US" dirty="0"/>
                  <a:t> a qubit is measured in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e>
                    </m:d>
                  </m:oMath>
                </a14:m>
                <a:r>
                  <a:rPr lang="en-US" dirty="0"/>
                  <a:t> even if it should have been measured in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r>
                  <a:rPr lang="en-US" dirty="0"/>
                  <a:t>;</a:t>
                </a:r>
              </a:p>
              <a:p>
                <a:pPr marL="285750" indent="-285750">
                  <a:buFont typeface="Arial" panose="020B0604020202020204" pitchFamily="34" charset="0"/>
                  <a:buChar char="•"/>
                </a:pPr>
                <a:r>
                  <a:rPr lang="en-US" dirty="0"/>
                  <a:t>With a probability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e>
                        <m:r>
                          <a:rPr lang="en-US" b="0" i="1" smtClean="0">
                            <a:latin typeface="Cambria Math" panose="02040503050406030204" pitchFamily="18" charset="0"/>
                          </a:rPr>
                          <m:t>0</m:t>
                        </m:r>
                      </m:e>
                    </m:d>
                  </m:oMath>
                </a14:m>
                <a:r>
                  <a:rPr lang="en-US" dirty="0"/>
                  <a:t> a qubit is measured in </a:t>
                </a:r>
                <a14:m>
                  <m:oMath xmlns:m="http://schemas.openxmlformats.org/officeDocument/2006/math">
                    <m:d>
                      <m:dPr>
                        <m:begChr m:val="|"/>
                        <m:endChr m:val="⟩"/>
                        <m:ctrlPr>
                          <a:rPr lang="en-US" i="1">
                            <a:latin typeface="Cambria Math" panose="02040503050406030204" pitchFamily="18" charset="0"/>
                          </a:rPr>
                        </m:ctrlPr>
                      </m:dPr>
                      <m:e>
                        <m:r>
                          <a:rPr lang="en-US" b="0" i="1" smtClean="0">
                            <a:latin typeface="Cambria Math" panose="02040503050406030204" pitchFamily="18" charset="0"/>
                          </a:rPr>
                          <m:t>1</m:t>
                        </m:r>
                      </m:e>
                    </m:d>
                  </m:oMath>
                </a14:m>
                <a:r>
                  <a:rPr lang="en-US" dirty="0"/>
                  <a:t> even if it should have been measured in </a:t>
                </a:r>
                <a14:m>
                  <m:oMath xmlns:m="http://schemas.openxmlformats.org/officeDocument/2006/math">
                    <m:d>
                      <m:dPr>
                        <m:begChr m:val="|"/>
                        <m:endChr m:val="⟩"/>
                        <m:ctrlPr>
                          <a:rPr lang="en-US" i="1">
                            <a:latin typeface="Cambria Math" panose="02040503050406030204" pitchFamily="18" charset="0"/>
                          </a:rPr>
                        </m:ctrlPr>
                      </m:dPr>
                      <m:e>
                        <m:r>
                          <a:rPr lang="en-US" b="0" i="1" smtClean="0">
                            <a:latin typeface="Cambria Math" panose="02040503050406030204" pitchFamily="18" charset="0"/>
                          </a:rPr>
                          <m:t>0</m:t>
                        </m:r>
                      </m:e>
                    </m:d>
                  </m:oMath>
                </a14:m>
                <a:r>
                  <a:rPr lang="en-US" dirty="0"/>
                  <a:t>.</a:t>
                </a:r>
              </a:p>
              <a:p>
                <a:pPr algn="l"/>
                <a:endParaRPr lang="en-US" dirty="0"/>
              </a:p>
              <a:p>
                <a:pPr algn="l"/>
                <a:r>
                  <a:rPr lang="en-US" dirty="0"/>
                  <a:t>In general, those two probabilities are different and typically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e>
                        <m:r>
                          <a:rPr lang="en-US" b="0" i="1" smtClean="0">
                            <a:latin typeface="Cambria Math" panose="02040503050406030204" pitchFamily="18" charset="0"/>
                          </a:rPr>
                          <m:t>1</m:t>
                        </m:r>
                      </m:e>
                    </m:d>
                    <m:r>
                      <a:rPr lang="en-US" b="0" i="1" smtClean="0">
                        <a:latin typeface="Cambria Math" panose="02040503050406030204" pitchFamily="18" charset="0"/>
                      </a:rPr>
                      <m:t>&gt;</m:t>
                    </m:r>
                    <m:r>
                      <a:rPr lang="en-US" b="0" i="1" smtClean="0">
                        <a:latin typeface="Cambria Math" panose="02040503050406030204" pitchFamily="18" charset="0"/>
                      </a:rPr>
                      <m:t>𝑃</m:t>
                    </m:r>
                    <m:r>
                      <a:rPr lang="en-US" b="0" i="1" smtClean="0">
                        <a:latin typeface="Cambria Math" panose="02040503050406030204" pitchFamily="18" charset="0"/>
                      </a:rPr>
                      <m:t>(1|0)</m:t>
                    </m:r>
                  </m:oMath>
                </a14:m>
                <a:r>
                  <a:rPr lang="en-US" dirty="0"/>
                  <a:t> given the fact that an excited qubit is more likely to decade to its ground state during the measurement time.</a:t>
                </a:r>
              </a:p>
            </p:txBody>
          </p:sp>
        </mc:Choice>
        <mc:Fallback xmlns="">
          <p:sp>
            <p:nvSpPr>
              <p:cNvPr id="3" name="TextBox 2">
                <a:extLst>
                  <a:ext uri="{FF2B5EF4-FFF2-40B4-BE49-F238E27FC236}">
                    <a16:creationId xmlns:a16="http://schemas.microsoft.com/office/drawing/2014/main" id="{98BD8C0B-DA3D-60F3-9650-65890274A9C5}"/>
                  </a:ext>
                </a:extLst>
              </p:cNvPr>
              <p:cNvSpPr txBox="1">
                <a:spLocks noRot="1" noChangeAspect="1" noMove="1" noResize="1" noEditPoints="1" noAdjustHandles="1" noChangeArrowheads="1" noChangeShapeType="1" noTextEdit="1"/>
              </p:cNvSpPr>
              <p:nvPr/>
            </p:nvSpPr>
            <p:spPr>
              <a:xfrm>
                <a:off x="533398" y="1340768"/>
                <a:ext cx="10441160" cy="3416320"/>
              </a:xfrm>
              <a:prstGeom prst="rect">
                <a:avLst/>
              </a:prstGeom>
              <a:blipFill>
                <a:blip r:embed="rId2"/>
                <a:stretch>
                  <a:fillRect l="-467" t="-893" b="-2143"/>
                </a:stretch>
              </a:blipFill>
            </p:spPr>
            <p:txBody>
              <a:bodyPr/>
              <a:lstStyle/>
              <a:p>
                <a:r>
                  <a:rPr lang="en-US">
                    <a:noFill/>
                  </a:rPr>
                  <a:t> </a:t>
                </a:r>
              </a:p>
            </p:txBody>
          </p:sp>
        </mc:Fallback>
      </mc:AlternateContent>
    </p:spTree>
    <p:extLst>
      <p:ext uri="{BB962C8B-B14F-4D97-AF65-F5344CB8AC3E}">
        <p14:creationId xmlns:p14="http://schemas.microsoft.com/office/powerpoint/2010/main" val="2838570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D282-19D7-5E97-6832-B255EE3AA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1E0EE4-07FE-57FE-8147-892CDF5F9468}"/>
              </a:ext>
            </a:extLst>
          </p:cNvPr>
          <p:cNvSpPr>
            <a:spLocks noGrp="1"/>
          </p:cNvSpPr>
          <p:nvPr>
            <p:ph type="title"/>
          </p:nvPr>
        </p:nvSpPr>
        <p:spPr/>
        <p:txBody>
          <a:bodyPr>
            <a:normAutofit/>
          </a:bodyPr>
          <a:lstStyle/>
          <a:p>
            <a:r>
              <a:rPr lang="en-US" dirty="0"/>
              <a:t>Simple example: 2. Noise charact.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D76B19-66E7-B5F0-19B0-E303C7E38059}"/>
                  </a:ext>
                </a:extLst>
              </p:cNvPr>
              <p:cNvSpPr txBox="1"/>
              <p:nvPr/>
            </p:nvSpPr>
            <p:spPr>
              <a:xfrm>
                <a:off x="533398" y="1340768"/>
                <a:ext cx="10441160" cy="923330"/>
              </a:xfrm>
              <a:prstGeom prst="rect">
                <a:avLst/>
              </a:prstGeom>
              <a:noFill/>
            </p:spPr>
            <p:txBody>
              <a:bodyPr wrap="square" rtlCol="0">
                <a:spAutoFit/>
              </a:bodyPr>
              <a:lstStyle/>
              <a:p>
                <a:pPr algn="l"/>
                <a:r>
                  <a:rPr lang="en-US" dirty="0"/>
                  <a:t>The goal is to measure the two probabilities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(0|1)</m:t>
                    </m:r>
                  </m:oMath>
                </a14:m>
                <a:r>
                  <a:rPr lang="en-US" dirty="0"/>
                  <a:t> and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(1|0)</m:t>
                    </m:r>
                  </m:oMath>
                </a14:m>
                <a:r>
                  <a:rPr lang="en-US" dirty="0"/>
                  <a:t>. </a:t>
                </a:r>
              </a:p>
              <a:p>
                <a:pPr algn="l"/>
                <a:endParaRPr lang="en-US" dirty="0"/>
              </a:p>
              <a:p>
                <a:pPr algn="l"/>
                <a:r>
                  <a:rPr lang="en-US" dirty="0"/>
                  <a:t>To this end, we run two characterization circuits, each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𝑠h𝑜𝑡𝑠</m:t>
                        </m:r>
                      </m:sub>
                    </m:sSub>
                  </m:oMath>
                </a14:m>
                <a:r>
                  <a:rPr lang="en-US" dirty="0"/>
                  <a:t> shots:</a:t>
                </a:r>
              </a:p>
            </p:txBody>
          </p:sp>
        </mc:Choice>
        <mc:Fallback xmlns="">
          <p:sp>
            <p:nvSpPr>
              <p:cNvPr id="3" name="TextBox 2">
                <a:extLst>
                  <a:ext uri="{FF2B5EF4-FFF2-40B4-BE49-F238E27FC236}">
                    <a16:creationId xmlns:a16="http://schemas.microsoft.com/office/drawing/2014/main" id="{0FD76B19-66E7-B5F0-19B0-E303C7E38059}"/>
                  </a:ext>
                </a:extLst>
              </p:cNvPr>
              <p:cNvSpPr txBox="1">
                <a:spLocks noRot="1" noChangeAspect="1" noMove="1" noResize="1" noEditPoints="1" noAdjustHandles="1" noChangeArrowheads="1" noChangeShapeType="1" noTextEdit="1"/>
              </p:cNvSpPr>
              <p:nvPr/>
            </p:nvSpPr>
            <p:spPr>
              <a:xfrm>
                <a:off x="533398" y="1340768"/>
                <a:ext cx="10441160" cy="923330"/>
              </a:xfrm>
              <a:prstGeom prst="rect">
                <a:avLst/>
              </a:prstGeom>
              <a:blipFill>
                <a:blip r:embed="rId2"/>
                <a:stretch>
                  <a:fillRect l="-467" t="-3311" b="-1059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17DA395-FBD0-1C6A-2875-35C6E3EA7DAF}"/>
              </a:ext>
            </a:extLst>
          </p:cNvPr>
          <p:cNvPicPr>
            <a:picLocks noChangeAspect="1"/>
          </p:cNvPicPr>
          <p:nvPr/>
        </p:nvPicPr>
        <p:blipFill>
          <a:blip r:embed="rId3"/>
          <a:stretch>
            <a:fillRect/>
          </a:stretch>
        </p:blipFill>
        <p:spPr>
          <a:xfrm>
            <a:off x="623392" y="2420888"/>
            <a:ext cx="2600325" cy="1657350"/>
          </a:xfrm>
          <a:prstGeom prst="rect">
            <a:avLst/>
          </a:prstGeom>
        </p:spPr>
      </p:pic>
      <p:pic>
        <p:nvPicPr>
          <p:cNvPr id="7" name="Picture 6">
            <a:extLst>
              <a:ext uri="{FF2B5EF4-FFF2-40B4-BE49-F238E27FC236}">
                <a16:creationId xmlns:a16="http://schemas.microsoft.com/office/drawing/2014/main" id="{3E0ACCC1-F09A-CC58-6564-FB769C49BB43}"/>
              </a:ext>
            </a:extLst>
          </p:cNvPr>
          <p:cNvPicPr>
            <a:picLocks noChangeAspect="1"/>
          </p:cNvPicPr>
          <p:nvPr/>
        </p:nvPicPr>
        <p:blipFill>
          <a:blip r:embed="rId4"/>
          <a:stretch>
            <a:fillRect/>
          </a:stretch>
        </p:blipFill>
        <p:spPr>
          <a:xfrm>
            <a:off x="625600" y="4171428"/>
            <a:ext cx="3219450" cy="16573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DF48AE2-3C04-D3D5-CF90-C312C027ECA7}"/>
                  </a:ext>
                </a:extLst>
              </p:cNvPr>
              <p:cNvSpPr txBox="1"/>
              <p:nvPr/>
            </p:nvSpPr>
            <p:spPr>
              <a:xfrm>
                <a:off x="3431704" y="2459105"/>
                <a:ext cx="6696744" cy="1351780"/>
              </a:xfrm>
              <a:prstGeom prst="rect">
                <a:avLst/>
              </a:prstGeom>
              <a:noFill/>
            </p:spPr>
            <p:txBody>
              <a:bodyPr wrap="square" rtlCol="0">
                <a:spAutoFit/>
              </a:bodyPr>
              <a:lstStyle/>
              <a:p>
                <a:pPr algn="l"/>
                <a:r>
                  <a:rPr lang="en-US" dirty="0"/>
                  <a:t>In the noiseless case, we expect to measure </a:t>
                </a:r>
                <a14:m>
                  <m:oMath xmlns:m="http://schemas.openxmlformats.org/officeDocument/2006/math">
                    <m:r>
                      <a:rPr lang="en-US" b="0" i="1" smtClean="0">
                        <a:latin typeface="Cambria Math" panose="02040503050406030204" pitchFamily="18" charset="0"/>
                      </a:rPr>
                      <m:t>0</m:t>
                    </m:r>
                  </m:oMath>
                </a14:m>
                <a:r>
                  <a:rPr lang="en-US" dirty="0"/>
                  <a:t>. </a:t>
                </a:r>
              </a:p>
              <a:p>
                <a:pPr algn="l"/>
                <a:r>
                  <a:rPr lang="en-US" dirty="0"/>
                  <a:t>Because of errors, we measure </a:t>
                </a:r>
                <a14:m>
                  <m:oMath xmlns:m="http://schemas.openxmlformats.org/officeDocument/2006/math">
                    <m:r>
                      <a:rPr lang="en-US" b="0" i="1" smtClean="0">
                        <a:latin typeface="Cambria Math" panose="02040503050406030204" pitchFamily="18" charset="0"/>
                      </a:rPr>
                      <m:t>1</m:t>
                    </m:r>
                  </m:oMath>
                </a14:m>
                <a:r>
                  <a:rPr lang="en-US" dirty="0"/>
                  <a:t> for a total of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𝑁</m:t>
                        </m:r>
                      </m:e>
                      <m:sub>
                        <m:r>
                          <a:rPr lang="en-US" b="0" i="1" dirty="0" smtClean="0">
                            <a:latin typeface="Cambria Math" panose="02040503050406030204" pitchFamily="18" charset="0"/>
                          </a:rPr>
                          <m:t>1</m:t>
                        </m:r>
                      </m:sub>
                    </m:sSub>
                  </m:oMath>
                </a14:m>
                <a:r>
                  <a:rPr lang="en-US" dirty="0"/>
                  <a:t> times.</a:t>
                </a:r>
              </a:p>
              <a:p>
                <a:pPr algn="l"/>
                <a:r>
                  <a:rPr lang="en-US" dirty="0"/>
                  <a:t>We can thus estimate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e>
                        <m:r>
                          <a:rPr lang="en-US" b="0" i="1" smtClean="0">
                            <a:latin typeface="Cambria Math" panose="02040503050406030204" pitchFamily="18" charset="0"/>
                          </a:rPr>
                          <m:t>1</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𝑠h𝑜𝑡𝑠</m:t>
                            </m:r>
                          </m:sub>
                        </m:sSub>
                      </m:den>
                    </m:f>
                  </m:oMath>
                </a14:m>
                <a:endParaRPr lang="en-US" b="0" dirty="0"/>
              </a:p>
              <a:p>
                <a:pPr algn="l"/>
                <a:endParaRPr lang="en-US" dirty="0"/>
              </a:p>
            </p:txBody>
          </p:sp>
        </mc:Choice>
        <mc:Fallback xmlns="">
          <p:sp>
            <p:nvSpPr>
              <p:cNvPr id="8" name="TextBox 7">
                <a:extLst>
                  <a:ext uri="{FF2B5EF4-FFF2-40B4-BE49-F238E27FC236}">
                    <a16:creationId xmlns:a16="http://schemas.microsoft.com/office/drawing/2014/main" id="{FDF48AE2-3C04-D3D5-CF90-C312C027ECA7}"/>
                  </a:ext>
                </a:extLst>
              </p:cNvPr>
              <p:cNvSpPr txBox="1">
                <a:spLocks noRot="1" noChangeAspect="1" noMove="1" noResize="1" noEditPoints="1" noAdjustHandles="1" noChangeArrowheads="1" noChangeShapeType="1" noTextEdit="1"/>
              </p:cNvSpPr>
              <p:nvPr/>
            </p:nvSpPr>
            <p:spPr>
              <a:xfrm>
                <a:off x="3431704" y="2459105"/>
                <a:ext cx="6696744" cy="1351780"/>
              </a:xfrm>
              <a:prstGeom prst="rect">
                <a:avLst/>
              </a:prstGeom>
              <a:blipFill>
                <a:blip r:embed="rId5"/>
                <a:stretch>
                  <a:fillRect l="-820" t="-18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8A5AA91-5AD4-7BA6-4EFD-DDAC64B1775E}"/>
                  </a:ext>
                </a:extLst>
              </p:cNvPr>
              <p:cNvSpPr txBox="1"/>
              <p:nvPr/>
            </p:nvSpPr>
            <p:spPr>
              <a:xfrm>
                <a:off x="4007768" y="4168742"/>
                <a:ext cx="6696744" cy="1074781"/>
              </a:xfrm>
              <a:prstGeom prst="rect">
                <a:avLst/>
              </a:prstGeom>
              <a:noFill/>
            </p:spPr>
            <p:txBody>
              <a:bodyPr wrap="square" rtlCol="0">
                <a:spAutoFit/>
              </a:bodyPr>
              <a:lstStyle/>
              <a:p>
                <a:pPr algn="l"/>
                <a:r>
                  <a:rPr lang="en-US" dirty="0"/>
                  <a:t>Similarly, by running this other circuit, </a:t>
                </a:r>
              </a:p>
              <a:p>
                <a:pPr algn="l"/>
                <a:r>
                  <a:rPr lang="en-US" dirty="0"/>
                  <a:t>we can estimate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e>
                        <m:r>
                          <a:rPr lang="en-US" b="0" i="1" smtClean="0">
                            <a:latin typeface="Cambria Math" panose="02040503050406030204" pitchFamily="18" charset="0"/>
                          </a:rPr>
                          <m:t>0</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𝑠h𝑜𝑡𝑠</m:t>
                            </m:r>
                          </m:sub>
                        </m:sSub>
                      </m:den>
                    </m:f>
                  </m:oMath>
                </a14:m>
                <a:endParaRPr lang="en-US" b="0" dirty="0"/>
              </a:p>
              <a:p>
                <a:pPr algn="l"/>
                <a:endParaRPr lang="en-US" dirty="0"/>
              </a:p>
            </p:txBody>
          </p:sp>
        </mc:Choice>
        <mc:Fallback xmlns="">
          <p:sp>
            <p:nvSpPr>
              <p:cNvPr id="9" name="TextBox 8">
                <a:extLst>
                  <a:ext uri="{FF2B5EF4-FFF2-40B4-BE49-F238E27FC236}">
                    <a16:creationId xmlns:a16="http://schemas.microsoft.com/office/drawing/2014/main" id="{78A5AA91-5AD4-7BA6-4EFD-DDAC64B1775E}"/>
                  </a:ext>
                </a:extLst>
              </p:cNvPr>
              <p:cNvSpPr txBox="1">
                <a:spLocks noRot="1" noChangeAspect="1" noMove="1" noResize="1" noEditPoints="1" noAdjustHandles="1" noChangeArrowheads="1" noChangeShapeType="1" noTextEdit="1"/>
              </p:cNvSpPr>
              <p:nvPr/>
            </p:nvSpPr>
            <p:spPr>
              <a:xfrm>
                <a:off x="4007768" y="4168742"/>
                <a:ext cx="6696744" cy="1074781"/>
              </a:xfrm>
              <a:prstGeom prst="rect">
                <a:avLst/>
              </a:prstGeom>
              <a:blipFill>
                <a:blip r:embed="rId6"/>
                <a:stretch>
                  <a:fillRect l="-728" t="-2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305BAE9-E6E2-1118-73EC-3074CEB629D5}"/>
                  </a:ext>
                </a:extLst>
              </p:cNvPr>
              <p:cNvSpPr txBox="1"/>
              <p:nvPr/>
            </p:nvSpPr>
            <p:spPr>
              <a:xfrm>
                <a:off x="5177318" y="5338888"/>
                <a:ext cx="6696744" cy="981744"/>
              </a:xfrm>
              <a:prstGeom prst="rect">
                <a:avLst/>
              </a:prstGeom>
              <a:noFill/>
            </p:spPr>
            <p:txBody>
              <a:bodyPr wrap="square" rtlCol="0">
                <a:spAutoFit/>
              </a:bodyPr>
              <a:lstStyle/>
              <a:p>
                <a:pPr algn="l"/>
                <a:r>
                  <a:rPr lang="en-US" dirty="0"/>
                  <a:t>Note: it is convenient to use a not-too-small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𝑠h𝑜𝑡𝑠</m:t>
                        </m:r>
                      </m:sub>
                    </m:sSub>
                  </m:oMath>
                </a14:m>
                <a:r>
                  <a:rPr lang="en-US" b="0" dirty="0"/>
                  <a:t> as the statistical uncertainty scales as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𝑃</m:t>
                        </m:r>
                        <m:r>
                          <a:rPr lang="en-US" b="0" i="1" smtClean="0">
                            <a:latin typeface="Cambria Math" panose="02040503050406030204" pitchFamily="18" charset="0"/>
                          </a:rPr>
                          <m:t>(1−</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𝑠h𝑜𝑡𝑠</m:t>
                            </m:r>
                          </m:sub>
                        </m:sSub>
                      </m:e>
                    </m:rad>
                  </m:oMath>
                </a14:m>
                <a:r>
                  <a:rPr lang="en-US" dirty="0"/>
                  <a:t> </a:t>
                </a:r>
              </a:p>
              <a:p>
                <a:r>
                  <a:rPr lang="en-US" dirty="0"/>
                  <a:t>(Bernoulli distribution) with </a:t>
                </a:r>
                <a14:m>
                  <m:oMath xmlns:m="http://schemas.openxmlformats.org/officeDocument/2006/math">
                    <m:r>
                      <m:rPr>
                        <m:sty m:val="p"/>
                      </m:rPr>
                      <a:rPr lang="en-US">
                        <a:latin typeface="Cambria Math" panose="02040503050406030204" pitchFamily="18" charset="0"/>
                      </a:rPr>
                      <m:t>P</m:t>
                    </m:r>
                    <m:r>
                      <a:rPr lang="en-US" b="0" i="1" smtClean="0">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0</m:t>
                        </m:r>
                      </m:e>
                      <m:e>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1</m:t>
                        </m:r>
                      </m:e>
                      <m:e>
                        <m:r>
                          <a:rPr lang="en-US" i="1">
                            <a:latin typeface="Cambria Math" panose="02040503050406030204" pitchFamily="18" charset="0"/>
                          </a:rPr>
                          <m:t>0</m:t>
                        </m:r>
                      </m:e>
                    </m:d>
                    <m:r>
                      <a:rPr lang="en-US" b="0" i="1" smtClean="0">
                        <a:latin typeface="Cambria Math" panose="02040503050406030204" pitchFamily="18" charset="0"/>
                      </a:rPr>
                      <m:t>}</m:t>
                    </m:r>
                  </m:oMath>
                </a14:m>
                <a:r>
                  <a:rPr lang="en-US" dirty="0"/>
                  <a:t>. </a:t>
                </a:r>
              </a:p>
            </p:txBody>
          </p:sp>
        </mc:Choice>
        <mc:Fallback xmlns="">
          <p:sp>
            <p:nvSpPr>
              <p:cNvPr id="11" name="TextBox 10">
                <a:extLst>
                  <a:ext uri="{FF2B5EF4-FFF2-40B4-BE49-F238E27FC236}">
                    <a16:creationId xmlns:a16="http://schemas.microsoft.com/office/drawing/2014/main" id="{A305BAE9-E6E2-1118-73EC-3074CEB629D5}"/>
                  </a:ext>
                </a:extLst>
              </p:cNvPr>
              <p:cNvSpPr txBox="1">
                <a:spLocks noRot="1" noChangeAspect="1" noMove="1" noResize="1" noEditPoints="1" noAdjustHandles="1" noChangeArrowheads="1" noChangeShapeType="1" noTextEdit="1"/>
              </p:cNvSpPr>
              <p:nvPr/>
            </p:nvSpPr>
            <p:spPr>
              <a:xfrm>
                <a:off x="5177318" y="5338888"/>
                <a:ext cx="6696744" cy="981744"/>
              </a:xfrm>
              <a:prstGeom prst="rect">
                <a:avLst/>
              </a:prstGeom>
              <a:blipFill>
                <a:blip r:embed="rId7"/>
                <a:stretch>
                  <a:fillRect l="-728" t="-3106" b="-9317"/>
                </a:stretch>
              </a:blipFill>
            </p:spPr>
            <p:txBody>
              <a:bodyPr/>
              <a:lstStyle/>
              <a:p>
                <a:r>
                  <a:rPr lang="en-US">
                    <a:noFill/>
                  </a:rPr>
                  <a:t> </a:t>
                </a:r>
              </a:p>
            </p:txBody>
          </p:sp>
        </mc:Fallback>
      </mc:AlternateContent>
    </p:spTree>
    <p:extLst>
      <p:ext uri="{BB962C8B-B14F-4D97-AF65-F5344CB8AC3E}">
        <p14:creationId xmlns:p14="http://schemas.microsoft.com/office/powerpoint/2010/main" val="4039444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9B6BE-2E5D-1ED5-DAA8-D3A3E362B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C0F09-C7BF-D95B-E9F8-841DEA522DE9}"/>
              </a:ext>
            </a:extLst>
          </p:cNvPr>
          <p:cNvSpPr>
            <a:spLocks noGrp="1"/>
          </p:cNvSpPr>
          <p:nvPr>
            <p:ph type="title"/>
          </p:nvPr>
        </p:nvSpPr>
        <p:spPr/>
        <p:txBody>
          <a:bodyPr>
            <a:normAutofit/>
          </a:bodyPr>
          <a:lstStyle/>
          <a:p>
            <a:r>
              <a:rPr lang="en-US" dirty="0"/>
              <a:t>Simple example: 3. Post processing</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168A0F0-507A-29B2-42D9-EAB345B58AFD}"/>
                  </a:ext>
                </a:extLst>
              </p:cNvPr>
              <p:cNvSpPr txBox="1"/>
              <p:nvPr/>
            </p:nvSpPr>
            <p:spPr>
              <a:xfrm>
                <a:off x="533398" y="1340768"/>
                <a:ext cx="11035210" cy="4935518"/>
              </a:xfrm>
              <a:prstGeom prst="rect">
                <a:avLst/>
              </a:prstGeom>
              <a:noFill/>
            </p:spPr>
            <p:txBody>
              <a:bodyPr wrap="square" rtlCol="0">
                <a:spAutoFit/>
              </a:bodyPr>
              <a:lstStyle/>
              <a:p>
                <a:pPr algn="l"/>
                <a:r>
                  <a:rPr lang="en-US" dirty="0"/>
                  <a:t>We are now ready to run our desired circuit (using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𝑠h𝑜𝑡𝑠</m:t>
                        </m:r>
                      </m:sub>
                    </m:sSub>
                  </m:oMath>
                </a14:m>
                <a:r>
                  <a:rPr lang="en-US" dirty="0"/>
                  <a:t>) and measure the outcomes. We measure </a:t>
                </a:r>
                <a14:m>
                  <m:oMath xmlns:m="http://schemas.openxmlformats.org/officeDocument/2006/math">
                    <m:r>
                      <a:rPr lang="en-US" b="0" i="1" smtClean="0">
                        <a:latin typeface="Cambria Math" panose="02040503050406030204" pitchFamily="18" charset="0"/>
                      </a:rPr>
                      <m:t>0</m:t>
                    </m:r>
                  </m:oMath>
                </a14:m>
                <a:r>
                  <a:rPr lang="en-US" dirty="0"/>
                  <a:t> (</a:t>
                </a:r>
                <a14:m>
                  <m:oMath xmlns:m="http://schemas.openxmlformats.org/officeDocument/2006/math">
                    <m:r>
                      <a:rPr lang="en-US" b="0" i="1" dirty="0" smtClean="0">
                        <a:latin typeface="Cambria Math" panose="02040503050406030204" pitchFamily="18" charset="0"/>
                      </a:rPr>
                      <m:t>1</m:t>
                    </m:r>
                  </m:oMath>
                </a14:m>
                <a:r>
                  <a:rPr lang="en-US" dirty="0"/>
                  <a:t>) a total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1</m:t>
                        </m:r>
                      </m:sub>
                    </m:sSub>
                  </m:oMath>
                </a14:m>
                <a:r>
                  <a:rPr lang="en-US" dirty="0"/>
                  <a:t>) times. It is convenient to organize the noisy result in a vector</a:t>
                </a:r>
              </a:p>
              <a:p>
                <a:pPr algn="l"/>
                <a:r>
                  <a:rPr lang="en-US" dirty="0"/>
                  <a:t> </a:t>
                </a:r>
                <a14:m>
                  <m:oMath xmlns:m="http://schemas.openxmlformats.org/officeDocument/2006/math">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𝑛𝑜𝑖𝑠𝑦</m:t>
                        </m:r>
                      </m:sub>
                    </m:sSub>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type m:val="noBa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den>
                        </m:f>
                      </m:e>
                    </m:d>
                  </m:oMath>
                </a14:m>
                <a:r>
                  <a:rPr lang="en-US" dirty="0"/>
                  <a:t>,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𝑠h𝑜𝑡𝑠</m:t>
                        </m:r>
                      </m:sub>
                    </m:sSub>
                  </m:oMath>
                </a14:m>
                <a:r>
                  <a:rPr lang="en-US" dirty="0"/>
                  <a:t>.  </a:t>
                </a:r>
              </a:p>
              <a:p>
                <a:pPr algn="l"/>
                <a:endParaRPr lang="en-US" dirty="0"/>
              </a:p>
              <a:p>
                <a:pPr algn="l"/>
                <a:r>
                  <a:rPr lang="en-US" dirty="0"/>
                  <a:t>Based on the characterization, we can construct a classical assignment matrix which relates the noisy output to the exact one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𝑞</m:t>
                            </m:r>
                          </m:e>
                        </m:acc>
                      </m:e>
                      <m:sub>
                        <m:r>
                          <a:rPr lang="en-US" b="0" i="1" smtClean="0">
                            <a:latin typeface="Cambria Math" panose="02040503050406030204" pitchFamily="18" charset="0"/>
                          </a:rPr>
                          <m:t>𝑒𝑥𝑎𝑐𝑡</m:t>
                        </m:r>
                      </m:sub>
                    </m:sSub>
                  </m:oMath>
                </a14:m>
                <a:r>
                  <a:rPr lang="en-US" dirty="0"/>
                  <a:t>:</a:t>
                </a:r>
              </a:p>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𝑛𝑜𝑖𝑠𝑦</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m:rPr>
                                    <m:brk m:alnAt="7"/>
                                  </m:rPr>
                                  <a:rPr lang="en-US" b="0" i="1" smtClean="0">
                                    <a:latin typeface="Cambria Math" panose="02040503050406030204" pitchFamily="18" charset="0"/>
                                  </a:rPr>
                                  <m:t>1</m:t>
                                </m:r>
                                <m:r>
                                  <a:rPr lang="en-US" b="0" i="1" smtClean="0">
                                    <a:latin typeface="Cambria Math" panose="02040503050406030204" pitchFamily="18" charset="0"/>
                                  </a:rPr>
                                  <m:t>|0)</m:t>
                                </m:r>
                              </m:e>
                              <m:e>
                                <m:r>
                                  <a:rPr lang="en-US" b="0" i="1" smtClean="0">
                                    <a:latin typeface="Cambria Math" panose="02040503050406030204" pitchFamily="18" charset="0"/>
                                  </a:rPr>
                                  <m:t>𝑃</m:t>
                                </m:r>
                                <m:r>
                                  <a:rPr lang="en-US" b="0" i="1" smtClean="0">
                                    <a:latin typeface="Cambria Math" panose="02040503050406030204" pitchFamily="18" charset="0"/>
                                  </a:rPr>
                                  <m:t>(0|1)</m:t>
                                </m:r>
                              </m:e>
                            </m:mr>
                            <m:mr>
                              <m:e>
                                <m:r>
                                  <a:rPr lang="en-US" b="0" i="1" smtClean="0">
                                    <a:latin typeface="Cambria Math" panose="02040503050406030204" pitchFamily="18" charset="0"/>
                                  </a:rPr>
                                  <m:t>𝑃</m:t>
                                </m:r>
                                <m:r>
                                  <a:rPr lang="en-US" b="0" i="1" smtClean="0">
                                    <a:latin typeface="Cambria Math" panose="02040503050406030204" pitchFamily="18" charset="0"/>
                                  </a:rPr>
                                  <m:t>(1|0)</m:t>
                                </m:r>
                              </m:e>
                              <m:e>
                                <m:r>
                                  <a:rPr lang="en-US" b="0" i="1" smtClean="0">
                                    <a:latin typeface="Cambria Math" panose="02040503050406030204" pitchFamily="18" charset="0"/>
                                  </a:rPr>
                                  <m:t>1−</m:t>
                                </m:r>
                                <m:r>
                                  <a:rPr lang="en-US" b="0" i="1" smtClean="0">
                                    <a:latin typeface="Cambria Math" panose="02040503050406030204" pitchFamily="18" charset="0"/>
                                  </a:rPr>
                                  <m:t>𝑃</m:t>
                                </m:r>
                                <m:r>
                                  <a:rPr lang="en-US" b="0" i="1" smtClean="0">
                                    <a:latin typeface="Cambria Math" panose="02040503050406030204" pitchFamily="18" charset="0"/>
                                  </a:rPr>
                                  <m:t>(0|1)</m:t>
                                </m:r>
                              </m:e>
                            </m:mr>
                          </m:m>
                        </m:e>
                      </m:d>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e>
                        <m:sub>
                          <m:r>
                            <a:rPr lang="en-US" b="0" i="1" smtClean="0">
                              <a:latin typeface="Cambria Math" panose="02040503050406030204" pitchFamily="18" charset="0"/>
                            </a:rPr>
                            <m:t>𝑒𝑥𝑎𝑐𝑡</m:t>
                          </m:r>
                        </m:sub>
                      </m:sSub>
                    </m:oMath>
                  </m:oMathPara>
                </a14:m>
                <a:endParaRPr lang="en-US" dirty="0"/>
              </a:p>
              <a:p>
                <a:pPr algn="l"/>
                <a:endParaRPr lang="en-US" dirty="0"/>
              </a:p>
              <a:p>
                <a:pPr algn="l"/>
                <a:r>
                  <a:rPr lang="en-US" dirty="0"/>
                  <a:t>We can thus invert the matrix to recover the exact results from the noisy one:</a:t>
                </a:r>
              </a:p>
              <a:p>
                <a:pPr algn="l"/>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𝑞</m:t>
                              </m:r>
                            </m:e>
                          </m:acc>
                        </m:e>
                        <m:sub>
                          <m:r>
                            <a:rPr lang="en-US" b="0" i="1" smtClean="0">
                              <a:latin typeface="Cambria Math" panose="02040503050406030204" pitchFamily="18" charset="0"/>
                            </a:rPr>
                            <m:t>𝑒𝑥𝑎𝑐𝑡</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r>
                            <a:rPr lang="en-US" b="0" i="1" smtClean="0">
                              <a:latin typeface="Cambria Math" panose="02040503050406030204" pitchFamily="18" charset="0"/>
                            </a:rPr>
                            <m:t>𝑃</m:t>
                          </m:r>
                          <m:r>
                            <a:rPr lang="en-US" b="0" i="1" smtClean="0">
                              <a:latin typeface="Cambria Math" panose="02040503050406030204" pitchFamily="18" charset="0"/>
                            </a:rPr>
                            <m:t>(0|1)−</m:t>
                          </m:r>
                          <m:r>
                            <a:rPr lang="en-US" b="0" i="1" smtClean="0">
                              <a:latin typeface="Cambria Math" panose="02040503050406030204" pitchFamily="18" charset="0"/>
                            </a:rPr>
                            <m:t>𝑃</m:t>
                          </m:r>
                          <m:r>
                            <a:rPr lang="en-US" b="0" i="1" smtClean="0">
                              <a:latin typeface="Cambria Math" panose="02040503050406030204" pitchFamily="18" charset="0"/>
                            </a:rPr>
                            <m:t>(1|0)</m:t>
                          </m:r>
                        </m:den>
                      </m:f>
                      <m:d>
                        <m:dPr>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(0|1)</m:t>
                                </m:r>
                              </m:e>
                              <m:e>
                                <m:r>
                                  <a:rPr lang="en-US" b="0" i="1" smtClean="0">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(0|1)</m:t>
                                </m:r>
                              </m:e>
                            </m:mr>
                            <m:mr>
                              <m:e>
                                <m:r>
                                  <a:rPr lang="en-US" b="0" i="1" smtClean="0">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(1|0)</m:t>
                                </m:r>
                              </m:e>
                              <m:e>
                                <m:r>
                                  <a:rPr lang="en-US" i="1">
                                    <a:latin typeface="Cambria Math" panose="02040503050406030204" pitchFamily="18" charset="0"/>
                                  </a:rPr>
                                  <m:t>1−</m:t>
                                </m:r>
                                <m:r>
                                  <a:rPr lang="en-US" i="1">
                                    <a:latin typeface="Cambria Math" panose="02040503050406030204" pitchFamily="18" charset="0"/>
                                  </a:rPr>
                                  <m:t>𝑃</m:t>
                                </m:r>
                                <m:r>
                                  <a:rPr lang="en-US" i="1">
                                    <a:latin typeface="Cambria Math" panose="02040503050406030204" pitchFamily="18" charset="0"/>
                                  </a:rPr>
                                  <m:t>(1|0)</m:t>
                                </m:r>
                              </m:e>
                            </m:mr>
                          </m:m>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𝑛𝑜𝑖𝑠𝑦</m:t>
                          </m:r>
                        </m:sub>
                      </m:sSub>
                    </m:oMath>
                  </m:oMathPara>
                </a14:m>
                <a:endParaRPr lang="en-US" dirty="0"/>
              </a:p>
              <a:p>
                <a:endParaRPr lang="en-US" dirty="0"/>
              </a:p>
              <a:p>
                <a:r>
                  <a:rPr lang="en-US" dirty="0"/>
                  <a:t>IF the simple model we used to describe readout noise is correct and IF the characterization is perfect, we are therefore able to “undo” the effect of the readout noise and recover the </a:t>
                </a:r>
                <a:r>
                  <a:rPr lang="en-US" b="1" dirty="0"/>
                  <a:t>noiseless result </a:t>
                </a:r>
                <a:r>
                  <a:rPr lang="en-US" dirty="0"/>
                  <a:t>(it’s a “bias-free” method)! </a:t>
                </a:r>
              </a:p>
            </p:txBody>
          </p:sp>
        </mc:Choice>
        <mc:Fallback xmlns="">
          <p:sp>
            <p:nvSpPr>
              <p:cNvPr id="3" name="TextBox 2">
                <a:extLst>
                  <a:ext uri="{FF2B5EF4-FFF2-40B4-BE49-F238E27FC236}">
                    <a16:creationId xmlns:a16="http://schemas.microsoft.com/office/drawing/2014/main" id="{4168A0F0-507A-29B2-42D9-EAB345B58AFD}"/>
                  </a:ext>
                </a:extLst>
              </p:cNvPr>
              <p:cNvSpPr txBox="1">
                <a:spLocks noRot="1" noChangeAspect="1" noMove="1" noResize="1" noEditPoints="1" noAdjustHandles="1" noChangeArrowheads="1" noChangeShapeType="1" noTextEdit="1"/>
              </p:cNvSpPr>
              <p:nvPr/>
            </p:nvSpPr>
            <p:spPr>
              <a:xfrm>
                <a:off x="533398" y="1340768"/>
                <a:ext cx="11035210" cy="4935518"/>
              </a:xfrm>
              <a:prstGeom prst="rect">
                <a:avLst/>
              </a:prstGeom>
              <a:blipFill>
                <a:blip r:embed="rId2"/>
                <a:stretch>
                  <a:fillRect l="-442" t="-617" r="-773" b="-988"/>
                </a:stretch>
              </a:blipFill>
            </p:spPr>
            <p:txBody>
              <a:bodyPr/>
              <a:lstStyle/>
              <a:p>
                <a:r>
                  <a:rPr lang="en-US">
                    <a:noFill/>
                  </a:rPr>
                  <a:t> </a:t>
                </a:r>
              </a:p>
            </p:txBody>
          </p:sp>
        </mc:Fallback>
      </mc:AlternateContent>
    </p:spTree>
    <p:extLst>
      <p:ext uri="{BB962C8B-B14F-4D97-AF65-F5344CB8AC3E}">
        <p14:creationId xmlns:p14="http://schemas.microsoft.com/office/powerpoint/2010/main" val="2285981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B033D-1864-AA04-2F2F-35E5C1CA76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1379CD-C86F-BCC9-C712-7089992FF81F}"/>
              </a:ext>
            </a:extLst>
          </p:cNvPr>
          <p:cNvSpPr>
            <a:spLocks noGrp="1"/>
          </p:cNvSpPr>
          <p:nvPr>
            <p:ph type="title"/>
          </p:nvPr>
        </p:nvSpPr>
        <p:spPr/>
        <p:txBody>
          <a:bodyPr/>
          <a:lstStyle/>
          <a:p>
            <a:r>
              <a:rPr lang="en-US" dirty="0"/>
              <a:t>How to fight noise?</a:t>
            </a:r>
          </a:p>
        </p:txBody>
      </p:sp>
      <p:sp>
        <p:nvSpPr>
          <p:cNvPr id="4" name="Content Placeholder 5">
            <a:extLst>
              <a:ext uri="{FF2B5EF4-FFF2-40B4-BE49-F238E27FC236}">
                <a16:creationId xmlns:a16="http://schemas.microsoft.com/office/drawing/2014/main" id="{C302AE74-DD58-B618-6BC7-152AB7C8F10D}"/>
              </a:ext>
            </a:extLst>
          </p:cNvPr>
          <p:cNvSpPr txBox="1">
            <a:spLocks/>
          </p:cNvSpPr>
          <p:nvPr/>
        </p:nvSpPr>
        <p:spPr bwMode="auto">
          <a:xfrm>
            <a:off x="533398" y="1506871"/>
            <a:ext cx="7434810" cy="1296144"/>
          </a:xfrm>
          <a:prstGeom prst="rect">
            <a:avLst/>
          </a:prstGeom>
        </p:spPr>
        <p:txBody>
          <a:bodyPr vert="horz" lIns="91440" tIns="45720" rIns="91440" bIns="45720" rtlCol="0">
            <a:normAutofit lnSpcReduction="10000"/>
          </a:bodyPr>
          <a:lstStyle>
            <a:lvl1pPr marL="228603" indent="-228603" algn="l" defTabSz="914413"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10"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1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23" indent="-228603" algn="l" defTabSz="91441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29" indent="-228603" algn="l" defTabSz="91441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Perform </a:t>
            </a:r>
            <a:r>
              <a:rPr lang="de-DE" b="1" dirty="0" err="1"/>
              <a:t>classical</a:t>
            </a:r>
            <a:r>
              <a:rPr lang="de-DE" b="1" dirty="0"/>
              <a:t> </a:t>
            </a:r>
            <a:r>
              <a:rPr lang="de-DE" b="1" dirty="0" err="1"/>
              <a:t>computations</a:t>
            </a:r>
            <a:r>
              <a:rPr lang="de-DE" b="1" dirty="0"/>
              <a:t> </a:t>
            </a:r>
            <a:r>
              <a:rPr lang="de-DE" b="1" dirty="0" err="1"/>
              <a:t>for</a:t>
            </a:r>
            <a:endParaRPr lang="de-DE" b="1" dirty="0"/>
          </a:p>
          <a:p>
            <a:r>
              <a:rPr lang="de-DE" b="1" dirty="0" err="1"/>
              <a:t>noise</a:t>
            </a:r>
            <a:r>
              <a:rPr lang="de-DE" b="1" dirty="0"/>
              <a:t>-aware </a:t>
            </a:r>
            <a:r>
              <a:rPr lang="de-DE" b="1" dirty="0" err="1"/>
              <a:t>compilation</a:t>
            </a:r>
            <a:r>
              <a:rPr lang="de-DE" b="1" dirty="0"/>
              <a:t> (e.g. </a:t>
            </a:r>
            <a:r>
              <a:rPr lang="de-DE" b="1" dirty="0" err="1"/>
              <a:t>qubit</a:t>
            </a:r>
            <a:r>
              <a:rPr lang="de-DE" b="1" dirty="0"/>
              <a:t> </a:t>
            </a:r>
            <a:r>
              <a:rPr lang="de-DE" b="1" dirty="0" err="1"/>
              <a:t>selection</a:t>
            </a:r>
            <a:r>
              <a:rPr lang="de-DE" b="1" dirty="0"/>
              <a:t>)</a:t>
            </a:r>
          </a:p>
          <a:p>
            <a:r>
              <a:rPr lang="de-DE" b="1" dirty="0" err="1"/>
              <a:t>Correcting</a:t>
            </a:r>
            <a:r>
              <a:rPr lang="de-DE" b="1" dirty="0"/>
              <a:t> </a:t>
            </a:r>
            <a:r>
              <a:rPr lang="de-DE" b="1" dirty="0" err="1"/>
              <a:t>errors</a:t>
            </a:r>
            <a:r>
              <a:rPr lang="de-DE" b="1" dirty="0"/>
              <a:t> </a:t>
            </a:r>
            <a:r>
              <a:rPr lang="de-DE" b="1" dirty="0" err="1"/>
              <a:t>by</a:t>
            </a:r>
            <a:r>
              <a:rPr lang="de-DE" b="1" dirty="0"/>
              <a:t> post-</a:t>
            </a:r>
            <a:r>
              <a:rPr lang="de-DE" b="1" dirty="0" err="1"/>
              <a:t>processing</a:t>
            </a:r>
            <a:r>
              <a:rPr lang="de-DE" b="1" dirty="0"/>
              <a:t> </a:t>
            </a:r>
            <a:r>
              <a:rPr lang="de-DE" b="1" dirty="0" err="1"/>
              <a:t>classically</a:t>
            </a:r>
            <a:endParaRPr lang="en-GB" dirty="0"/>
          </a:p>
        </p:txBody>
      </p:sp>
      <p:sp>
        <p:nvSpPr>
          <p:cNvPr id="5" name="Rectangle 4">
            <a:extLst>
              <a:ext uri="{FF2B5EF4-FFF2-40B4-BE49-F238E27FC236}">
                <a16:creationId xmlns:a16="http://schemas.microsoft.com/office/drawing/2014/main" id="{45CBAAC6-D808-C9B5-D895-58DA8FED551E}"/>
              </a:ext>
            </a:extLst>
          </p:cNvPr>
          <p:cNvSpPr/>
          <p:nvPr/>
        </p:nvSpPr>
        <p:spPr>
          <a:xfrm>
            <a:off x="8244040" y="4721519"/>
            <a:ext cx="2952328" cy="1296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b="1" dirty="0">
                <a:solidFill>
                  <a:schemeClr val="bg1"/>
                </a:solidFill>
              </a:rPr>
              <a:t>Hardware</a:t>
            </a:r>
          </a:p>
        </p:txBody>
      </p:sp>
      <p:sp>
        <p:nvSpPr>
          <p:cNvPr id="7" name="Rectangle 6">
            <a:extLst>
              <a:ext uri="{FF2B5EF4-FFF2-40B4-BE49-F238E27FC236}">
                <a16:creationId xmlns:a16="http://schemas.microsoft.com/office/drawing/2014/main" id="{AA222E25-465E-08C0-DD6B-43760E7FFA21}"/>
              </a:ext>
            </a:extLst>
          </p:cNvPr>
          <p:cNvSpPr/>
          <p:nvPr/>
        </p:nvSpPr>
        <p:spPr>
          <a:xfrm>
            <a:off x="8244040" y="3116086"/>
            <a:ext cx="2952328" cy="1296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b="1" dirty="0">
                <a:solidFill>
                  <a:schemeClr val="bg1"/>
                </a:solidFill>
              </a:rPr>
              <a:t>Pulses</a:t>
            </a:r>
          </a:p>
        </p:txBody>
      </p:sp>
      <p:sp>
        <p:nvSpPr>
          <p:cNvPr id="8" name="Rectangle 7">
            <a:extLst>
              <a:ext uri="{FF2B5EF4-FFF2-40B4-BE49-F238E27FC236}">
                <a16:creationId xmlns:a16="http://schemas.microsoft.com/office/drawing/2014/main" id="{EC631738-9775-9AEC-1D12-8895A6EB06ED}"/>
              </a:ext>
            </a:extLst>
          </p:cNvPr>
          <p:cNvSpPr/>
          <p:nvPr/>
        </p:nvSpPr>
        <p:spPr>
          <a:xfrm>
            <a:off x="8230505" y="1506871"/>
            <a:ext cx="2952328" cy="12961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b="1" dirty="0">
                <a:solidFill>
                  <a:schemeClr val="bg1"/>
                </a:solidFill>
              </a:rPr>
              <a:t>Applications/Circuits</a:t>
            </a:r>
          </a:p>
        </p:txBody>
      </p:sp>
      <p:sp>
        <p:nvSpPr>
          <p:cNvPr id="9" name="Content Placeholder 5">
            <a:extLst>
              <a:ext uri="{FF2B5EF4-FFF2-40B4-BE49-F238E27FC236}">
                <a16:creationId xmlns:a16="http://schemas.microsoft.com/office/drawing/2014/main" id="{3778ED10-13E7-E29C-83AC-BD292566CD84}"/>
              </a:ext>
            </a:extLst>
          </p:cNvPr>
          <p:cNvSpPr txBox="1">
            <a:spLocks/>
          </p:cNvSpPr>
          <p:nvPr/>
        </p:nvSpPr>
        <p:spPr bwMode="auto">
          <a:xfrm>
            <a:off x="533398" y="3116086"/>
            <a:ext cx="7434810" cy="1296144"/>
          </a:xfrm>
          <a:prstGeom prst="rect">
            <a:avLst/>
          </a:prstGeom>
        </p:spPr>
        <p:txBody>
          <a:bodyPr vert="horz" lIns="91440" tIns="45720" rIns="91440" bIns="45720" rtlCol="0">
            <a:normAutofit lnSpcReduction="10000"/>
          </a:bodyPr>
          <a:lstStyle>
            <a:lvl1pPr marL="228603" indent="-228603" algn="l" defTabSz="914413"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10"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1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23" indent="-228603" algn="l" defTabSz="91441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29" indent="-228603" algn="l" defTabSz="91441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err="1"/>
              <a:t>Improving</a:t>
            </a:r>
            <a:r>
              <a:rPr lang="de-DE" b="1" dirty="0"/>
              <a:t> pulse </a:t>
            </a:r>
            <a:r>
              <a:rPr lang="de-DE" b="1" dirty="0" err="1"/>
              <a:t>signals</a:t>
            </a:r>
            <a:endParaRPr lang="de-DE" b="1" dirty="0"/>
          </a:p>
          <a:p>
            <a:r>
              <a:rPr lang="de-DE" b="1" dirty="0"/>
              <a:t>Optimal </a:t>
            </a:r>
            <a:r>
              <a:rPr lang="de-DE" b="1" dirty="0" err="1"/>
              <a:t>control</a:t>
            </a:r>
            <a:endParaRPr lang="de-DE" b="1" dirty="0"/>
          </a:p>
          <a:p>
            <a:r>
              <a:rPr lang="de-DE" b="1" dirty="0" err="1"/>
              <a:t>Compensating</a:t>
            </a:r>
            <a:r>
              <a:rPr lang="de-DE" b="1" dirty="0"/>
              <a:t> </a:t>
            </a:r>
            <a:r>
              <a:rPr lang="de-DE" b="1" dirty="0" err="1"/>
              <a:t>pulses</a:t>
            </a:r>
            <a:endParaRPr lang="en-GB" dirty="0"/>
          </a:p>
        </p:txBody>
      </p:sp>
      <p:sp>
        <p:nvSpPr>
          <p:cNvPr id="10" name="Content Placeholder 5">
            <a:extLst>
              <a:ext uri="{FF2B5EF4-FFF2-40B4-BE49-F238E27FC236}">
                <a16:creationId xmlns:a16="http://schemas.microsoft.com/office/drawing/2014/main" id="{1B8D7A83-3711-F2C3-21DF-6EB0FCA391B2}"/>
              </a:ext>
            </a:extLst>
          </p:cNvPr>
          <p:cNvSpPr txBox="1">
            <a:spLocks/>
          </p:cNvSpPr>
          <p:nvPr/>
        </p:nvSpPr>
        <p:spPr bwMode="auto">
          <a:xfrm>
            <a:off x="533398" y="4721519"/>
            <a:ext cx="7434810" cy="1296144"/>
          </a:xfrm>
          <a:prstGeom prst="rect">
            <a:avLst/>
          </a:prstGeom>
        </p:spPr>
        <p:txBody>
          <a:bodyPr vert="horz" lIns="91440" tIns="45720" rIns="91440" bIns="45720" rtlCol="0" anchor="ctr">
            <a:normAutofit/>
          </a:bodyPr>
          <a:lstStyle>
            <a:lvl1pPr marL="228603" indent="-228603" algn="l" defTabSz="914413"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10"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1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23" indent="-228603" algn="l" defTabSz="91441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29" indent="-228603" algn="l" defTabSz="91441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err="1"/>
              <a:t>Improving</a:t>
            </a:r>
            <a:r>
              <a:rPr lang="de-DE" b="1" dirty="0"/>
              <a:t> </a:t>
            </a:r>
            <a:r>
              <a:rPr lang="de-DE" b="1" dirty="0" err="1"/>
              <a:t>hardware</a:t>
            </a:r>
            <a:endParaRPr lang="de-DE" b="1" dirty="0"/>
          </a:p>
          <a:p>
            <a:r>
              <a:rPr lang="de-DE" b="1" dirty="0" err="1"/>
              <a:t>chip</a:t>
            </a:r>
            <a:r>
              <a:rPr lang="de-DE" b="1" dirty="0"/>
              <a:t> design, </a:t>
            </a:r>
            <a:r>
              <a:rPr lang="de-DE" b="1" dirty="0" err="1"/>
              <a:t>shielding</a:t>
            </a:r>
            <a:r>
              <a:rPr lang="de-DE" b="1" dirty="0"/>
              <a:t>, …</a:t>
            </a:r>
          </a:p>
        </p:txBody>
      </p:sp>
    </p:spTree>
    <p:extLst>
      <p:ext uri="{BB962C8B-B14F-4D97-AF65-F5344CB8AC3E}">
        <p14:creationId xmlns:p14="http://schemas.microsoft.com/office/powerpoint/2010/main" val="3304691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0908-0C5C-24A5-FEEB-06D8CC560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70305-F1EA-5A5D-D2F1-CE07332C09CE}"/>
              </a:ext>
            </a:extLst>
          </p:cNvPr>
          <p:cNvSpPr>
            <a:spLocks noGrp="1"/>
          </p:cNvSpPr>
          <p:nvPr>
            <p:ph type="title"/>
          </p:nvPr>
        </p:nvSpPr>
        <p:spPr/>
        <p:txBody>
          <a:bodyPr>
            <a:normAutofit/>
          </a:bodyPr>
          <a:lstStyle/>
          <a:p>
            <a:r>
              <a:rPr lang="en-US" dirty="0"/>
              <a:t>Simple example: Sampling overhead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659167-C3E8-FD08-2557-976B7DF3A825}"/>
                  </a:ext>
                </a:extLst>
              </p:cNvPr>
              <p:cNvSpPr txBox="1"/>
              <p:nvPr/>
            </p:nvSpPr>
            <p:spPr>
              <a:xfrm>
                <a:off x="533398" y="1340768"/>
                <a:ext cx="11340664" cy="4717895"/>
              </a:xfrm>
              <a:prstGeom prst="rect">
                <a:avLst/>
              </a:prstGeom>
              <a:noFill/>
            </p:spPr>
            <p:txBody>
              <a:bodyPr wrap="square" rtlCol="0">
                <a:spAutoFit/>
              </a:bodyPr>
              <a:lstStyle/>
              <a:p>
                <a:pPr algn="l"/>
                <a:r>
                  <a:rPr lang="en-US" dirty="0"/>
                  <a:t>This very simple example is also extremely useful to highlight the sampling overhead associated with (generic) error mitigation strategies. </a:t>
                </a:r>
              </a:p>
              <a:p>
                <a:pPr algn="l"/>
                <a:endParaRPr lang="en-US" dirty="0"/>
              </a:p>
              <a:p>
                <a:r>
                  <a:rPr lang="en-US" dirty="0"/>
                  <a:t>To this end, let’s focus on the statistical uncertainty (due to the finite number of shots) and assume, for simplicity,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1</m:t>
                        </m:r>
                      </m:e>
                      <m:e>
                        <m:r>
                          <a:rPr lang="en-US" i="1">
                            <a:latin typeface="Cambria Math" panose="02040503050406030204" pitchFamily="18" charset="0"/>
                          </a:rPr>
                          <m:t>0</m:t>
                        </m:r>
                      </m:e>
                    </m:d>
                    <m:r>
                      <a:rPr lang="en-US" i="1">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0</m:t>
                        </m:r>
                      </m:e>
                      <m:e>
                        <m:r>
                          <a:rPr lang="en-US" i="1">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𝜖</m:t>
                    </m:r>
                  </m:oMath>
                </a14:m>
                <a:r>
                  <a:rPr lang="en-US" dirty="0"/>
                  <a:t>. </a:t>
                </a:r>
              </a:p>
              <a:p>
                <a:pPr algn="l"/>
                <a:endParaRPr lang="en-US" dirty="0"/>
              </a:p>
              <a:p>
                <a:pPr marL="285750" indent="-285750" algn="l">
                  <a:buFont typeface="Arial" panose="020B0604020202020204" pitchFamily="34" charset="0"/>
                  <a:buChar char="•"/>
                </a:pPr>
                <a:r>
                  <a:rPr lang="en-US" dirty="0"/>
                  <a:t>For the noisy result, the statistical uncertainty on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𝑝</m:t>
                            </m:r>
                          </m:e>
                        </m:acc>
                      </m:e>
                      <m:sub>
                        <m:r>
                          <m:rPr>
                            <m:sty m:val="p"/>
                          </m:rPr>
                          <a:rPr lang="en-US" b="0" i="0" smtClean="0">
                            <a:latin typeface="Cambria Math" panose="02040503050406030204" pitchFamily="18" charset="0"/>
                          </a:rPr>
                          <m:t>noise</m:t>
                        </m:r>
                      </m:sub>
                    </m:sSub>
                  </m:oMath>
                </a14:m>
                <a:r>
                  <a:rPr lang="en-US" dirty="0"/>
                  <a:t> simply read </a:t>
                </a:r>
                <a14:m>
                  <m:oMath xmlns:m="http://schemas.openxmlformats.org/officeDocument/2006/math">
                    <m:rad>
                      <m:radPr>
                        <m:degHide m:val="on"/>
                        <m:ctrlPr>
                          <a:rPr lang="en-US"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𝑠h𝑜𝑡𝑠</m:t>
                            </m:r>
                          </m:sub>
                        </m:sSub>
                      </m:e>
                    </m:rad>
                  </m:oMath>
                </a14:m>
                <a:r>
                  <a:rPr lang="en-US" dirty="0"/>
                  <a:t>  (Bernoulli distribution). </a:t>
                </a:r>
              </a:p>
              <a:p>
                <a:pPr marL="285750" indent="-285750">
                  <a:buFont typeface="Arial" panose="020B0604020202020204" pitchFamily="34" charset="0"/>
                  <a:buChar char="•"/>
                </a:pPr>
                <a:r>
                  <a:rPr lang="en-US" dirty="0"/>
                  <a:t>The mitigated result reads</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𝑞</m:t>
                              </m:r>
                            </m:e>
                          </m:acc>
                        </m:e>
                        <m:sub>
                          <m:r>
                            <a:rPr lang="en-US" b="0" i="1" smtClean="0">
                              <a:latin typeface="Cambria Math" panose="02040503050406030204" pitchFamily="18" charset="0"/>
                            </a:rPr>
                            <m:t>𝑒𝑥𝑎𝑐𝑡</m:t>
                          </m:r>
                        </m:sub>
                      </m:sSub>
                      <m:r>
                        <a:rPr lang="en-US" i="1">
                          <a:latin typeface="Cambria Math" panose="02040503050406030204" pitchFamily="18" charset="0"/>
                        </a:rPr>
                        <m:t>= </m:t>
                      </m:r>
                      <m:d>
                        <m:dPr>
                          <m:ctrlPr>
                            <a:rPr lang="en-US" i="1">
                              <a:latin typeface="Cambria Math" panose="02040503050406030204" pitchFamily="18" charset="0"/>
                            </a:rPr>
                          </m:ctrlPr>
                        </m:dPr>
                        <m:e>
                          <m:f>
                            <m:fPr>
                              <m:type m:val="noBar"/>
                              <m:ctrlPr>
                                <a:rPr lang="en-US" i="1">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𝜖</m:t>
                                  </m:r>
                                </m:e>
                              </m:d>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𝜖</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num>
                            <m:den>
                              <m:sSub>
                                <m:sSubPr>
                                  <m:ctrlPr>
                                    <a:rPr lang="en-US" i="1">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𝜖</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𝜖</m:t>
                                  </m:r>
                                  <m:r>
                                    <a:rPr lang="en-US" i="1">
                                      <a:latin typeface="Cambria Math" panose="02040503050406030204" pitchFamily="18" charset="0"/>
                                    </a:rPr>
                                    <m:t>𝑝</m:t>
                                  </m:r>
                                </m:e>
                                <m:sub>
                                  <m:r>
                                    <a:rPr lang="en-US" b="0" i="1" smtClean="0">
                                      <a:latin typeface="Cambria Math" panose="02040503050406030204" pitchFamily="18" charset="0"/>
                                    </a:rPr>
                                    <m:t>0</m:t>
                                  </m:r>
                                </m:sub>
                              </m:sSub>
                            </m:den>
                          </m:f>
                        </m:e>
                      </m:d>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1−2</m:t>
                          </m:r>
                          <m:r>
                            <a:rPr lang="en-US" b="0" i="1" smtClean="0">
                              <a:latin typeface="Cambria Math" panose="02040503050406030204" pitchFamily="18" charset="0"/>
                            </a:rPr>
                            <m:t>𝜖</m:t>
                          </m:r>
                        </m:den>
                      </m:f>
                    </m:oMath>
                  </m:oMathPara>
                </a14:m>
                <a:endParaRPr lang="en-US" dirty="0"/>
              </a:p>
              <a:p>
                <a:endParaRPr lang="en-US" dirty="0"/>
              </a:p>
              <a:p>
                <a:pPr marL="285750" indent="-285750">
                  <a:buFont typeface="Arial" panose="020B0604020202020204" pitchFamily="34" charset="0"/>
                  <a:buChar char="•"/>
                </a:pPr>
                <a:r>
                  <a:rPr lang="en-US" dirty="0"/>
                  <a:t>The uncertainty on the mitigated result is thus amplified by the factor </a:t>
                </a:r>
                <a14:m>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rPr>
                      <m:t>𝜖</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r>
                          <a:rPr lang="en-US" b="0" i="1" smtClean="0">
                            <a:latin typeface="Cambria Math" panose="02040503050406030204" pitchFamily="18" charset="0"/>
                          </a:rPr>
                          <m:t>−1</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1+2</m:t>
                        </m:r>
                        <m:r>
                          <a:rPr lang="en-US" b="0" i="1" smtClean="0">
                            <a:latin typeface="Cambria Math" panose="02040503050406030204" pitchFamily="18" charset="0"/>
                          </a:rPr>
                          <m:t>𝜖</m:t>
                        </m:r>
                      </m:e>
                    </m:d>
                  </m:oMath>
                </a14:m>
                <a:endParaRPr lang="en-US" b="0" dirty="0"/>
              </a:p>
              <a:p>
                <a:pPr marL="285750" indent="-285750">
                  <a:buFont typeface="Arial" panose="020B0604020202020204" pitchFamily="34" charset="0"/>
                  <a:buChar char="•"/>
                </a:pPr>
                <a:r>
                  <a:rPr lang="en-US" dirty="0"/>
                  <a:t>To recover the statistical uncertainty of the noisy result, it is therefore needed to increase the number of shots by the square of the amplification factor. </a:t>
                </a:r>
              </a:p>
              <a:p>
                <a:pPr marL="285750" indent="-285750">
                  <a:buFont typeface="Arial" panose="020B0604020202020204" pitchFamily="34" charset="0"/>
                  <a:buChar char="•"/>
                </a:pPr>
                <a:endParaRPr lang="en-US" dirty="0"/>
              </a:p>
              <a:p>
                <a:r>
                  <a:rPr lang="en-US" dirty="0"/>
                  <a:t>NOTE: For a system where we measure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oMath>
                </a14:m>
                <a:r>
                  <a:rPr lang="en-US" dirty="0"/>
                  <a:t> qubits, the (exponential) overhead is </a:t>
                </a:r>
                <a14:m>
                  <m:oMath xmlns:m="http://schemas.openxmlformats.org/officeDocument/2006/math">
                    <m:r>
                      <a:rPr lang="en-US" b="0" i="0" smtClean="0">
                        <a:latin typeface="Cambria Math" panose="02040503050406030204" pitchFamily="18" charset="0"/>
                      </a:rPr>
                      <m:t>(1+4</m:t>
                    </m:r>
                    <m:r>
                      <a:rPr lang="en-US" b="0" i="1" smtClean="0">
                        <a:latin typeface="Cambria Math" panose="02040503050406030204" pitchFamily="18" charset="0"/>
                      </a:rPr>
                      <m:t>𝜖</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sup>
                    </m:sSup>
                  </m:oMath>
                </a14:m>
                <a:r>
                  <a:rPr lang="en-US" dirty="0"/>
                  <a:t>. </a:t>
                </a:r>
              </a:p>
            </p:txBody>
          </p:sp>
        </mc:Choice>
        <mc:Fallback xmlns="">
          <p:sp>
            <p:nvSpPr>
              <p:cNvPr id="3" name="TextBox 2">
                <a:extLst>
                  <a:ext uri="{FF2B5EF4-FFF2-40B4-BE49-F238E27FC236}">
                    <a16:creationId xmlns:a16="http://schemas.microsoft.com/office/drawing/2014/main" id="{AD659167-C3E8-FD08-2557-976B7DF3A825}"/>
                  </a:ext>
                </a:extLst>
              </p:cNvPr>
              <p:cNvSpPr txBox="1">
                <a:spLocks noRot="1" noChangeAspect="1" noMove="1" noResize="1" noEditPoints="1" noAdjustHandles="1" noChangeArrowheads="1" noChangeShapeType="1" noTextEdit="1"/>
              </p:cNvSpPr>
              <p:nvPr/>
            </p:nvSpPr>
            <p:spPr>
              <a:xfrm>
                <a:off x="533398" y="1340768"/>
                <a:ext cx="11340664" cy="4717895"/>
              </a:xfrm>
              <a:prstGeom prst="rect">
                <a:avLst/>
              </a:prstGeom>
              <a:blipFill>
                <a:blip r:embed="rId2"/>
                <a:stretch>
                  <a:fillRect l="-430" t="-646" r="-699"/>
                </a:stretch>
              </a:blipFill>
            </p:spPr>
            <p:txBody>
              <a:bodyPr/>
              <a:lstStyle/>
              <a:p>
                <a:r>
                  <a:rPr lang="en-US">
                    <a:noFill/>
                  </a:rPr>
                  <a:t> </a:t>
                </a:r>
              </a:p>
            </p:txBody>
          </p:sp>
        </mc:Fallback>
      </mc:AlternateContent>
    </p:spTree>
    <p:extLst>
      <p:ext uri="{BB962C8B-B14F-4D97-AF65-F5344CB8AC3E}">
        <p14:creationId xmlns:p14="http://schemas.microsoft.com/office/powerpoint/2010/main" val="596185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F938-C60F-CA79-BD1D-E5DB2A2A2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06C86-6D72-AFC0-BE37-0A19EBD0590C}"/>
              </a:ext>
            </a:extLst>
          </p:cNvPr>
          <p:cNvSpPr>
            <a:spLocks noGrp="1"/>
          </p:cNvSpPr>
          <p:nvPr>
            <p:ph type="title"/>
          </p:nvPr>
        </p:nvSpPr>
        <p:spPr/>
        <p:txBody>
          <a:bodyPr>
            <a:normAutofit/>
          </a:bodyPr>
          <a:lstStyle/>
          <a:p>
            <a:r>
              <a:rPr lang="en-US" dirty="0"/>
              <a:t>Simple example: Summary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1C04DD-E8FF-9E62-D88C-BD87A56FB002}"/>
                  </a:ext>
                </a:extLst>
              </p:cNvPr>
              <p:cNvSpPr txBox="1"/>
              <p:nvPr/>
            </p:nvSpPr>
            <p:spPr>
              <a:xfrm>
                <a:off x="533398" y="1340768"/>
                <a:ext cx="11340664" cy="2308324"/>
              </a:xfrm>
              <a:prstGeom prst="rect">
                <a:avLst/>
              </a:prstGeom>
              <a:noFill/>
            </p:spPr>
            <p:txBody>
              <a:bodyPr wrap="square" rtlCol="0">
                <a:spAutoFit/>
              </a:bodyPr>
              <a:lstStyle/>
              <a:p>
                <a:pPr algn="l"/>
                <a:r>
                  <a:rPr lang="en-US" dirty="0"/>
                  <a:t>We just saw an example of a readout error mitigation technique, which is noise-aware, bias-free and suffer from an overhead which is exponential in the error rate </a:t>
                </a:r>
                <a14:m>
                  <m:oMath xmlns:m="http://schemas.openxmlformats.org/officeDocument/2006/math">
                    <m:r>
                      <a:rPr lang="en-US" b="0" i="1" smtClean="0">
                        <a:latin typeface="Cambria Math" panose="02040503050406030204" pitchFamily="18" charset="0"/>
                      </a:rPr>
                      <m:t>𝜖</m:t>
                    </m:r>
                  </m:oMath>
                </a14:m>
                <a:r>
                  <a:rPr lang="en-US" dirty="0"/>
                  <a:t> and in the number of qubits!</a:t>
                </a:r>
              </a:p>
              <a:p>
                <a:pPr algn="l"/>
                <a:endParaRPr lang="en-US" dirty="0"/>
              </a:p>
              <a:p>
                <a:pPr algn="l"/>
                <a:r>
                  <a:rPr lang="en-US" dirty="0"/>
                  <a:t>Note that, in practice, the sampling overhead of readout error mitigation is not a limiting factor. This is because, in many circuits of practical interest, the number of measurements (relevant to determine the observable or the probability distribution of interest) is much less than the number of gates. The exponential overhead of techniques that mitigate gate errors is therefore larger, typically. </a:t>
                </a:r>
              </a:p>
              <a:p>
                <a:pPr algn="l"/>
                <a:endParaRPr lang="en-US" dirty="0"/>
              </a:p>
            </p:txBody>
          </p:sp>
        </mc:Choice>
        <mc:Fallback xmlns="">
          <p:sp>
            <p:nvSpPr>
              <p:cNvPr id="3" name="TextBox 2">
                <a:extLst>
                  <a:ext uri="{FF2B5EF4-FFF2-40B4-BE49-F238E27FC236}">
                    <a16:creationId xmlns:a16="http://schemas.microsoft.com/office/drawing/2014/main" id="{D81C04DD-E8FF-9E62-D88C-BD87A56FB002}"/>
                  </a:ext>
                </a:extLst>
              </p:cNvPr>
              <p:cNvSpPr txBox="1">
                <a:spLocks noRot="1" noChangeAspect="1" noMove="1" noResize="1" noEditPoints="1" noAdjustHandles="1" noChangeArrowheads="1" noChangeShapeType="1" noTextEdit="1"/>
              </p:cNvSpPr>
              <p:nvPr/>
            </p:nvSpPr>
            <p:spPr>
              <a:xfrm>
                <a:off x="533398" y="1340768"/>
                <a:ext cx="11340664" cy="2308324"/>
              </a:xfrm>
              <a:prstGeom prst="rect">
                <a:avLst/>
              </a:prstGeom>
              <a:blipFill>
                <a:blip r:embed="rId2"/>
                <a:stretch>
                  <a:fillRect l="-430" t="-131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5EF9532-D1EC-C508-4C2C-5D8D940518AE}"/>
              </a:ext>
            </a:extLst>
          </p:cNvPr>
          <p:cNvSpPr txBox="1"/>
          <p:nvPr/>
        </p:nvSpPr>
        <p:spPr>
          <a:xfrm>
            <a:off x="533398" y="3653532"/>
            <a:ext cx="11340664" cy="923330"/>
          </a:xfrm>
          <a:prstGeom prst="rect">
            <a:avLst/>
          </a:prstGeom>
          <a:noFill/>
        </p:spPr>
        <p:txBody>
          <a:bodyPr wrap="square" rtlCol="0">
            <a:spAutoFit/>
          </a:bodyPr>
          <a:lstStyle/>
          <a:p>
            <a:pPr algn="l"/>
            <a:r>
              <a:rPr lang="en-US" dirty="0"/>
              <a:t>In the following, we will see how to extend the simple example described so far to the multi-qubit case and how to use available tools to perform readout error mitigation in practice! </a:t>
            </a:r>
          </a:p>
          <a:p>
            <a:pPr algn="l"/>
            <a:endParaRPr lang="en-US" dirty="0"/>
          </a:p>
        </p:txBody>
      </p:sp>
    </p:spTree>
    <p:extLst>
      <p:ext uri="{BB962C8B-B14F-4D97-AF65-F5344CB8AC3E}">
        <p14:creationId xmlns:p14="http://schemas.microsoft.com/office/powerpoint/2010/main" val="2532805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errors are not negligible</a:t>
            </a:r>
          </a:p>
        </p:txBody>
      </p:sp>
      <p:pic>
        <p:nvPicPr>
          <p:cNvPr id="5" name="Picture Placeholder 11" descr="A screenshot of a crossword puzzle&#10;&#10;AI-generated content may be incorrect.">
            <a:extLst>
              <a:ext uri="{FF2B5EF4-FFF2-40B4-BE49-F238E27FC236}">
                <a16:creationId xmlns:a16="http://schemas.microsoft.com/office/drawing/2014/main" id="{A1CE3E72-F9D5-48A8-0702-78A2C95063EB}"/>
              </a:ext>
            </a:extLst>
          </p:cNvPr>
          <p:cNvPicPr>
            <a:picLocks noGrp="1" noChangeAspect="1"/>
          </p:cNvPicPr>
          <p:nvPr>
            <p:ph type="pic" idx="4294967295"/>
          </p:nvPr>
        </p:nvPicPr>
        <p:blipFill>
          <a:blip r:embed="rId3"/>
          <a:srcRect t="2747" b="2747"/>
          <a:stretch/>
        </p:blipFill>
        <p:spPr bwMode="auto">
          <a:xfrm>
            <a:off x="6096000" y="1096963"/>
            <a:ext cx="6096000" cy="5761037"/>
          </a:xfrm>
        </p:spPr>
      </p:pic>
      <p:sp>
        <p:nvSpPr>
          <p:cNvPr id="7" name="TextBox 6"/>
          <p:cNvSpPr txBox="1"/>
          <p:nvPr/>
        </p:nvSpPr>
        <p:spPr bwMode="auto">
          <a:xfrm>
            <a:off x="6096000" y="6258719"/>
            <a:ext cx="1386918" cy="369332"/>
          </a:xfrm>
          <a:prstGeom prst="rect">
            <a:avLst/>
          </a:prstGeom>
          <a:noFill/>
        </p:spPr>
        <p:txBody>
          <a:bodyPr wrap="none" rtlCol="0">
            <a:spAutoFit/>
          </a:bodyPr>
          <a:lstStyle/>
          <a:p>
            <a:pPr>
              <a:defRPr/>
            </a:pPr>
            <a:r>
              <a:rPr lang="de-DE" dirty="0"/>
              <a:t>IQM Garnet</a:t>
            </a:r>
            <a:endParaRPr dirty="0"/>
          </a:p>
        </p:txBody>
      </p:sp>
      <p:sp>
        <p:nvSpPr>
          <p:cNvPr id="8" name="TextBox 7"/>
          <p:cNvSpPr txBox="1"/>
          <p:nvPr/>
        </p:nvSpPr>
        <p:spPr bwMode="auto">
          <a:xfrm>
            <a:off x="533398" y="2431321"/>
            <a:ext cx="4806162" cy="923330"/>
          </a:xfrm>
          <a:prstGeom prst="rect">
            <a:avLst/>
          </a:prstGeom>
          <a:noFill/>
        </p:spPr>
        <p:txBody>
          <a:bodyPr wrap="square" rtlCol="0">
            <a:spAutoFit/>
          </a:bodyPr>
          <a:lstStyle/>
          <a:p>
            <a:pPr>
              <a:defRPr/>
            </a:pPr>
            <a:r>
              <a:rPr lang="de-DE" dirty="0"/>
              <a:t>Zoom in </a:t>
            </a:r>
            <a:r>
              <a:rPr lang="de-DE" dirty="0" err="1"/>
              <a:t>to</a:t>
            </a:r>
            <a:r>
              <a:rPr lang="de-DE" dirty="0"/>
              <a:t> </a:t>
            </a:r>
            <a:r>
              <a:rPr lang="de-DE" dirty="0" err="1"/>
              <a:t>see</a:t>
            </a:r>
            <a:r>
              <a:rPr lang="de-DE" dirty="0"/>
              <a:t> </a:t>
            </a:r>
            <a:r>
              <a:rPr lang="de-DE" dirty="0" err="1"/>
              <a:t>actual</a:t>
            </a:r>
            <a:r>
              <a:rPr lang="de-DE" dirty="0"/>
              <a:t> </a:t>
            </a:r>
            <a:r>
              <a:rPr lang="de-DE" dirty="0" err="1"/>
              <a:t>values</a:t>
            </a:r>
            <a:r>
              <a:rPr lang="de-DE" dirty="0"/>
              <a:t>.</a:t>
            </a:r>
          </a:p>
          <a:p>
            <a:pPr>
              <a:defRPr/>
            </a:pPr>
            <a:r>
              <a:rPr dirty="0"/>
              <a:t>Confusion matrices indicate the error probabilities:</a:t>
            </a:r>
          </a:p>
        </p:txBody>
      </p:sp>
      <p:graphicFrame>
        <p:nvGraphicFramePr>
          <p:cNvPr id="9" name="Table 8"/>
          <p:cNvGraphicFramePr>
            <a:graphicFrameLocks noGrp="1"/>
          </p:cNvGraphicFramePr>
          <p:nvPr>
            <p:extLst>
              <p:ext uri="{D42A27DB-BD31-4B8C-83A1-F6EECF244321}">
                <p14:modId xmlns:p14="http://schemas.microsoft.com/office/powerpoint/2010/main" val="3707011387"/>
              </p:ext>
            </p:extLst>
          </p:nvPr>
        </p:nvGraphicFramePr>
        <p:xfrm>
          <a:off x="1515270" y="3429000"/>
          <a:ext cx="3565843" cy="1944394"/>
        </p:xfrm>
        <a:graphic>
          <a:graphicData uri="http://schemas.openxmlformats.org/drawingml/2006/table">
            <a:tbl>
              <a:tblPr firstRow="1" bandRow="1">
                <a:tableStyleId>{5940675A-B579-460E-94D1-54222C63F5DA}</a:tableStyleId>
              </a:tblPr>
              <a:tblGrid>
                <a:gridCol w="882650">
                  <a:extLst>
                    <a:ext uri="{9D8B030D-6E8A-4147-A177-3AD203B41FA5}">
                      <a16:colId xmlns:a16="http://schemas.microsoft.com/office/drawing/2014/main" val="20000"/>
                    </a:ext>
                  </a:extLst>
                </a:gridCol>
                <a:gridCol w="882650">
                  <a:extLst>
                    <a:ext uri="{9D8B030D-6E8A-4147-A177-3AD203B41FA5}">
                      <a16:colId xmlns:a16="http://schemas.microsoft.com/office/drawing/2014/main" val="20001"/>
                    </a:ext>
                  </a:extLst>
                </a:gridCol>
                <a:gridCol w="917893">
                  <a:extLst>
                    <a:ext uri="{9D8B030D-6E8A-4147-A177-3AD203B41FA5}">
                      <a16:colId xmlns:a16="http://schemas.microsoft.com/office/drawing/2014/main" val="20002"/>
                    </a:ext>
                  </a:extLst>
                </a:gridCol>
                <a:gridCol w="882650">
                  <a:extLst>
                    <a:ext uri="{9D8B030D-6E8A-4147-A177-3AD203B41FA5}">
                      <a16:colId xmlns:a16="http://schemas.microsoft.com/office/drawing/2014/main" val="20003"/>
                    </a:ext>
                  </a:extLst>
                </a:gridCol>
              </a:tblGrid>
              <a:tr h="472696">
                <a:tc>
                  <a:txBody>
                    <a:bodyPr/>
                    <a:lstStyle/>
                    <a:p>
                      <a:pPr>
                        <a:defRPr/>
                      </a:pPr>
                      <a:r>
                        <a:rPr sz="1400" dirty="0"/>
                        <a:t>P(00|00)</a:t>
                      </a:r>
                      <a:endParaRPr sz="1600" dirty="0"/>
                    </a:p>
                  </a:txBody>
                  <a:tcPr/>
                </a:tc>
                <a:tc>
                  <a:txBody>
                    <a:bodyPr/>
                    <a:lstStyle/>
                    <a:p>
                      <a:pPr marL="0" marR="0" lvl="0" indent="0" algn="l" defTabSz="914400">
                        <a:lnSpc>
                          <a:spcPct val="100000"/>
                        </a:lnSpc>
                        <a:spcBef>
                          <a:spcPts val="0"/>
                        </a:spcBef>
                        <a:spcAft>
                          <a:spcPts val="0"/>
                        </a:spcAft>
                        <a:buClrTx/>
                        <a:buSzTx/>
                        <a:buFontTx/>
                        <a:buNone/>
                        <a:defRPr/>
                      </a:pPr>
                      <a:r>
                        <a:rPr sz="1400"/>
                        <a:t>P(00|01)</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P(00|10)</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P(00|11)</a:t>
                      </a:r>
                      <a:endParaRPr sz="1600"/>
                    </a:p>
                  </a:txBody>
                  <a:tcPr/>
                </a:tc>
                <a:extLst>
                  <a:ext uri="{0D108BD9-81ED-4DB2-BD59-A6C34878D82A}">
                    <a16:rowId xmlns:a16="http://schemas.microsoft.com/office/drawing/2014/main" val="10000"/>
                  </a:ext>
                </a:extLst>
              </a:tr>
              <a:tr h="490566">
                <a:tc>
                  <a:txBody>
                    <a:bodyPr/>
                    <a:lstStyle/>
                    <a:p>
                      <a:pPr>
                        <a:defRPr/>
                      </a:pPr>
                      <a:r>
                        <a:rPr sz="1400"/>
                        <a:t>P(01|00)</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P(01|01)</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P(01|10)</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P(01|11)</a:t>
                      </a:r>
                      <a:endParaRPr sz="1600"/>
                    </a:p>
                  </a:txBody>
                  <a:tcPr/>
                </a:tc>
                <a:extLst>
                  <a:ext uri="{0D108BD9-81ED-4DB2-BD59-A6C34878D82A}">
                    <a16:rowId xmlns:a16="http://schemas.microsoft.com/office/drawing/2014/main" val="10001"/>
                  </a:ext>
                </a:extLst>
              </a:tr>
              <a:tr h="490566">
                <a:tc>
                  <a:txBody>
                    <a:bodyPr/>
                    <a:lstStyle/>
                    <a:p>
                      <a:pPr>
                        <a:defRPr/>
                      </a:pPr>
                      <a:r>
                        <a:rPr sz="1400"/>
                        <a:t>P(10|00)</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P(10|01)</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P(10|10)</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P(10|11)</a:t>
                      </a:r>
                      <a:endParaRPr sz="1600"/>
                    </a:p>
                  </a:txBody>
                  <a:tcPr/>
                </a:tc>
                <a:extLst>
                  <a:ext uri="{0D108BD9-81ED-4DB2-BD59-A6C34878D82A}">
                    <a16:rowId xmlns:a16="http://schemas.microsoft.com/office/drawing/2014/main" val="10002"/>
                  </a:ext>
                </a:extLst>
              </a:tr>
              <a:tr h="490566">
                <a:tc>
                  <a:txBody>
                    <a:bodyPr/>
                    <a:lstStyle/>
                    <a:p>
                      <a:pPr>
                        <a:defRPr/>
                      </a:pPr>
                      <a:r>
                        <a:rPr sz="1400"/>
                        <a:t>P(11|00)</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P(11|01)</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a:t>P(11|10)</a:t>
                      </a:r>
                      <a:endParaRPr sz="1600"/>
                    </a:p>
                  </a:txBody>
                  <a:tcPr/>
                </a:tc>
                <a:tc>
                  <a:txBody>
                    <a:bodyPr/>
                    <a:lstStyle/>
                    <a:p>
                      <a:pPr marL="0" marR="0" lvl="0" indent="0" algn="l" defTabSz="914400">
                        <a:lnSpc>
                          <a:spcPct val="100000"/>
                        </a:lnSpc>
                        <a:spcBef>
                          <a:spcPts val="0"/>
                        </a:spcBef>
                        <a:spcAft>
                          <a:spcPts val="0"/>
                        </a:spcAft>
                        <a:buClrTx/>
                        <a:buSzTx/>
                        <a:buFontTx/>
                        <a:buNone/>
                        <a:defRPr/>
                      </a:pPr>
                      <a:r>
                        <a:rPr sz="1400" dirty="0"/>
                        <a:t>P(11|11)</a:t>
                      </a:r>
                      <a:endParaRPr sz="1600" dirty="0"/>
                    </a:p>
                  </a:txBody>
                  <a:tcPr/>
                </a:tc>
                <a:extLst>
                  <a:ext uri="{0D108BD9-81ED-4DB2-BD59-A6C34878D82A}">
                    <a16:rowId xmlns:a16="http://schemas.microsoft.com/office/drawing/2014/main" val="10003"/>
                  </a:ext>
                </a:extLst>
              </a:tr>
            </a:tbl>
          </a:graphicData>
        </a:graphic>
      </p:graphicFrame>
      <p:sp>
        <p:nvSpPr>
          <p:cNvPr id="10" name="TextBox 9"/>
          <p:cNvSpPr txBox="1"/>
          <p:nvPr/>
        </p:nvSpPr>
        <p:spPr bwMode="auto">
          <a:xfrm>
            <a:off x="726923" y="4216531"/>
            <a:ext cx="625492" cy="369332"/>
          </a:xfrm>
          <a:prstGeom prst="rect">
            <a:avLst/>
          </a:prstGeom>
          <a:noFill/>
        </p:spPr>
        <p:txBody>
          <a:bodyPr wrap="none" rtlCol="0">
            <a:spAutoFit/>
          </a:bodyPr>
          <a:lstStyle/>
          <a:p>
            <a:pPr>
              <a:defRPr/>
            </a:pPr>
            <a:r>
              <a:t>M = </a:t>
            </a:r>
          </a:p>
        </p:txBody>
      </p:sp>
      <p:sp>
        <p:nvSpPr>
          <p:cNvPr id="11" name="TextBox 10"/>
          <p:cNvSpPr txBox="1"/>
          <p:nvPr/>
        </p:nvSpPr>
        <p:spPr bwMode="auto">
          <a:xfrm>
            <a:off x="1005978" y="5386293"/>
            <a:ext cx="4543973" cy="553998"/>
          </a:xfrm>
          <a:prstGeom prst="rect">
            <a:avLst/>
          </a:prstGeom>
          <a:noFill/>
        </p:spPr>
        <p:txBody>
          <a:bodyPr wrap="square" rtlCol="0">
            <a:spAutoFit/>
          </a:bodyPr>
          <a:lstStyle/>
          <a:p>
            <a:pPr algn="ctr">
              <a:defRPr/>
            </a:pPr>
            <a:r>
              <a:rPr sz="1500" dirty="0"/>
              <a:t>P(Y|X) is the probability of observing state Y knowing that </a:t>
            </a:r>
            <a:r>
              <a:rPr lang="en-GB" sz="1500" dirty="0"/>
              <a:t>we prepared</a:t>
            </a:r>
            <a:r>
              <a:rPr sz="1500" dirty="0"/>
              <a:t> state X.</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1776255"/>
              </a:xfrm>
              <a:prstGeom prst="rect">
                <a:avLst/>
              </a:prstGeom>
              <a:noFill/>
            </p:spPr>
            <p:txBody>
              <a:bodyPr wrap="square" rtlCol="0">
                <a:spAutoFit/>
              </a:bodyPr>
              <a:lstStyle/>
              <a:p>
                <a:pPr marL="342900" indent="-342900">
                  <a:buFont typeface="+mj-lt"/>
                  <a:buAutoNum type="arabicPeriod"/>
                  <a:defRPr/>
                </a:pPr>
                <a:endParaRPr/>
              </a:p>
              <a:p>
                <a:pPr marL="342900" indent="-342900">
                  <a:buFont typeface="+mj-lt"/>
                  <a:buAutoNum type="arabicPeriod"/>
                  <a:defRPr/>
                </a:pPr>
                <a:r>
                  <a:rPr b="1"/>
                  <a:t>Calibration stage</a:t>
                </a:r>
                <a:r>
                  <a:t>: Obtain confusion matrix M.</a:t>
                </a:r>
              </a:p>
              <a:p>
                <a:pPr marL="342900" indent="-342900">
                  <a:buFont typeface="+mj-lt"/>
                  <a:buAutoNum type="arabicPeriod"/>
                  <a:defRPr/>
                </a:pPr>
                <a:endParaRPr/>
              </a:p>
              <a:p>
                <a:pPr marL="342900" indent="-342900">
                  <a:buFont typeface="+mj-lt"/>
                  <a:buAutoNum type="arabicPeriod"/>
                  <a:defRPr/>
                </a:pPr>
                <a:r>
                  <a:t>Run the quantum circuit in the noisy QPU and obtain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oMath>
                </a14:m>
                <a:r>
                  <a:t>.</a:t>
                </a:r>
              </a:p>
              <a:p>
                <a:pPr marL="342900" indent="-342900">
                  <a:buFont typeface="+mj-lt"/>
                  <a:buAutoNum type="arabicPeriod"/>
                  <a:defRPr/>
                </a:pPr>
                <a:endParaRPr/>
              </a:p>
              <a:p>
                <a:pPr marL="342900" indent="-342900">
                  <a:buFont typeface="+mj-lt"/>
                  <a:buAutoNum type="arabicPeriod"/>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1776255"/>
              </a:xfrm>
              <a:prstGeom prst="rect">
                <a:avLst/>
              </a:prstGeom>
              <a:blipFill>
                <a:blip r:embed="rId3"/>
                <a:stretch>
                  <a:fillRect l="-402" b="-42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63985" y="3968098"/>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63985" y="3968098"/>
                <a:ext cx="2207656" cy="575927"/>
              </a:xfrm>
              <a:prstGeom prst="rect">
                <a:avLst/>
              </a:prstGeom>
              <a:blipFill>
                <a:blip r:embed="rId4"/>
                <a:stretch>
                  <a:fillRect l="-2299" t="-15217"/>
                </a:stretch>
              </a:blipFill>
            </p:spPr>
            <p:txBody>
              <a:bodyPr/>
              <a:lstStyle/>
              <a:p>
                <a:r>
                  <a:rPr lang="en-DE">
                    <a:noFill/>
                  </a:rPr>
                  <a:t> </a:t>
                </a:r>
              </a:p>
            </p:txBody>
          </p:sp>
        </mc:Fallback>
      </mc:AlternateContent>
      <p:sp>
        <p:nvSpPr>
          <p:cNvPr id="8" name="TextBox 7"/>
          <p:cNvSpPr txBox="1"/>
          <p:nvPr/>
        </p:nvSpPr>
        <p:spPr bwMode="auto">
          <a:xfrm>
            <a:off x="854424" y="5150506"/>
            <a:ext cx="10781944" cy="461665"/>
          </a:xfrm>
          <a:prstGeom prst="rect">
            <a:avLst/>
          </a:prstGeom>
          <a:noFill/>
        </p:spPr>
        <p:txBody>
          <a:bodyPr wrap="square" rtlCol="0">
            <a:spAutoFit/>
          </a:bodyPr>
          <a:lstStyle/>
          <a:p>
            <a:pPr>
              <a:defRPr/>
            </a:pPr>
            <a:r>
              <a:rPr lang="en-GB" sz="1200" b="0" i="0" u="none" strike="noStrike">
                <a:solidFill>
                  <a:srgbClr val="222222"/>
                </a:solidFill>
                <a:latin typeface="Arial"/>
              </a:rPr>
              <a:t>[2] Yang, Bo, Rudy Raymond, and Shumpei Uno. "Efficient quantum readout-error mitigation for sparse measurement outcomes of near-term quantum devices." </a:t>
            </a:r>
            <a:r>
              <a:rPr lang="en-GB" sz="1200" b="0" i="1" u="none" strike="noStrike">
                <a:solidFill>
                  <a:srgbClr val="222222"/>
                </a:solidFill>
                <a:latin typeface="Arial"/>
              </a:rPr>
              <a:t>Physical Review A</a:t>
            </a:r>
            <a:r>
              <a:rPr lang="en-GB" sz="1200" b="0" i="0" u="none" strike="noStrike">
                <a:solidFill>
                  <a:srgbClr val="222222"/>
                </a:solidFill>
                <a:latin typeface="Arial"/>
              </a:rPr>
              <a:t> 106.1 (2022): 012423.</a:t>
            </a:r>
            <a:endParaRPr sz="1200"/>
          </a:p>
        </p:txBody>
      </p:sp>
      <p:sp>
        <p:nvSpPr>
          <p:cNvPr id="9" name="TextBox 8"/>
          <p:cNvSpPr txBox="1"/>
          <p:nvPr/>
        </p:nvSpPr>
        <p:spPr bwMode="auto">
          <a:xfrm>
            <a:off x="854580" y="4913697"/>
            <a:ext cx="10699334" cy="276999"/>
          </a:xfrm>
          <a:prstGeom prst="rect">
            <a:avLst/>
          </a:prstGeom>
          <a:noFill/>
        </p:spPr>
        <p:txBody>
          <a:bodyPr wrap="square" rtlCol="0">
            <a:spAutoFit/>
          </a:bodyPr>
          <a:lstStyle/>
          <a:p>
            <a:pPr>
              <a:defRPr/>
            </a:pPr>
            <a:r>
              <a:rPr lang="en-GB" sz="1200" b="0" i="0" u="none" strike="noStrike">
                <a:solidFill>
                  <a:srgbClr val="222222"/>
                </a:solidFill>
                <a:latin typeface="Arial"/>
              </a:rPr>
              <a:t>[1] Nation, Paul D., et al. "Scalable mitigation of measurement errors on quantum computers." </a:t>
            </a:r>
            <a:r>
              <a:rPr lang="en-GB" sz="1200" b="0" i="1" u="none" strike="noStrike">
                <a:solidFill>
                  <a:srgbClr val="222222"/>
                </a:solidFill>
                <a:latin typeface="Arial"/>
              </a:rPr>
              <a:t>PRX Quantum</a:t>
            </a:r>
            <a:r>
              <a:rPr lang="en-GB" sz="1200" b="0" i="0" u="none" strike="noStrike">
                <a:solidFill>
                  <a:srgbClr val="222222"/>
                </a:solidFill>
                <a:latin typeface="Arial"/>
              </a:rPr>
              <a:t> 2.4 (2021): 040326.</a:t>
            </a:r>
            <a:endParaRPr sz="12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p:sp>
        <p:nvSpPr>
          <p:cNvPr id="3" name="TextBox 2"/>
          <p:cNvSpPr txBox="1"/>
          <p:nvPr/>
        </p:nvSpPr>
        <p:spPr bwMode="auto">
          <a:xfrm>
            <a:off x="658934" y="1813953"/>
            <a:ext cx="9469804" cy="923330"/>
          </a:xfrm>
          <a:prstGeom prst="rect">
            <a:avLst/>
          </a:prstGeom>
          <a:noFill/>
        </p:spPr>
        <p:txBody>
          <a:bodyPr wrap="square" rtlCol="0">
            <a:spAutoFit/>
          </a:bodyPr>
          <a:lstStyle/>
          <a:p>
            <a:pPr marL="342900" indent="-342900">
              <a:buFont typeface="+mj-lt"/>
              <a:buAutoNum type="arabicPeriod"/>
              <a:defRPr/>
            </a:pPr>
            <a:endParaRPr/>
          </a:p>
          <a:p>
            <a:pPr marL="342900" indent="-342900">
              <a:buFont typeface="+mj-lt"/>
              <a:buAutoNum type="arabicPeriod"/>
              <a:defRPr/>
            </a:pPr>
            <a:r>
              <a:rPr b="1"/>
              <a:t>Calibration stage</a:t>
            </a:r>
            <a:r>
              <a:t>: Obtain confusion matrix </a:t>
            </a:r>
            <a:r>
              <a:rPr i="1"/>
              <a:t>M</a:t>
            </a:r>
            <a:r>
              <a:t>.</a:t>
            </a:r>
          </a:p>
          <a:p>
            <a:pPr marL="342900" indent="-342900">
              <a:buFont typeface="+mj-lt"/>
              <a:buAutoNum type="arabicPeriod"/>
              <a:defRPr/>
            </a:pPr>
            <a:endParaRPr/>
          </a:p>
        </p:txBody>
      </p:sp>
      <p:sp>
        <p:nvSpPr>
          <p:cNvPr id="4" name="TextBox 3"/>
          <p:cNvSpPr txBox="1"/>
          <p:nvPr/>
        </p:nvSpPr>
        <p:spPr bwMode="auto">
          <a:xfrm>
            <a:off x="789354" y="2737283"/>
            <a:ext cx="9036513" cy="369332"/>
          </a:xfrm>
          <a:prstGeom prst="rect">
            <a:avLst/>
          </a:prstGeom>
          <a:noFill/>
        </p:spPr>
        <p:txBody>
          <a:bodyPr wrap="none" rtlCol="0">
            <a:spAutoFit/>
          </a:bodyPr>
          <a:lstStyle/>
          <a:p>
            <a:pPr>
              <a:defRPr/>
            </a:pPr>
            <a:r>
              <a:t>Let us assume that single-qubit readout errors dominate, then confusion matrix </a:t>
            </a:r>
            <a:r>
              <a:rPr i="1"/>
              <a:t>M</a:t>
            </a:r>
            <a:r>
              <a:t> reads,</a:t>
            </a:r>
          </a:p>
        </p:txBody>
      </p:sp>
      <p:graphicFrame>
        <p:nvGraphicFramePr>
          <p:cNvPr id="5" name="Table 4"/>
          <p:cNvGraphicFramePr>
            <a:graphicFrameLocks noGrp="1"/>
          </p:cNvGraphicFramePr>
          <p:nvPr/>
        </p:nvGraphicFramePr>
        <p:xfrm>
          <a:off x="3209437" y="3431083"/>
          <a:ext cx="1765300" cy="963262"/>
        </p:xfrm>
        <a:graphic>
          <a:graphicData uri="http://schemas.openxmlformats.org/drawingml/2006/table">
            <a:tbl>
              <a:tblPr firstRow="1" bandRow="1">
                <a:tableStyleId>{5940675A-B579-460E-94D1-54222C63F5DA}</a:tableStyleId>
              </a:tblPr>
              <a:tblGrid>
                <a:gridCol w="882650">
                  <a:extLst>
                    <a:ext uri="{9D8B030D-6E8A-4147-A177-3AD203B41FA5}">
                      <a16:colId xmlns:a16="http://schemas.microsoft.com/office/drawing/2014/main" val="20000"/>
                    </a:ext>
                  </a:extLst>
                </a:gridCol>
                <a:gridCol w="882650">
                  <a:extLst>
                    <a:ext uri="{9D8B030D-6E8A-4147-A177-3AD203B41FA5}">
                      <a16:colId xmlns:a16="http://schemas.microsoft.com/office/drawing/2014/main" val="20001"/>
                    </a:ext>
                  </a:extLst>
                </a:gridCol>
              </a:tblGrid>
              <a:tr h="472696">
                <a:tc>
                  <a:txBody>
                    <a:bodyPr/>
                    <a:lstStyle/>
                    <a:p>
                      <a:pPr algn="ctr">
                        <a:defRPr/>
                      </a:pPr>
                      <a:r>
                        <a:rPr sz="1500"/>
                        <a:t>P(0|0)</a:t>
                      </a:r>
                      <a:endParaRPr/>
                    </a:p>
                  </a:txBody>
                  <a:tcPr/>
                </a:tc>
                <a:tc>
                  <a:txBody>
                    <a:bodyPr/>
                    <a:lstStyle/>
                    <a:p>
                      <a:pPr marL="0" marR="0" lvl="0" indent="0" algn="ctr" defTabSz="914400">
                        <a:lnSpc>
                          <a:spcPct val="100000"/>
                        </a:lnSpc>
                        <a:spcBef>
                          <a:spcPts val="0"/>
                        </a:spcBef>
                        <a:spcAft>
                          <a:spcPts val="0"/>
                        </a:spcAft>
                        <a:buClrTx/>
                        <a:buSzTx/>
                        <a:buFontTx/>
                        <a:buNone/>
                        <a:defRPr/>
                      </a:pPr>
                      <a:r>
                        <a:rPr sz="1500"/>
                        <a:t>P(0|1)</a:t>
                      </a:r>
                      <a:endParaRPr/>
                    </a:p>
                  </a:txBody>
                  <a:tcPr/>
                </a:tc>
                <a:extLst>
                  <a:ext uri="{0D108BD9-81ED-4DB2-BD59-A6C34878D82A}">
                    <a16:rowId xmlns:a16="http://schemas.microsoft.com/office/drawing/2014/main" val="10000"/>
                  </a:ext>
                </a:extLst>
              </a:tr>
              <a:tr h="490566">
                <a:tc>
                  <a:txBody>
                    <a:bodyPr/>
                    <a:lstStyle/>
                    <a:p>
                      <a:pPr algn="ctr">
                        <a:defRPr/>
                      </a:pPr>
                      <a:r>
                        <a:rPr sz="1500"/>
                        <a:t>P(1|0)</a:t>
                      </a:r>
                      <a:endParaRPr/>
                    </a:p>
                  </a:txBody>
                  <a:tcPr/>
                </a:tc>
                <a:tc>
                  <a:txBody>
                    <a:bodyPr/>
                    <a:lstStyle/>
                    <a:p>
                      <a:pPr marL="0" marR="0" lvl="0" indent="0" algn="ctr" defTabSz="914400">
                        <a:lnSpc>
                          <a:spcPct val="100000"/>
                        </a:lnSpc>
                        <a:spcBef>
                          <a:spcPts val="0"/>
                        </a:spcBef>
                        <a:spcAft>
                          <a:spcPts val="0"/>
                        </a:spcAft>
                        <a:buClrTx/>
                        <a:buSzTx/>
                        <a:buFontTx/>
                        <a:buNone/>
                        <a:defRPr/>
                      </a:pPr>
                      <a:r>
                        <a:rPr sz="1500"/>
                        <a:t>P(1|1)</a:t>
                      </a:r>
                      <a:endParaRPr/>
                    </a:p>
                  </a:txBody>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bwMode="auto">
              <a:xfrm>
                <a:off x="2204032" y="3728048"/>
                <a:ext cx="690382" cy="369332"/>
              </a:xfrm>
              <a:prstGeom prst="rect">
                <a:avLst/>
              </a:prstGeom>
              <a:noFill/>
            </p:spPr>
            <p:txBody>
              <a:bodyPr wrap="none" rtlCol="0">
                <a:spAutoFit/>
              </a:bodyPr>
              <a:lstStyle/>
              <a:p>
                <a:pPr>
                  <a:defRPr/>
                </a:pPr>
                <a14:m>
                  <m:oMath xmlns:m="http://schemas.openxmlformats.org/officeDocument/2006/math">
                    <m:r>
                      <a:rPr i="1">
                        <a:latin typeface="Cambria Math"/>
                      </a:rPr>
                      <m:t>𝑀</m:t>
                    </m:r>
                    <m:r>
                      <a:rPr i="1" baseline="-25000">
                        <a:latin typeface="Cambria Math"/>
                      </a:rPr>
                      <m:t>𝑗</m:t>
                    </m:r>
                  </m:oMath>
                </a14:m>
                <a:r>
                  <a:t> = </a:t>
                </a:r>
              </a:p>
            </p:txBody>
          </p:sp>
        </mc:Choice>
        <mc:Fallback xmlns="">
          <p:sp>
            <p:nvSpPr>
              <p:cNvPr id="6" name="TextBox 5"/>
              <p:cNvSpPr txBox="1">
                <a:spLocks noRot="1" noChangeAspect="1" noMove="1" noResize="1" noEditPoints="1" noAdjustHandles="1" noChangeArrowheads="1" noChangeShapeType="1" noTextEdit="1"/>
              </p:cNvSpPr>
              <p:nvPr/>
            </p:nvSpPr>
            <p:spPr bwMode="auto">
              <a:xfrm>
                <a:off x="2204032" y="3728048"/>
                <a:ext cx="690382" cy="369332"/>
              </a:xfrm>
              <a:prstGeom prst="rect">
                <a:avLst/>
              </a:prstGeom>
              <a:blipFill>
                <a:blip r:embed="rId3"/>
                <a:stretch>
                  <a:fillRect t="-6667" r="-5357" b="-26667"/>
                </a:stretch>
              </a:blipFill>
            </p:spPr>
            <p:txBody>
              <a:bodyPr/>
              <a:lstStyle/>
              <a:p>
                <a:r>
                  <a:rPr lang="en-DE">
                    <a:noFill/>
                  </a:rPr>
                  <a:t> </a:t>
                </a:r>
              </a:p>
            </p:txBody>
          </p:sp>
        </mc:Fallback>
      </mc:AlternateContent>
      <p:sp>
        <p:nvSpPr>
          <p:cNvPr id="7" name="Right Arrow 6"/>
          <p:cNvSpPr/>
          <p:nvPr/>
        </p:nvSpPr>
        <p:spPr bwMode="auto">
          <a:xfrm>
            <a:off x="5572370" y="3795483"/>
            <a:ext cx="1164492" cy="234462"/>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mc:AlternateContent xmlns:mc="http://schemas.openxmlformats.org/markup-compatibility/2006" xmlns:a14="http://schemas.microsoft.com/office/drawing/2010/main">
        <mc:Choice Requires="a14">
          <p:sp>
            <p:nvSpPr>
              <p:cNvPr id="8" name="TextBox 7"/>
              <p:cNvSpPr txBox="1"/>
              <p:nvPr/>
            </p:nvSpPr>
            <p:spPr bwMode="auto">
              <a:xfrm>
                <a:off x="7182431" y="3716754"/>
                <a:ext cx="2064219" cy="646331"/>
              </a:xfrm>
              <a:prstGeom prst="rect">
                <a:avLst/>
              </a:prstGeom>
              <a:noFill/>
            </p:spPr>
            <p:txBody>
              <a:bodyPr wrap="none" rtlCol="0">
                <a:spAutoFit/>
              </a:bodyPr>
              <a:lstStyle/>
              <a:p>
                <a:pPr>
                  <a:defRPr/>
                </a:pPr>
                <a14:m>
                  <m:oMath xmlns:m="http://schemas.openxmlformats.org/officeDocument/2006/math">
                    <m:r>
                      <a:rPr i="1">
                        <a:latin typeface="Cambria Math"/>
                      </a:rPr>
                      <m:t>𝑀</m:t>
                    </m:r>
                  </m:oMath>
                </a14:m>
                <a:r>
                  <a:t> = </a:t>
                </a:r>
                <a14:m>
                  <m:oMath xmlns:m="http://schemas.openxmlformats.org/officeDocument/2006/math">
                    <m:sSub>
                      <m:sSubPr>
                        <m:ctrlPr>
                          <a:rPr lang="sv-SE" b="0" i="1">
                            <a:latin typeface="Cambria Math" panose="02040503050406030204" pitchFamily="18" charset="0"/>
                            <a:ea typeface="Cambria Math"/>
                            <a:cs typeface="Cambria Math"/>
                          </a:rPr>
                        </m:ctrlPr>
                      </m:sSubPr>
                      <m:e>
                        <m:r>
                          <a:rPr lang="sv-SE" b="0" i="1">
                            <a:latin typeface="Cambria Math"/>
                          </a:rPr>
                          <m:t>𝑀</m:t>
                        </m:r>
                      </m:e>
                      <m:sub>
                        <m:r>
                          <a:rPr lang="sv-SE" b="0" i="1">
                            <a:latin typeface="Cambria Math"/>
                          </a:rPr>
                          <m:t>1</m:t>
                        </m:r>
                      </m:sub>
                    </m:sSub>
                    <m:r>
                      <a:rPr lang="sv-SE" b="0" i="1">
                        <a:latin typeface="Cambria Math"/>
                      </a:rPr>
                      <m:t>⊗⋯⊗</m:t>
                    </m:r>
                    <m:sSub>
                      <m:sSubPr>
                        <m:ctrlPr>
                          <a:rPr lang="sv-SE" b="0" i="1">
                            <a:latin typeface="Cambria Math" panose="02040503050406030204" pitchFamily="18" charset="0"/>
                            <a:ea typeface="Cambria Math"/>
                            <a:cs typeface="Cambria Math"/>
                          </a:rPr>
                        </m:ctrlPr>
                      </m:sSubPr>
                      <m:e>
                        <m:r>
                          <a:rPr lang="sv-SE" b="0" i="1">
                            <a:latin typeface="Cambria Math"/>
                          </a:rPr>
                          <m:t>𝑀</m:t>
                        </m:r>
                      </m:e>
                      <m:sub>
                        <m:r>
                          <a:rPr lang="sv-SE" b="0" i="1">
                            <a:latin typeface="Cambria Math"/>
                          </a:rPr>
                          <m:t>𝑛</m:t>
                        </m:r>
                      </m:sub>
                    </m:sSub>
                  </m:oMath>
                </a14:m>
                <a:endParaRPr lang="sv-SE" b="0"/>
              </a:p>
              <a:p>
                <a:pPr>
                  <a:defRPr/>
                </a:pPr>
                <a:endParaRPr/>
              </a:p>
            </p:txBody>
          </p:sp>
        </mc:Choice>
        <mc:Fallback xmlns="">
          <p:sp>
            <p:nvSpPr>
              <p:cNvPr id="8" name="TextBox 7"/>
              <p:cNvSpPr txBox="1">
                <a:spLocks noRot="1" noChangeAspect="1" noMove="1" noResize="1" noEditPoints="1" noAdjustHandles="1" noChangeArrowheads="1" noChangeShapeType="1" noTextEdit="1"/>
              </p:cNvSpPr>
              <p:nvPr/>
            </p:nvSpPr>
            <p:spPr bwMode="auto">
              <a:xfrm>
                <a:off x="7182431" y="3716754"/>
                <a:ext cx="2064219" cy="646331"/>
              </a:xfrm>
              <a:prstGeom prst="rect">
                <a:avLst/>
              </a:prstGeom>
              <a:blipFill>
                <a:blip r:embed="rId4"/>
                <a:stretch>
                  <a:fillRect t="-3846"/>
                </a:stretch>
              </a:blipFill>
            </p:spPr>
            <p:txBody>
              <a:bodyPr/>
              <a:lstStyle/>
              <a:p>
                <a:r>
                  <a:rPr lang="en-DE">
                    <a:noFill/>
                  </a:rPr>
                  <a:t> </a:t>
                </a:r>
              </a:p>
            </p:txBody>
          </p:sp>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p:sp>
        <p:nvSpPr>
          <p:cNvPr id="3" name="TextBox 2"/>
          <p:cNvSpPr txBox="1"/>
          <p:nvPr/>
        </p:nvSpPr>
        <p:spPr bwMode="auto">
          <a:xfrm>
            <a:off x="658934" y="1813953"/>
            <a:ext cx="9469804" cy="923330"/>
          </a:xfrm>
          <a:prstGeom prst="rect">
            <a:avLst/>
          </a:prstGeom>
          <a:noFill/>
        </p:spPr>
        <p:txBody>
          <a:bodyPr wrap="square" rtlCol="0">
            <a:spAutoFit/>
          </a:bodyPr>
          <a:lstStyle/>
          <a:p>
            <a:pPr marL="342900" indent="-342900">
              <a:buFont typeface="+mj-lt"/>
              <a:buAutoNum type="arabicPeriod"/>
              <a:defRPr/>
            </a:pPr>
            <a:endParaRPr/>
          </a:p>
          <a:p>
            <a:pPr marL="342900" indent="-342900">
              <a:buFont typeface="+mj-lt"/>
              <a:buAutoNum type="arabicPeriod"/>
              <a:defRPr/>
            </a:pPr>
            <a:r>
              <a:rPr b="1"/>
              <a:t>Calibration stage</a:t>
            </a:r>
            <a:r>
              <a:t>: Obtain confusion matrix </a:t>
            </a:r>
            <a:r>
              <a:rPr i="1"/>
              <a:t>M</a:t>
            </a:r>
            <a:r>
              <a:t>.</a:t>
            </a:r>
          </a:p>
          <a:p>
            <a:pPr marL="342900" indent="-342900">
              <a:buFont typeface="+mj-lt"/>
              <a:buAutoNum type="arabicPeriod"/>
              <a:defRPr/>
            </a:pPr>
            <a:endParaRPr/>
          </a:p>
        </p:txBody>
      </p:sp>
      <p:sp>
        <p:nvSpPr>
          <p:cNvPr id="4" name="TextBox 3"/>
          <p:cNvSpPr txBox="1"/>
          <p:nvPr/>
        </p:nvSpPr>
        <p:spPr bwMode="auto">
          <a:xfrm>
            <a:off x="789354" y="2737283"/>
            <a:ext cx="9036513" cy="369332"/>
          </a:xfrm>
          <a:prstGeom prst="rect">
            <a:avLst/>
          </a:prstGeom>
          <a:noFill/>
        </p:spPr>
        <p:txBody>
          <a:bodyPr wrap="none" rtlCol="0">
            <a:spAutoFit/>
          </a:bodyPr>
          <a:lstStyle/>
          <a:p>
            <a:pPr>
              <a:defRPr/>
            </a:pPr>
            <a:r>
              <a:t>Let us assume that single-qubit readout errors dominate, then confusion matrix </a:t>
            </a:r>
            <a:r>
              <a:rPr i="1"/>
              <a:t>M</a:t>
            </a:r>
            <a:r>
              <a:t> reads,</a:t>
            </a:r>
          </a:p>
        </p:txBody>
      </p:sp>
      <p:graphicFrame>
        <p:nvGraphicFramePr>
          <p:cNvPr id="5" name="Table 4"/>
          <p:cNvGraphicFramePr>
            <a:graphicFrameLocks noGrp="1"/>
          </p:cNvGraphicFramePr>
          <p:nvPr/>
        </p:nvGraphicFramePr>
        <p:xfrm>
          <a:off x="3209437" y="3431083"/>
          <a:ext cx="1765300" cy="963262"/>
        </p:xfrm>
        <a:graphic>
          <a:graphicData uri="http://schemas.openxmlformats.org/drawingml/2006/table">
            <a:tbl>
              <a:tblPr firstRow="1" bandRow="1">
                <a:tableStyleId>{5940675A-B579-460E-94D1-54222C63F5DA}</a:tableStyleId>
              </a:tblPr>
              <a:tblGrid>
                <a:gridCol w="882650">
                  <a:extLst>
                    <a:ext uri="{9D8B030D-6E8A-4147-A177-3AD203B41FA5}">
                      <a16:colId xmlns:a16="http://schemas.microsoft.com/office/drawing/2014/main" val="20000"/>
                    </a:ext>
                  </a:extLst>
                </a:gridCol>
                <a:gridCol w="882650">
                  <a:extLst>
                    <a:ext uri="{9D8B030D-6E8A-4147-A177-3AD203B41FA5}">
                      <a16:colId xmlns:a16="http://schemas.microsoft.com/office/drawing/2014/main" val="20001"/>
                    </a:ext>
                  </a:extLst>
                </a:gridCol>
              </a:tblGrid>
              <a:tr h="472696">
                <a:tc>
                  <a:txBody>
                    <a:bodyPr/>
                    <a:lstStyle/>
                    <a:p>
                      <a:pPr algn="ctr">
                        <a:defRPr/>
                      </a:pPr>
                      <a:r>
                        <a:rPr sz="1500"/>
                        <a:t>P(0|0)</a:t>
                      </a:r>
                      <a:endParaRPr/>
                    </a:p>
                  </a:txBody>
                  <a:tcPr/>
                </a:tc>
                <a:tc>
                  <a:txBody>
                    <a:bodyPr/>
                    <a:lstStyle/>
                    <a:p>
                      <a:pPr marL="0" marR="0" lvl="0" indent="0" algn="ctr" defTabSz="914400">
                        <a:lnSpc>
                          <a:spcPct val="100000"/>
                        </a:lnSpc>
                        <a:spcBef>
                          <a:spcPts val="0"/>
                        </a:spcBef>
                        <a:spcAft>
                          <a:spcPts val="0"/>
                        </a:spcAft>
                        <a:buClrTx/>
                        <a:buSzTx/>
                        <a:buFontTx/>
                        <a:buNone/>
                        <a:defRPr/>
                      </a:pPr>
                      <a:r>
                        <a:rPr sz="1500"/>
                        <a:t>P(0|1)</a:t>
                      </a:r>
                      <a:endParaRPr/>
                    </a:p>
                  </a:txBody>
                  <a:tcPr/>
                </a:tc>
                <a:extLst>
                  <a:ext uri="{0D108BD9-81ED-4DB2-BD59-A6C34878D82A}">
                    <a16:rowId xmlns:a16="http://schemas.microsoft.com/office/drawing/2014/main" val="10000"/>
                  </a:ext>
                </a:extLst>
              </a:tr>
              <a:tr h="490566">
                <a:tc>
                  <a:txBody>
                    <a:bodyPr/>
                    <a:lstStyle/>
                    <a:p>
                      <a:pPr algn="ctr">
                        <a:defRPr/>
                      </a:pPr>
                      <a:r>
                        <a:rPr sz="1500"/>
                        <a:t>P(1|0)</a:t>
                      </a:r>
                      <a:endParaRPr/>
                    </a:p>
                  </a:txBody>
                  <a:tcPr/>
                </a:tc>
                <a:tc>
                  <a:txBody>
                    <a:bodyPr/>
                    <a:lstStyle/>
                    <a:p>
                      <a:pPr marL="0" marR="0" lvl="0" indent="0" algn="ctr" defTabSz="914400">
                        <a:lnSpc>
                          <a:spcPct val="100000"/>
                        </a:lnSpc>
                        <a:spcBef>
                          <a:spcPts val="0"/>
                        </a:spcBef>
                        <a:spcAft>
                          <a:spcPts val="0"/>
                        </a:spcAft>
                        <a:buClrTx/>
                        <a:buSzTx/>
                        <a:buFontTx/>
                        <a:buNone/>
                        <a:defRPr/>
                      </a:pPr>
                      <a:r>
                        <a:rPr sz="1500"/>
                        <a:t>P(1|1)</a:t>
                      </a:r>
                      <a:endParaRPr/>
                    </a:p>
                  </a:txBody>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bwMode="auto">
              <a:xfrm>
                <a:off x="2204032" y="3728048"/>
                <a:ext cx="690382" cy="369332"/>
              </a:xfrm>
              <a:prstGeom prst="rect">
                <a:avLst/>
              </a:prstGeom>
              <a:noFill/>
            </p:spPr>
            <p:txBody>
              <a:bodyPr wrap="none" rtlCol="0">
                <a:spAutoFit/>
              </a:bodyPr>
              <a:lstStyle/>
              <a:p>
                <a:pPr>
                  <a:defRPr/>
                </a:pPr>
                <a14:m>
                  <m:oMath xmlns:m="http://schemas.openxmlformats.org/officeDocument/2006/math">
                    <m:r>
                      <a:rPr i="1">
                        <a:latin typeface="Cambria Math"/>
                      </a:rPr>
                      <m:t>𝑀</m:t>
                    </m:r>
                    <m:r>
                      <a:rPr i="1" baseline="-25000">
                        <a:latin typeface="Cambria Math"/>
                      </a:rPr>
                      <m:t>𝑗</m:t>
                    </m:r>
                  </m:oMath>
                </a14:m>
                <a:r>
                  <a:t> = </a:t>
                </a:r>
              </a:p>
            </p:txBody>
          </p:sp>
        </mc:Choice>
        <mc:Fallback xmlns="">
          <p:sp>
            <p:nvSpPr>
              <p:cNvPr id="6" name="TextBox 5"/>
              <p:cNvSpPr txBox="1">
                <a:spLocks noRot="1" noChangeAspect="1" noMove="1" noResize="1" noEditPoints="1" noAdjustHandles="1" noChangeArrowheads="1" noChangeShapeType="1" noTextEdit="1"/>
              </p:cNvSpPr>
              <p:nvPr/>
            </p:nvSpPr>
            <p:spPr bwMode="auto">
              <a:xfrm>
                <a:off x="2204032" y="3728048"/>
                <a:ext cx="690382" cy="369332"/>
              </a:xfrm>
              <a:prstGeom prst="rect">
                <a:avLst/>
              </a:prstGeom>
              <a:blipFill>
                <a:blip r:embed="rId3"/>
                <a:stretch>
                  <a:fillRect t="-6667" r="-5357" b="-26667"/>
                </a:stretch>
              </a:blipFill>
            </p:spPr>
            <p:txBody>
              <a:bodyPr/>
              <a:lstStyle/>
              <a:p>
                <a:r>
                  <a:rPr lang="en-DE">
                    <a:noFill/>
                  </a:rPr>
                  <a:t> </a:t>
                </a:r>
              </a:p>
            </p:txBody>
          </p:sp>
        </mc:Fallback>
      </mc:AlternateContent>
      <p:sp>
        <p:nvSpPr>
          <p:cNvPr id="7" name="Right Arrow 6"/>
          <p:cNvSpPr/>
          <p:nvPr/>
        </p:nvSpPr>
        <p:spPr bwMode="auto">
          <a:xfrm>
            <a:off x="5572370" y="3795483"/>
            <a:ext cx="1164492" cy="234462"/>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mc:AlternateContent xmlns:mc="http://schemas.openxmlformats.org/markup-compatibility/2006" xmlns:a14="http://schemas.microsoft.com/office/drawing/2010/main">
        <mc:Choice Requires="a14">
          <p:sp>
            <p:nvSpPr>
              <p:cNvPr id="8" name="TextBox 7"/>
              <p:cNvSpPr txBox="1"/>
              <p:nvPr/>
            </p:nvSpPr>
            <p:spPr bwMode="auto">
              <a:xfrm>
                <a:off x="7182431" y="3716754"/>
                <a:ext cx="2064219" cy="646331"/>
              </a:xfrm>
              <a:prstGeom prst="rect">
                <a:avLst/>
              </a:prstGeom>
              <a:noFill/>
            </p:spPr>
            <p:txBody>
              <a:bodyPr wrap="none" rtlCol="0">
                <a:spAutoFit/>
              </a:bodyPr>
              <a:lstStyle/>
              <a:p>
                <a:pPr>
                  <a:defRPr/>
                </a:pPr>
                <a14:m>
                  <m:oMath xmlns:m="http://schemas.openxmlformats.org/officeDocument/2006/math">
                    <m:r>
                      <a:rPr i="1">
                        <a:latin typeface="Cambria Math"/>
                      </a:rPr>
                      <m:t>𝑀</m:t>
                    </m:r>
                  </m:oMath>
                </a14:m>
                <a:r>
                  <a:t> = </a:t>
                </a:r>
                <a14:m>
                  <m:oMath xmlns:m="http://schemas.openxmlformats.org/officeDocument/2006/math">
                    <m:sSub>
                      <m:sSubPr>
                        <m:ctrlPr>
                          <a:rPr lang="sv-SE" b="0" i="1">
                            <a:latin typeface="Cambria Math" panose="02040503050406030204" pitchFamily="18" charset="0"/>
                            <a:ea typeface="Cambria Math"/>
                            <a:cs typeface="Cambria Math"/>
                          </a:rPr>
                        </m:ctrlPr>
                      </m:sSubPr>
                      <m:e>
                        <m:r>
                          <a:rPr lang="sv-SE" b="0" i="1">
                            <a:latin typeface="Cambria Math"/>
                          </a:rPr>
                          <m:t>𝑀</m:t>
                        </m:r>
                      </m:e>
                      <m:sub>
                        <m:r>
                          <a:rPr lang="sv-SE" b="0" i="1">
                            <a:latin typeface="Cambria Math"/>
                          </a:rPr>
                          <m:t>1</m:t>
                        </m:r>
                      </m:sub>
                    </m:sSub>
                    <m:r>
                      <a:rPr lang="sv-SE" b="0" i="1">
                        <a:latin typeface="Cambria Math"/>
                      </a:rPr>
                      <m:t>⊗⋯⊗</m:t>
                    </m:r>
                    <m:sSub>
                      <m:sSubPr>
                        <m:ctrlPr>
                          <a:rPr lang="sv-SE" b="0" i="1">
                            <a:latin typeface="Cambria Math" panose="02040503050406030204" pitchFamily="18" charset="0"/>
                            <a:ea typeface="Cambria Math"/>
                            <a:cs typeface="Cambria Math"/>
                          </a:rPr>
                        </m:ctrlPr>
                      </m:sSubPr>
                      <m:e>
                        <m:r>
                          <a:rPr lang="sv-SE" b="0" i="1">
                            <a:latin typeface="Cambria Math"/>
                          </a:rPr>
                          <m:t>𝑀</m:t>
                        </m:r>
                      </m:e>
                      <m:sub>
                        <m:r>
                          <a:rPr lang="sv-SE" b="0" i="1">
                            <a:latin typeface="Cambria Math"/>
                          </a:rPr>
                          <m:t>𝑛</m:t>
                        </m:r>
                      </m:sub>
                    </m:sSub>
                  </m:oMath>
                </a14:m>
                <a:endParaRPr lang="sv-SE" b="0"/>
              </a:p>
              <a:p>
                <a:pPr>
                  <a:defRPr/>
                </a:pPr>
                <a:endParaRPr/>
              </a:p>
            </p:txBody>
          </p:sp>
        </mc:Choice>
        <mc:Fallback xmlns="">
          <p:sp>
            <p:nvSpPr>
              <p:cNvPr id="8" name="TextBox 7"/>
              <p:cNvSpPr txBox="1">
                <a:spLocks noRot="1" noChangeAspect="1" noMove="1" noResize="1" noEditPoints="1" noAdjustHandles="1" noChangeArrowheads="1" noChangeShapeType="1" noTextEdit="1"/>
              </p:cNvSpPr>
              <p:nvPr/>
            </p:nvSpPr>
            <p:spPr bwMode="auto">
              <a:xfrm>
                <a:off x="7182431" y="3716754"/>
                <a:ext cx="2064219" cy="646331"/>
              </a:xfrm>
              <a:prstGeom prst="rect">
                <a:avLst/>
              </a:prstGeom>
              <a:blipFill>
                <a:blip r:embed="rId4"/>
                <a:stretch>
                  <a:fillRect t="-3846"/>
                </a:stretch>
              </a:blipFill>
            </p:spPr>
            <p:txBody>
              <a:bodyPr/>
              <a:lstStyle/>
              <a:p>
                <a:r>
                  <a:rPr lang="en-DE">
                    <a:noFill/>
                  </a:rPr>
                  <a:t> </a:t>
                </a:r>
              </a:p>
            </p:txBody>
          </p:sp>
        </mc:Fallback>
      </mc:AlternateContent>
      <p:sp>
        <p:nvSpPr>
          <p:cNvPr id="12" name="TextBox 11"/>
          <p:cNvSpPr txBox="1"/>
          <p:nvPr/>
        </p:nvSpPr>
        <p:spPr bwMode="auto">
          <a:xfrm>
            <a:off x="5153046" y="4132252"/>
            <a:ext cx="2064219" cy="461665"/>
          </a:xfrm>
          <a:prstGeom prst="rect">
            <a:avLst/>
          </a:prstGeom>
          <a:noFill/>
        </p:spPr>
        <p:txBody>
          <a:bodyPr wrap="square" rtlCol="0">
            <a:spAutoFit/>
          </a:bodyPr>
          <a:lstStyle/>
          <a:p>
            <a:pPr algn="ctr">
              <a:defRPr/>
            </a:pPr>
            <a:r>
              <a:rPr sz="1200"/>
              <a:t>Many-qubit independent errors are still captured!</a:t>
            </a:r>
            <a:endParaRPr/>
          </a:p>
        </p:txBody>
      </p:sp>
      <p:cxnSp>
        <p:nvCxnSpPr>
          <p:cNvPr id="11" name="Straight Arrow Connector 10"/>
          <p:cNvCxnSpPr>
            <a:cxnSpLocks/>
          </p:cNvCxnSpPr>
          <p:nvPr/>
        </p:nvCxnSpPr>
        <p:spPr bwMode="auto">
          <a:xfrm>
            <a:off x="7081742" y="4593917"/>
            <a:ext cx="1180123" cy="4689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bwMode="auto">
              <a:xfrm>
                <a:off x="8328261" y="5062840"/>
                <a:ext cx="2263440" cy="230832"/>
              </a:xfrm>
              <a:prstGeom prst="rect">
                <a:avLst/>
              </a:prstGeom>
              <a:noFill/>
            </p:spPr>
            <p:txBody>
              <a:bodyPr wrap="none" lIns="0" tIns="0" rIns="0" bIns="0" rtlCol="0">
                <a:spAutoFit/>
              </a:bodyPr>
              <a:lstStyle/>
              <a:p>
                <a:pPr>
                  <a:defRPr/>
                </a:pPr>
                <a14:m>
                  <m:oMath xmlns:m="http://schemas.openxmlformats.org/officeDocument/2006/math">
                    <m:r>
                      <m:rPr>
                        <m:nor/>
                      </m:rPr>
                      <a:rPr sz="1500"/>
                      <m:t>P</m:t>
                    </m:r>
                    <m:r>
                      <m:rPr>
                        <m:nor/>
                      </m:rPr>
                      <a:rPr sz="1500"/>
                      <m:t>(</m:t>
                    </m:r>
                    <m:r>
                      <m:rPr>
                        <m:nor/>
                      </m:rPr>
                      <a:rPr lang="sv-SE" sz="1500" b="0" i="0"/>
                      <m:t>11</m:t>
                    </m:r>
                    <m:r>
                      <m:rPr>
                        <m:nor/>
                      </m:rPr>
                      <a:rPr sz="1500"/>
                      <m:t>|0</m:t>
                    </m:r>
                    <m:r>
                      <m:rPr>
                        <m:nor/>
                      </m:rPr>
                      <a:rPr lang="sv-SE" sz="1500" b="0" i="0"/>
                      <m:t>0</m:t>
                    </m:r>
                    <m:r>
                      <m:rPr>
                        <m:nor/>
                      </m:rPr>
                      <a:rPr sz="1500"/>
                      <m:t>)</m:t>
                    </m:r>
                  </m:oMath>
                </a14:m>
                <a:r>
                  <a:rPr sz="1500"/>
                  <a:t> = </a:t>
                </a:r>
                <a14:m>
                  <m:oMath xmlns:m="http://schemas.openxmlformats.org/officeDocument/2006/math">
                    <m:r>
                      <m:rPr>
                        <m:nor/>
                      </m:rPr>
                      <a:rPr sz="1500"/>
                      <m:t>P</m:t>
                    </m:r>
                    <m:r>
                      <m:rPr>
                        <m:nor/>
                      </m:rPr>
                      <a:rPr sz="1500"/>
                      <m:t>(</m:t>
                    </m:r>
                    <m:r>
                      <m:rPr>
                        <m:nor/>
                      </m:rPr>
                      <a:rPr lang="sv-SE" sz="1500" b="0" i="0"/>
                      <m:t>1</m:t>
                    </m:r>
                    <m:r>
                      <m:rPr>
                        <m:nor/>
                      </m:rPr>
                      <a:rPr sz="1500"/>
                      <m:t>|0)</m:t>
                    </m:r>
                    <m:r>
                      <m:rPr>
                        <m:nor/>
                      </m:rPr>
                      <a:rPr lang="sv-SE" sz="1500" b="0" i="0" baseline="-25000"/>
                      <m:t>1</m:t>
                    </m:r>
                  </m:oMath>
                </a14:m>
                <a:r>
                  <a:rPr sz="1500"/>
                  <a:t> x </a:t>
                </a:r>
                <a14:m>
                  <m:oMath xmlns:m="http://schemas.openxmlformats.org/officeDocument/2006/math">
                    <m:r>
                      <m:rPr>
                        <m:nor/>
                      </m:rPr>
                      <a:rPr sz="1500"/>
                      <m:t>P</m:t>
                    </m:r>
                    <m:r>
                      <m:rPr>
                        <m:nor/>
                      </m:rPr>
                      <a:rPr sz="1500"/>
                      <m:t>(</m:t>
                    </m:r>
                    <m:r>
                      <m:rPr>
                        <m:nor/>
                      </m:rPr>
                      <a:rPr lang="sv-SE" sz="1500" b="0" i="0"/>
                      <m:t>1</m:t>
                    </m:r>
                    <m:r>
                      <m:rPr>
                        <m:nor/>
                      </m:rPr>
                      <a:rPr sz="1500"/>
                      <m:t>|0)</m:t>
                    </m:r>
                    <m:r>
                      <m:rPr>
                        <m:nor/>
                      </m:rPr>
                      <a:rPr lang="sv-SE" sz="1500" b="0" i="0" baseline="-25000"/>
                      <m:t>2</m:t>
                    </m:r>
                  </m:oMath>
                </a14:m>
                <a:r>
                  <a:rPr sz="1500"/>
                  <a:t> </a:t>
                </a:r>
                <a:endParaRPr/>
              </a:p>
            </p:txBody>
          </p:sp>
        </mc:Choice>
        <mc:Fallback xmlns="">
          <p:sp>
            <p:nvSpPr>
              <p:cNvPr id="13" name="TextBox 12"/>
              <p:cNvSpPr txBox="1">
                <a:spLocks noRot="1" noChangeAspect="1" noMove="1" noResize="1" noEditPoints="1" noAdjustHandles="1" noChangeArrowheads="1" noChangeShapeType="1" noTextEdit="1"/>
              </p:cNvSpPr>
              <p:nvPr/>
            </p:nvSpPr>
            <p:spPr bwMode="auto">
              <a:xfrm>
                <a:off x="8328261" y="5062840"/>
                <a:ext cx="2263440" cy="230832"/>
              </a:xfrm>
              <a:prstGeom prst="rect">
                <a:avLst/>
              </a:prstGeom>
              <a:blipFill>
                <a:blip r:embed="rId5"/>
                <a:stretch>
                  <a:fillRect l="-3911" t="-21053" r="-4469" b="-47368"/>
                </a:stretch>
              </a:blipFill>
            </p:spPr>
            <p:txBody>
              <a:bodyPr/>
              <a:lstStyle/>
              <a:p>
                <a:r>
                  <a:rPr lang="en-DE">
                    <a:noFill/>
                  </a:rPr>
                  <a:t> </a:t>
                </a:r>
              </a:p>
            </p:txBody>
          </p:sp>
        </mc:Fallback>
      </mc:AlternateContent>
      <p:sp>
        <p:nvSpPr>
          <p:cNvPr id="14" name="TextBox 13"/>
          <p:cNvSpPr txBox="1"/>
          <p:nvPr/>
        </p:nvSpPr>
        <p:spPr bwMode="auto">
          <a:xfrm>
            <a:off x="7379993" y="4885868"/>
            <a:ext cx="442942" cy="292387"/>
          </a:xfrm>
          <a:prstGeom prst="rect">
            <a:avLst/>
          </a:prstGeom>
          <a:noFill/>
        </p:spPr>
        <p:txBody>
          <a:bodyPr wrap="none" rtlCol="0">
            <a:spAutoFit/>
          </a:bodyPr>
          <a:lstStyle/>
          <a:p>
            <a:pPr>
              <a:defRPr/>
            </a:pPr>
            <a:r>
              <a:rPr sz="1300"/>
              <a:t>e.g.</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p:sp>
        <p:nvSpPr>
          <p:cNvPr id="3" name="TextBox 2"/>
          <p:cNvSpPr txBox="1"/>
          <p:nvPr/>
        </p:nvSpPr>
        <p:spPr bwMode="auto">
          <a:xfrm>
            <a:off x="658934" y="1813953"/>
            <a:ext cx="9469804" cy="923330"/>
          </a:xfrm>
          <a:prstGeom prst="rect">
            <a:avLst/>
          </a:prstGeom>
          <a:noFill/>
        </p:spPr>
        <p:txBody>
          <a:bodyPr wrap="square" rtlCol="0">
            <a:spAutoFit/>
          </a:bodyPr>
          <a:lstStyle/>
          <a:p>
            <a:pPr marL="342900" indent="-342900">
              <a:buFont typeface="+mj-lt"/>
              <a:buAutoNum type="arabicPeriod"/>
              <a:defRPr/>
            </a:pPr>
            <a:endParaRPr/>
          </a:p>
          <a:p>
            <a:pPr marL="342900" indent="-342900">
              <a:buFont typeface="+mj-lt"/>
              <a:buAutoNum type="arabicPeriod"/>
              <a:defRPr/>
            </a:pPr>
            <a:r>
              <a:rPr b="1"/>
              <a:t>Calibration stage</a:t>
            </a:r>
            <a:r>
              <a:t>: Obtain confusion matrix </a:t>
            </a:r>
            <a:r>
              <a:rPr i="1"/>
              <a:t>M</a:t>
            </a:r>
            <a:r>
              <a:t>.</a:t>
            </a:r>
          </a:p>
          <a:p>
            <a:pPr marL="342900" indent="-342900">
              <a:buFont typeface="+mj-lt"/>
              <a:buAutoNum type="arabicPeriod"/>
              <a:defRPr/>
            </a:pPr>
            <a:endParaRPr/>
          </a:p>
        </p:txBody>
      </p:sp>
      <p:sp>
        <p:nvSpPr>
          <p:cNvPr id="4" name="TextBox 3"/>
          <p:cNvSpPr txBox="1"/>
          <p:nvPr/>
        </p:nvSpPr>
        <p:spPr bwMode="auto">
          <a:xfrm>
            <a:off x="789354" y="2737283"/>
            <a:ext cx="9036513" cy="369332"/>
          </a:xfrm>
          <a:prstGeom prst="rect">
            <a:avLst/>
          </a:prstGeom>
          <a:noFill/>
        </p:spPr>
        <p:txBody>
          <a:bodyPr wrap="none" rtlCol="0">
            <a:spAutoFit/>
          </a:bodyPr>
          <a:lstStyle/>
          <a:p>
            <a:pPr>
              <a:defRPr/>
            </a:pPr>
            <a:r>
              <a:t>Let us assume that single-qubit readout errors dominate, then confusion matrix </a:t>
            </a:r>
            <a:r>
              <a:rPr i="1"/>
              <a:t>M</a:t>
            </a:r>
            <a:r>
              <a:t> reads,</a:t>
            </a:r>
          </a:p>
        </p:txBody>
      </p:sp>
      <p:graphicFrame>
        <p:nvGraphicFramePr>
          <p:cNvPr id="5" name="Table 4"/>
          <p:cNvGraphicFramePr>
            <a:graphicFrameLocks noGrp="1"/>
          </p:cNvGraphicFramePr>
          <p:nvPr/>
        </p:nvGraphicFramePr>
        <p:xfrm>
          <a:off x="3209437" y="3431083"/>
          <a:ext cx="1765300" cy="963262"/>
        </p:xfrm>
        <a:graphic>
          <a:graphicData uri="http://schemas.openxmlformats.org/drawingml/2006/table">
            <a:tbl>
              <a:tblPr firstRow="1" bandRow="1">
                <a:tableStyleId>{5940675A-B579-460E-94D1-54222C63F5DA}</a:tableStyleId>
              </a:tblPr>
              <a:tblGrid>
                <a:gridCol w="882650">
                  <a:extLst>
                    <a:ext uri="{9D8B030D-6E8A-4147-A177-3AD203B41FA5}">
                      <a16:colId xmlns:a16="http://schemas.microsoft.com/office/drawing/2014/main" val="20000"/>
                    </a:ext>
                  </a:extLst>
                </a:gridCol>
                <a:gridCol w="882650">
                  <a:extLst>
                    <a:ext uri="{9D8B030D-6E8A-4147-A177-3AD203B41FA5}">
                      <a16:colId xmlns:a16="http://schemas.microsoft.com/office/drawing/2014/main" val="20001"/>
                    </a:ext>
                  </a:extLst>
                </a:gridCol>
              </a:tblGrid>
              <a:tr h="472696">
                <a:tc>
                  <a:txBody>
                    <a:bodyPr/>
                    <a:lstStyle/>
                    <a:p>
                      <a:pPr algn="ctr">
                        <a:defRPr/>
                      </a:pPr>
                      <a:r>
                        <a:rPr sz="1500"/>
                        <a:t>P(0|0)</a:t>
                      </a:r>
                      <a:endParaRPr/>
                    </a:p>
                  </a:txBody>
                  <a:tcPr/>
                </a:tc>
                <a:tc>
                  <a:txBody>
                    <a:bodyPr/>
                    <a:lstStyle/>
                    <a:p>
                      <a:pPr marL="0" marR="0" lvl="0" indent="0" algn="ctr" defTabSz="914400">
                        <a:lnSpc>
                          <a:spcPct val="100000"/>
                        </a:lnSpc>
                        <a:spcBef>
                          <a:spcPts val="0"/>
                        </a:spcBef>
                        <a:spcAft>
                          <a:spcPts val="0"/>
                        </a:spcAft>
                        <a:buClrTx/>
                        <a:buSzTx/>
                        <a:buFontTx/>
                        <a:buNone/>
                        <a:defRPr/>
                      </a:pPr>
                      <a:r>
                        <a:rPr sz="1500"/>
                        <a:t>P(0|1)</a:t>
                      </a:r>
                      <a:endParaRPr/>
                    </a:p>
                  </a:txBody>
                  <a:tcPr/>
                </a:tc>
                <a:extLst>
                  <a:ext uri="{0D108BD9-81ED-4DB2-BD59-A6C34878D82A}">
                    <a16:rowId xmlns:a16="http://schemas.microsoft.com/office/drawing/2014/main" val="10000"/>
                  </a:ext>
                </a:extLst>
              </a:tr>
              <a:tr h="490566">
                <a:tc>
                  <a:txBody>
                    <a:bodyPr/>
                    <a:lstStyle/>
                    <a:p>
                      <a:pPr algn="ctr">
                        <a:defRPr/>
                      </a:pPr>
                      <a:r>
                        <a:rPr sz="1500"/>
                        <a:t>P(1|0)</a:t>
                      </a:r>
                      <a:endParaRPr/>
                    </a:p>
                  </a:txBody>
                  <a:tcPr/>
                </a:tc>
                <a:tc>
                  <a:txBody>
                    <a:bodyPr/>
                    <a:lstStyle/>
                    <a:p>
                      <a:pPr marL="0" marR="0" lvl="0" indent="0" algn="ctr" defTabSz="914400">
                        <a:lnSpc>
                          <a:spcPct val="100000"/>
                        </a:lnSpc>
                        <a:spcBef>
                          <a:spcPts val="0"/>
                        </a:spcBef>
                        <a:spcAft>
                          <a:spcPts val="0"/>
                        </a:spcAft>
                        <a:buClrTx/>
                        <a:buSzTx/>
                        <a:buFontTx/>
                        <a:buNone/>
                        <a:defRPr/>
                      </a:pPr>
                      <a:r>
                        <a:rPr sz="1500"/>
                        <a:t>P(1|1)</a:t>
                      </a:r>
                      <a:endParaRPr/>
                    </a:p>
                  </a:txBody>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bwMode="auto">
              <a:xfrm>
                <a:off x="2204032" y="3728048"/>
                <a:ext cx="690382" cy="369332"/>
              </a:xfrm>
              <a:prstGeom prst="rect">
                <a:avLst/>
              </a:prstGeom>
              <a:noFill/>
            </p:spPr>
            <p:txBody>
              <a:bodyPr wrap="none" rtlCol="0">
                <a:spAutoFit/>
              </a:bodyPr>
              <a:lstStyle/>
              <a:p>
                <a:pPr>
                  <a:defRPr/>
                </a:pPr>
                <a14:m>
                  <m:oMath xmlns:m="http://schemas.openxmlformats.org/officeDocument/2006/math">
                    <m:r>
                      <a:rPr i="1">
                        <a:latin typeface="Cambria Math"/>
                      </a:rPr>
                      <m:t>𝑀</m:t>
                    </m:r>
                    <m:r>
                      <a:rPr i="1" baseline="-25000">
                        <a:latin typeface="Cambria Math"/>
                      </a:rPr>
                      <m:t>𝑗</m:t>
                    </m:r>
                  </m:oMath>
                </a14:m>
                <a:r>
                  <a:t> = </a:t>
                </a:r>
              </a:p>
            </p:txBody>
          </p:sp>
        </mc:Choice>
        <mc:Fallback xmlns="">
          <p:sp>
            <p:nvSpPr>
              <p:cNvPr id="6" name="TextBox 5"/>
              <p:cNvSpPr txBox="1">
                <a:spLocks noRot="1" noChangeAspect="1" noMove="1" noResize="1" noEditPoints="1" noAdjustHandles="1" noChangeArrowheads="1" noChangeShapeType="1" noTextEdit="1"/>
              </p:cNvSpPr>
              <p:nvPr/>
            </p:nvSpPr>
            <p:spPr bwMode="auto">
              <a:xfrm>
                <a:off x="2204032" y="3728048"/>
                <a:ext cx="690382" cy="369332"/>
              </a:xfrm>
              <a:prstGeom prst="rect">
                <a:avLst/>
              </a:prstGeom>
              <a:blipFill>
                <a:blip r:embed="rId3"/>
                <a:stretch>
                  <a:fillRect t="-6667" r="-5357" b="-26667"/>
                </a:stretch>
              </a:blipFill>
            </p:spPr>
            <p:txBody>
              <a:bodyPr/>
              <a:lstStyle/>
              <a:p>
                <a:r>
                  <a:rPr lang="en-DE">
                    <a:noFill/>
                  </a:rPr>
                  <a:t> </a:t>
                </a:r>
              </a:p>
            </p:txBody>
          </p:sp>
        </mc:Fallback>
      </mc:AlternateContent>
      <p:sp>
        <p:nvSpPr>
          <p:cNvPr id="7" name="Right Arrow 6"/>
          <p:cNvSpPr/>
          <p:nvPr/>
        </p:nvSpPr>
        <p:spPr bwMode="auto">
          <a:xfrm>
            <a:off x="5572370" y="3795483"/>
            <a:ext cx="1164492" cy="234462"/>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mc:AlternateContent xmlns:mc="http://schemas.openxmlformats.org/markup-compatibility/2006" xmlns:a14="http://schemas.microsoft.com/office/drawing/2010/main">
        <mc:Choice Requires="a14">
          <p:sp>
            <p:nvSpPr>
              <p:cNvPr id="8" name="TextBox 7"/>
              <p:cNvSpPr txBox="1"/>
              <p:nvPr/>
            </p:nvSpPr>
            <p:spPr bwMode="auto">
              <a:xfrm>
                <a:off x="7182431" y="3716754"/>
                <a:ext cx="2064219" cy="646331"/>
              </a:xfrm>
              <a:prstGeom prst="rect">
                <a:avLst/>
              </a:prstGeom>
              <a:noFill/>
            </p:spPr>
            <p:txBody>
              <a:bodyPr wrap="none" rtlCol="0">
                <a:spAutoFit/>
              </a:bodyPr>
              <a:lstStyle/>
              <a:p>
                <a:pPr>
                  <a:defRPr/>
                </a:pPr>
                <a14:m>
                  <m:oMath xmlns:m="http://schemas.openxmlformats.org/officeDocument/2006/math">
                    <m:r>
                      <a:rPr i="1">
                        <a:latin typeface="Cambria Math"/>
                      </a:rPr>
                      <m:t>𝑀</m:t>
                    </m:r>
                  </m:oMath>
                </a14:m>
                <a:r>
                  <a:t> = </a:t>
                </a:r>
                <a14:m>
                  <m:oMath xmlns:m="http://schemas.openxmlformats.org/officeDocument/2006/math">
                    <m:sSub>
                      <m:sSubPr>
                        <m:ctrlPr>
                          <a:rPr lang="sv-SE" b="0" i="1">
                            <a:latin typeface="Cambria Math" panose="02040503050406030204" pitchFamily="18" charset="0"/>
                            <a:ea typeface="Cambria Math"/>
                            <a:cs typeface="Cambria Math"/>
                          </a:rPr>
                        </m:ctrlPr>
                      </m:sSubPr>
                      <m:e>
                        <m:r>
                          <a:rPr lang="sv-SE" b="0" i="1">
                            <a:latin typeface="Cambria Math"/>
                          </a:rPr>
                          <m:t>𝑀</m:t>
                        </m:r>
                      </m:e>
                      <m:sub>
                        <m:r>
                          <a:rPr lang="sv-SE" b="0" i="1">
                            <a:latin typeface="Cambria Math"/>
                          </a:rPr>
                          <m:t>1</m:t>
                        </m:r>
                      </m:sub>
                    </m:sSub>
                    <m:r>
                      <a:rPr lang="sv-SE" b="0" i="1">
                        <a:latin typeface="Cambria Math"/>
                      </a:rPr>
                      <m:t>⊗⋯⊗</m:t>
                    </m:r>
                    <m:sSub>
                      <m:sSubPr>
                        <m:ctrlPr>
                          <a:rPr lang="sv-SE" b="0" i="1">
                            <a:latin typeface="Cambria Math" panose="02040503050406030204" pitchFamily="18" charset="0"/>
                            <a:ea typeface="Cambria Math"/>
                            <a:cs typeface="Cambria Math"/>
                          </a:rPr>
                        </m:ctrlPr>
                      </m:sSubPr>
                      <m:e>
                        <m:r>
                          <a:rPr lang="sv-SE" b="0" i="1">
                            <a:latin typeface="Cambria Math"/>
                          </a:rPr>
                          <m:t>𝑀</m:t>
                        </m:r>
                      </m:e>
                      <m:sub>
                        <m:r>
                          <a:rPr lang="sv-SE" b="0" i="1">
                            <a:latin typeface="Cambria Math"/>
                          </a:rPr>
                          <m:t>𝑛</m:t>
                        </m:r>
                      </m:sub>
                    </m:sSub>
                  </m:oMath>
                </a14:m>
                <a:endParaRPr lang="sv-SE" b="0"/>
              </a:p>
              <a:p>
                <a:pPr>
                  <a:defRPr/>
                </a:pPr>
                <a:endParaRPr/>
              </a:p>
            </p:txBody>
          </p:sp>
        </mc:Choice>
        <mc:Fallback xmlns="">
          <p:sp>
            <p:nvSpPr>
              <p:cNvPr id="8" name="TextBox 7"/>
              <p:cNvSpPr txBox="1">
                <a:spLocks noRot="1" noChangeAspect="1" noMove="1" noResize="1" noEditPoints="1" noAdjustHandles="1" noChangeArrowheads="1" noChangeShapeType="1" noTextEdit="1"/>
              </p:cNvSpPr>
              <p:nvPr/>
            </p:nvSpPr>
            <p:spPr bwMode="auto">
              <a:xfrm>
                <a:off x="7182431" y="3716754"/>
                <a:ext cx="2064219" cy="646331"/>
              </a:xfrm>
              <a:prstGeom prst="rect">
                <a:avLst/>
              </a:prstGeom>
              <a:blipFill>
                <a:blip r:embed="rId4"/>
                <a:stretch>
                  <a:fillRect t="-3846"/>
                </a:stretch>
              </a:blipFill>
            </p:spPr>
            <p:txBody>
              <a:bodyPr/>
              <a:lstStyle/>
              <a:p>
                <a:r>
                  <a:rPr lang="en-DE">
                    <a:noFill/>
                  </a:rPr>
                  <a:t> </a:t>
                </a:r>
              </a:p>
            </p:txBody>
          </p:sp>
        </mc:Fallback>
      </mc:AlternateContent>
      <p:sp>
        <p:nvSpPr>
          <p:cNvPr id="9" name="TextBox 8"/>
          <p:cNvSpPr txBox="1"/>
          <p:nvPr/>
        </p:nvSpPr>
        <p:spPr bwMode="auto">
          <a:xfrm>
            <a:off x="906585" y="4877788"/>
            <a:ext cx="10544938" cy="1477328"/>
          </a:xfrm>
          <a:prstGeom prst="rect">
            <a:avLst/>
          </a:prstGeom>
          <a:noFill/>
        </p:spPr>
        <p:txBody>
          <a:bodyPr wrap="none" rtlCol="0">
            <a:spAutoFit/>
          </a:bodyPr>
          <a:lstStyle/>
          <a:p>
            <a:pPr>
              <a:defRPr/>
            </a:pPr>
            <a:r>
              <a:t>How can we obtain all these matrices in a QPU?</a:t>
            </a:r>
          </a:p>
          <a:p>
            <a:pPr>
              <a:defRPr/>
            </a:pPr>
            <a:endParaRPr/>
          </a:p>
          <a:p>
            <a:pPr>
              <a:defRPr/>
            </a:pPr>
            <a:r>
              <a:rPr b="1"/>
              <a:t>“Marginal” method</a:t>
            </a:r>
            <a:r>
              <a:t>: 2</a:t>
            </a:r>
            <a:r>
              <a:rPr baseline="30000"/>
              <a:t> </a:t>
            </a:r>
            <a:r>
              <a:t>calibration circuits, where all qubits are either at state 0 or 1.</a:t>
            </a:r>
          </a:p>
          <a:p>
            <a:pPr>
              <a:defRPr/>
            </a:pPr>
            <a:r>
              <a:rPr b="1"/>
              <a:t>Independent method: </a:t>
            </a:r>
            <a:r>
              <a:rPr i="1"/>
              <a:t>2n</a:t>
            </a:r>
            <a:r>
              <a:t> calibration circuits, where each qubit is independently prepared in state 0 or 1.</a:t>
            </a:r>
          </a:p>
          <a:p>
            <a:pPr>
              <a:defRPr/>
            </a:pPr>
            <a:r>
              <a:rPr b="1" u="sng"/>
              <a:t>Balanced method</a:t>
            </a:r>
            <a:r>
              <a:t>: </a:t>
            </a:r>
            <a:r>
              <a:rPr i="1"/>
              <a:t>2n </a:t>
            </a:r>
            <a:r>
              <a:t>calibration circuits, where each qubit state, 0 or 1 is prepared </a:t>
            </a:r>
            <a:r>
              <a:rPr i="1"/>
              <a:t>n</a:t>
            </a:r>
            <a:r>
              <a:t> times.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1776255"/>
              </a:xfrm>
              <a:prstGeom prst="rect">
                <a:avLst/>
              </a:prstGeom>
              <a:noFill/>
            </p:spPr>
            <p:txBody>
              <a:bodyPr wrap="square" rtlCol="0">
                <a:spAutoFit/>
              </a:bodyPr>
              <a:lstStyle/>
              <a:p>
                <a:pPr marL="342900" indent="-342900">
                  <a:buFont typeface="+mj-lt"/>
                  <a:buAutoNum type="arabicPeriod"/>
                  <a:defRPr/>
                </a:pPr>
                <a:endParaRPr/>
              </a:p>
              <a:p>
                <a:pPr marL="342900" indent="-342900">
                  <a:buFont typeface="+mj-lt"/>
                  <a:buAutoNum type="arabicPeriod"/>
                  <a:defRPr/>
                </a:pPr>
                <a:r>
                  <a:rPr b="1"/>
                  <a:t>Calibration stage</a:t>
                </a:r>
                <a:r>
                  <a:t>: Obtain confusion matrix M.</a:t>
                </a:r>
              </a:p>
              <a:p>
                <a:pPr marL="342900" indent="-342900">
                  <a:buFont typeface="+mj-lt"/>
                  <a:buAutoNum type="arabicPeriod"/>
                  <a:defRPr/>
                </a:pPr>
                <a:endParaRPr/>
              </a:p>
              <a:p>
                <a:pPr marL="342900" indent="-342900">
                  <a:buFont typeface="+mj-lt"/>
                  <a:buAutoNum type="arabicPeriod"/>
                  <a:defRPr/>
                </a:pPr>
                <a:r>
                  <a:t>Run the quantum circuit in the noisy QPU and obtain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oMath>
                </a14:m>
                <a:r>
                  <a:t>.</a:t>
                </a:r>
              </a:p>
              <a:p>
                <a:pPr marL="342900" indent="-342900">
                  <a:buFont typeface="+mj-lt"/>
                  <a:buAutoNum type="arabicPeriod"/>
                  <a:defRPr/>
                </a:pPr>
                <a:endParaRPr/>
              </a:p>
              <a:p>
                <a:pPr marL="342900" indent="-342900">
                  <a:buFont typeface="+mj-lt"/>
                  <a:buAutoNum type="arabicPeriod"/>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1776255"/>
              </a:xfrm>
              <a:prstGeom prst="rect">
                <a:avLst/>
              </a:prstGeom>
              <a:blipFill>
                <a:blip r:embed="rId3"/>
                <a:stretch>
                  <a:fillRect l="-402" b="-42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98168" y="3749503"/>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98168" y="3749503"/>
                <a:ext cx="2207656" cy="575927"/>
              </a:xfrm>
              <a:prstGeom prst="rect">
                <a:avLst/>
              </a:prstGeom>
              <a:blipFill>
                <a:blip r:embed="rId4"/>
                <a:stretch>
                  <a:fillRect l="-1714" t="-15217"/>
                </a:stretch>
              </a:blipFill>
            </p:spPr>
            <p:txBody>
              <a:bodyPr/>
              <a:lstStyle/>
              <a:p>
                <a:r>
                  <a:rPr lang="en-DE">
                    <a:noFill/>
                  </a:rPr>
                  <a:t> </a:t>
                </a:r>
              </a:p>
            </p:txBody>
          </p:sp>
        </mc:Fallback>
      </mc:AlternateContent>
      <p:sp>
        <p:nvSpPr>
          <p:cNvPr id="4" name="TextBox 3"/>
          <p:cNvSpPr txBox="1"/>
          <p:nvPr/>
        </p:nvSpPr>
        <p:spPr bwMode="auto">
          <a:xfrm>
            <a:off x="814385" y="4455062"/>
            <a:ext cx="9390921" cy="369332"/>
          </a:xfrm>
          <a:prstGeom prst="rect">
            <a:avLst/>
          </a:prstGeom>
          <a:noFill/>
        </p:spPr>
        <p:txBody>
          <a:bodyPr wrap="square" rtlCol="0">
            <a:spAutoFit/>
          </a:bodyPr>
          <a:lstStyle/>
          <a:p>
            <a:pPr>
              <a:defRPr/>
            </a:pPr>
            <a:r>
              <a:rPr u="sng"/>
              <a:t>(Non-twirling) techniques differ in the way they solve this equation </a:t>
            </a:r>
            <a:endParaRPr/>
          </a:p>
        </p:txBody>
      </p:sp>
      <p:sp>
        <p:nvSpPr>
          <p:cNvPr id="8" name="TextBox 7"/>
          <p:cNvSpPr txBox="1"/>
          <p:nvPr/>
        </p:nvSpPr>
        <p:spPr bwMode="auto">
          <a:xfrm>
            <a:off x="854424" y="5150506"/>
            <a:ext cx="10781944" cy="461665"/>
          </a:xfrm>
          <a:prstGeom prst="rect">
            <a:avLst/>
          </a:prstGeom>
          <a:noFill/>
        </p:spPr>
        <p:txBody>
          <a:bodyPr wrap="square" rtlCol="0">
            <a:spAutoFit/>
          </a:bodyPr>
          <a:lstStyle/>
          <a:p>
            <a:pPr>
              <a:defRPr/>
            </a:pPr>
            <a:r>
              <a:rPr lang="en-GB" sz="1200" b="0" i="0" u="none" strike="noStrike">
                <a:solidFill>
                  <a:srgbClr val="222222"/>
                </a:solidFill>
                <a:latin typeface="Arial"/>
              </a:rPr>
              <a:t>[2] Yang, Bo, Rudy Raymond, and Shumpei Uno. "Efficient quantum readout-error mitigation for sparse measurement outcomes of near-term quantum devices." </a:t>
            </a:r>
            <a:r>
              <a:rPr lang="en-GB" sz="1200" b="0" i="1" u="none" strike="noStrike">
                <a:solidFill>
                  <a:srgbClr val="222222"/>
                </a:solidFill>
                <a:latin typeface="Arial"/>
              </a:rPr>
              <a:t>Physical Review A</a:t>
            </a:r>
            <a:r>
              <a:rPr lang="en-GB" sz="1200" b="0" i="0" u="none" strike="noStrike">
                <a:solidFill>
                  <a:srgbClr val="222222"/>
                </a:solidFill>
                <a:latin typeface="Arial"/>
              </a:rPr>
              <a:t> 106.1 (2022): 012423.</a:t>
            </a:r>
            <a:endParaRPr sz="1200"/>
          </a:p>
        </p:txBody>
      </p:sp>
      <p:sp>
        <p:nvSpPr>
          <p:cNvPr id="9" name="TextBox 8"/>
          <p:cNvSpPr txBox="1"/>
          <p:nvPr/>
        </p:nvSpPr>
        <p:spPr bwMode="auto">
          <a:xfrm>
            <a:off x="854580" y="4913697"/>
            <a:ext cx="10699334" cy="276999"/>
          </a:xfrm>
          <a:prstGeom prst="rect">
            <a:avLst/>
          </a:prstGeom>
          <a:noFill/>
        </p:spPr>
        <p:txBody>
          <a:bodyPr wrap="square" rtlCol="0">
            <a:spAutoFit/>
          </a:bodyPr>
          <a:lstStyle/>
          <a:p>
            <a:pPr>
              <a:defRPr/>
            </a:pPr>
            <a:r>
              <a:rPr lang="en-GB" sz="1200" b="0" i="0" u="none" strike="noStrike">
                <a:solidFill>
                  <a:srgbClr val="222222"/>
                </a:solidFill>
                <a:latin typeface="Arial"/>
              </a:rPr>
              <a:t>[1] Nation, Paul D., et al. "Scalable mitigation of measurement errors on quantum computers." </a:t>
            </a:r>
            <a:r>
              <a:rPr lang="en-GB" sz="1200" b="0" i="1" u="none" strike="noStrike">
                <a:solidFill>
                  <a:srgbClr val="222222"/>
                </a:solidFill>
                <a:latin typeface="Arial"/>
              </a:rPr>
              <a:t>PRX Quantum</a:t>
            </a:r>
            <a:r>
              <a:rPr lang="en-GB" sz="1200" b="0" i="0" u="none" strike="noStrike">
                <a:solidFill>
                  <a:srgbClr val="222222"/>
                </a:solidFill>
                <a:latin typeface="Arial"/>
              </a:rPr>
              <a:t> 2.4 (2021): 040326.</a:t>
            </a:r>
            <a:endParaRPr sz="1200"/>
          </a:p>
        </p:txBody>
      </p:sp>
      <p:sp>
        <p:nvSpPr>
          <p:cNvPr id="10" name="TextBox 9"/>
          <p:cNvSpPr txBox="1"/>
          <p:nvPr/>
        </p:nvSpPr>
        <p:spPr bwMode="auto">
          <a:xfrm>
            <a:off x="834484" y="5568846"/>
            <a:ext cx="1181734" cy="307777"/>
          </a:xfrm>
          <a:prstGeom prst="rect">
            <a:avLst/>
          </a:prstGeom>
          <a:noFill/>
        </p:spPr>
        <p:txBody>
          <a:bodyPr wrap="none" rtlCol="0">
            <a:spAutoFit/>
          </a:bodyPr>
          <a:lstStyle/>
          <a:p>
            <a:pPr>
              <a:defRPr/>
            </a:pPr>
            <a:r>
              <a:rPr sz="1400" u="sng"/>
              <a:t>With twirling</a:t>
            </a:r>
            <a:endParaRPr/>
          </a:p>
        </p:txBody>
      </p:sp>
      <p:sp>
        <p:nvSpPr>
          <p:cNvPr id="11" name="TextBox 10"/>
          <p:cNvSpPr txBox="1"/>
          <p:nvPr/>
        </p:nvSpPr>
        <p:spPr bwMode="auto">
          <a:xfrm>
            <a:off x="874520" y="5822241"/>
            <a:ext cx="10482840" cy="1015663"/>
          </a:xfrm>
          <a:prstGeom prst="rect">
            <a:avLst/>
          </a:prstGeom>
          <a:noFill/>
        </p:spPr>
        <p:txBody>
          <a:bodyPr wrap="square" rtlCol="0">
            <a:spAutoFit/>
          </a:bodyPr>
          <a:lstStyle/>
          <a:p>
            <a:pPr>
              <a:defRPr/>
            </a:pPr>
            <a:r>
              <a:rPr lang="en-GB" sz="1200" b="0" i="0" u="none" strike="noStrike">
                <a:solidFill>
                  <a:srgbClr val="222222"/>
                </a:solidFill>
                <a:latin typeface="Arial"/>
              </a:rPr>
              <a:t>[3] Gupta, Riddhi S., et al. "Probabilistic error cancellation for dynamic quantum circuits." </a:t>
            </a:r>
            <a:r>
              <a:rPr lang="en-GB" sz="1200" b="0" i="1" u="none" strike="noStrike">
                <a:solidFill>
                  <a:srgbClr val="222222"/>
                </a:solidFill>
                <a:latin typeface="Arial"/>
              </a:rPr>
              <a:t>Physical Review A</a:t>
            </a:r>
            <a:r>
              <a:rPr lang="en-GB" sz="1200" b="0" i="0" u="none" strike="noStrike">
                <a:solidFill>
                  <a:srgbClr val="222222"/>
                </a:solidFill>
                <a:latin typeface="Arial"/>
              </a:rPr>
              <a:t> 109.6 (2024): 062617.</a:t>
            </a:r>
            <a:endParaRPr/>
          </a:p>
          <a:p>
            <a:pPr>
              <a:defRPr/>
            </a:pPr>
            <a:r>
              <a:rPr lang="en-GB" sz="1200" b="0" i="0" u="none" strike="noStrike">
                <a:solidFill>
                  <a:srgbClr val="222222"/>
                </a:solidFill>
                <a:latin typeface="Arial"/>
              </a:rPr>
              <a:t>[4] Koh, Jin Ming, Dax Enshan Koh, and Jayne Thompson. "Readout error mitigation for mid-circuit measurements and feedforward." </a:t>
            </a:r>
            <a:r>
              <a:rPr lang="en-GB" sz="1200" b="0" i="1" u="none" strike="noStrike">
                <a:solidFill>
                  <a:srgbClr val="222222"/>
                </a:solidFill>
                <a:latin typeface="Arial"/>
              </a:rPr>
              <a:t>arXiv preprint arXiv:2406.07611</a:t>
            </a:r>
            <a:r>
              <a:rPr lang="en-GB" sz="1200" b="0" i="0" u="none" strike="noStrike">
                <a:solidFill>
                  <a:srgbClr val="222222"/>
                </a:solidFill>
                <a:latin typeface="Arial"/>
              </a:rPr>
              <a:t> (2024).</a:t>
            </a:r>
            <a:endParaRPr/>
          </a:p>
          <a:p>
            <a:pPr>
              <a:defRPr/>
            </a:pPr>
            <a:r>
              <a:rPr lang="en-GB" sz="1200" b="0" i="0" u="none" strike="noStrike">
                <a:solidFill>
                  <a:srgbClr val="222222"/>
                </a:solidFill>
                <a:latin typeface="Arial"/>
              </a:rPr>
              <a:t>[5] Hashim, Akel, et al. "Quasiprobabilistic Readout Correction of Midcircuit Measurements for Adaptive Feedback via Measurement Randomized Compiling." </a:t>
            </a:r>
            <a:r>
              <a:rPr lang="en-GB" sz="1200" b="0" i="1" u="none" strike="noStrike">
                <a:solidFill>
                  <a:srgbClr val="222222"/>
                </a:solidFill>
                <a:latin typeface="Arial"/>
              </a:rPr>
              <a:t>PRX Quantum</a:t>
            </a:r>
            <a:r>
              <a:rPr lang="en-GB" sz="1200" b="0" i="0" u="none" strike="noStrike">
                <a:solidFill>
                  <a:srgbClr val="222222"/>
                </a:solidFill>
                <a:latin typeface="Arial"/>
              </a:rPr>
              <a:t> 6.1 (2025): 010307.</a:t>
            </a:r>
            <a:endParaRPr sz="1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369332"/>
              </a:xfrm>
              <a:prstGeom prst="rect">
                <a:avLst/>
              </a:prstGeom>
              <a:noFill/>
            </p:spPr>
            <p:txBody>
              <a:bodyPr wrap="square" rtlCol="0">
                <a:spAutoFit/>
              </a:bodyPr>
              <a:lstStyle/>
              <a:p>
                <a:pPr>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369332"/>
              </a:xfrm>
              <a:prstGeom prst="rect">
                <a:avLst/>
              </a:prstGeom>
              <a:blipFill>
                <a:blip r:embed="rId3"/>
                <a:stretch>
                  <a:fillRect l="-402" t="-10345" b="-275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89622" y="2603838"/>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89622" y="2603838"/>
                <a:ext cx="2207656" cy="575927"/>
              </a:xfrm>
              <a:prstGeom prst="rect">
                <a:avLst/>
              </a:prstGeom>
              <a:blipFill>
                <a:blip r:embed="rId4"/>
                <a:stretch>
                  <a:fillRect l="-1714" t="-14894"/>
                </a:stretch>
              </a:blipFill>
            </p:spPr>
            <p:txBody>
              <a:bodyPr/>
              <a:lstStyle/>
              <a:p>
                <a:r>
                  <a:rPr lang="en-DE">
                    <a:noFill/>
                  </a:rPr>
                  <a:t> </a:t>
                </a:r>
              </a:p>
            </p:txBody>
          </p:sp>
        </mc:Fallback>
      </mc:AlternateContent>
      <p:sp>
        <p:nvSpPr>
          <p:cNvPr id="4" name="TextBox 3"/>
          <p:cNvSpPr txBox="1"/>
          <p:nvPr/>
        </p:nvSpPr>
        <p:spPr bwMode="auto">
          <a:xfrm>
            <a:off x="814385" y="3242208"/>
            <a:ext cx="10115686" cy="646331"/>
          </a:xfrm>
          <a:prstGeom prst="rect">
            <a:avLst/>
          </a:prstGeom>
          <a:noFill/>
        </p:spPr>
        <p:txBody>
          <a:bodyPr wrap="square" rtlCol="0">
            <a:spAutoFit/>
          </a:bodyPr>
          <a:lstStyle/>
          <a:p>
            <a:pPr marL="285750" indent="-285750">
              <a:buFont typeface="Wingdings"/>
              <a:buChar char="Ø"/>
              <a:defRPr/>
            </a:pPr>
            <a:r>
              <a:t>NNLS is expensive and requires the construction of the 2</a:t>
            </a:r>
            <a:r>
              <a:rPr baseline="30000"/>
              <a:t>n</a:t>
            </a:r>
            <a:r>
              <a:t> x 2</a:t>
            </a:r>
            <a:r>
              <a:rPr baseline="30000"/>
              <a:t>n</a:t>
            </a:r>
            <a:r>
              <a:t> confusion matrix M. Therefore, techniques like M3 [1] or Bo et. </a:t>
            </a:r>
            <a:r>
              <a:rPr lang="en-GB"/>
              <a:t>al.</a:t>
            </a:r>
            <a:r>
              <a:t> [2], do not used constrained optimization.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369332"/>
              </a:xfrm>
              <a:prstGeom prst="rect">
                <a:avLst/>
              </a:prstGeom>
              <a:noFill/>
            </p:spPr>
            <p:txBody>
              <a:bodyPr wrap="square" rtlCol="0">
                <a:spAutoFit/>
              </a:bodyPr>
              <a:lstStyle/>
              <a:p>
                <a:pPr>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369332"/>
              </a:xfrm>
              <a:prstGeom prst="rect">
                <a:avLst/>
              </a:prstGeom>
              <a:blipFill>
                <a:blip r:embed="rId3"/>
                <a:stretch>
                  <a:fillRect l="-402" t="-10345" b="-275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89622" y="2603838"/>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89622" y="2603838"/>
                <a:ext cx="2207656" cy="575927"/>
              </a:xfrm>
              <a:prstGeom prst="rect">
                <a:avLst/>
              </a:prstGeom>
              <a:blipFill>
                <a:blip r:embed="rId4"/>
                <a:stretch>
                  <a:fillRect l="-1714" t="-1489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bwMode="auto">
              <a:xfrm>
                <a:off x="814384" y="3242208"/>
                <a:ext cx="10359137" cy="1222258"/>
              </a:xfrm>
              <a:prstGeom prst="rect">
                <a:avLst/>
              </a:prstGeom>
              <a:noFill/>
            </p:spPr>
            <p:txBody>
              <a:bodyPr wrap="square" rtlCol="0">
                <a:spAutoFit/>
              </a:bodyPr>
              <a:lstStyle/>
              <a:p>
                <a:pPr marL="285750" indent="-285750">
                  <a:buFont typeface="Wingdings"/>
                  <a:buChar char="Ø"/>
                  <a:defRPr/>
                </a:pPr>
                <a:r>
                  <a:t>NNLS is expensive and requires the construction of the 2</a:t>
                </a:r>
                <a:r>
                  <a:rPr baseline="30000"/>
                  <a:t>n</a:t>
                </a:r>
                <a:r>
                  <a:t> x 2</a:t>
                </a:r>
                <a:r>
                  <a:rPr baseline="30000"/>
                  <a:t>n</a:t>
                </a:r>
                <a:r>
                  <a:t> confusion matrix M. Therefore, techniques like M3 [1] or Bo et. </a:t>
                </a:r>
                <a:r>
                  <a:rPr lang="en-GB"/>
                  <a:t>al.</a:t>
                </a:r>
                <a:r>
                  <a:t> [2], do not used constrained optimization.</a:t>
                </a:r>
              </a:p>
              <a:p>
                <a:pPr marL="285750" indent="-285750">
                  <a:buFont typeface="Wingdings"/>
                  <a:buChar char="Ø"/>
                  <a:defRPr/>
                </a:pPr>
                <a:r>
                  <a:t>They first reduce the confusion matrix dimensionality by assuming that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𝑖𝑑𝑒𝑎𝑙</m:t>
                        </m:r>
                      </m:sub>
                    </m:sSub>
                  </m:oMath>
                </a14:m>
                <a:r>
                  <a:t> </a:t>
                </a:r>
                <a14:m>
                  <m:oMath xmlns:m="http://schemas.openxmlformats.org/officeDocument/2006/math">
                    <m:r>
                      <a:rPr lang="sv-SE" b="0" i="1">
                        <a:latin typeface="Cambria Math"/>
                      </a:rPr>
                      <m:t>∈</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lang="sv-SE" b="0" i="0">
                        <a:latin typeface="Cambria Math"/>
                      </a:rPr>
                      <m:t> → </m:t>
                    </m:r>
                  </m:oMath>
                </a14:m>
                <a:r>
                  <a:t>limited by number of shots </a:t>
                </a:r>
                <a:r>
                  <a:rPr i="1"/>
                  <a:t>S</a:t>
                </a:r>
                <a:r>
                  <a:t>.</a:t>
                </a:r>
              </a:p>
            </p:txBody>
          </p:sp>
        </mc:Choice>
        <mc:Fallback xmlns="">
          <p:sp>
            <p:nvSpPr>
              <p:cNvPr id="4" name="TextBox 3"/>
              <p:cNvSpPr txBox="1">
                <a:spLocks noRot="1" noChangeAspect="1" noMove="1" noResize="1" noEditPoints="1" noAdjustHandles="1" noChangeArrowheads="1" noChangeShapeType="1" noTextEdit="1"/>
              </p:cNvSpPr>
              <p:nvPr/>
            </p:nvSpPr>
            <p:spPr bwMode="auto">
              <a:xfrm>
                <a:off x="814384" y="3242208"/>
                <a:ext cx="10359137" cy="1222258"/>
              </a:xfrm>
              <a:prstGeom prst="rect">
                <a:avLst/>
              </a:prstGeom>
              <a:blipFill>
                <a:blip r:embed="rId5"/>
                <a:stretch>
                  <a:fillRect l="-490" t="-3093" r="-1103" b="-7216"/>
                </a:stretch>
              </a:blipFill>
            </p:spPr>
            <p:txBody>
              <a:bodyPr/>
              <a:lstStyle/>
              <a:p>
                <a:r>
                  <a:rPr lang="en-DE">
                    <a:noFill/>
                  </a:rPr>
                  <a:t> </a:t>
                </a:r>
              </a:p>
            </p:txBody>
          </p:sp>
        </mc:Fallback>
      </mc:AlternateContent>
      <p:pic>
        <p:nvPicPr>
          <p:cNvPr id="7" name="Picture 6" descr="A graph of different sizes and colors&#10;&#10;AI-generated content may be incorrect."/>
          <p:cNvPicPr>
            <a:picLocks noChangeAspect="1"/>
          </p:cNvPicPr>
          <p:nvPr/>
        </p:nvPicPr>
        <p:blipFill>
          <a:blip r:embed="rId6"/>
          <a:srcRect t="12459"/>
          <a:stretch/>
        </p:blipFill>
        <p:spPr bwMode="auto">
          <a:xfrm>
            <a:off x="2620709" y="4581961"/>
            <a:ext cx="6506198" cy="1882855"/>
          </a:xfrm>
          <a:prstGeom prst="rect">
            <a:avLst/>
          </a:prstGeom>
        </p:spPr>
      </p:pic>
      <p:sp>
        <p:nvSpPr>
          <p:cNvPr id="6" name="Rounded Rectangle 5"/>
          <p:cNvSpPr/>
          <p:nvPr/>
        </p:nvSpPr>
        <p:spPr bwMode="auto">
          <a:xfrm>
            <a:off x="6699902" y="4485622"/>
            <a:ext cx="538385" cy="345173"/>
          </a:xfrm>
          <a:prstGeom prst="roundRect">
            <a:avLst>
              <a:gd name="adj" fmla="val 1666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5" name="TextBox 4"/>
          <p:cNvSpPr txBox="1"/>
          <p:nvPr/>
        </p:nvSpPr>
        <p:spPr bwMode="auto">
          <a:xfrm>
            <a:off x="6780581" y="4504542"/>
            <a:ext cx="377026" cy="369332"/>
          </a:xfrm>
          <a:prstGeom prst="rect">
            <a:avLst/>
          </a:prstGeom>
          <a:noFill/>
        </p:spPr>
        <p:txBody>
          <a:bodyPr wrap="square" rtlCol="0">
            <a:spAutoFit/>
          </a:bodyPr>
          <a:lstStyle/>
          <a:p>
            <a:pPr>
              <a:defRPr/>
            </a:pPr>
            <a:r>
              <a:rPr i="1"/>
              <a:t>M</a:t>
            </a:r>
            <a:endParaRPr/>
          </a:p>
        </p:txBody>
      </p:sp>
      <p:sp>
        <p:nvSpPr>
          <p:cNvPr id="9" name="Rounded Rectangle 8"/>
          <p:cNvSpPr/>
          <p:nvPr/>
        </p:nvSpPr>
        <p:spPr bwMode="auto">
          <a:xfrm>
            <a:off x="8293674" y="4844633"/>
            <a:ext cx="538385" cy="345173"/>
          </a:xfrm>
          <a:prstGeom prst="roundRect">
            <a:avLst>
              <a:gd name="adj" fmla="val 1666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mc:AlternateContent xmlns:mc="http://schemas.openxmlformats.org/markup-compatibility/2006" xmlns:a14="http://schemas.microsoft.com/office/drawing/2010/main">
        <mc:Choice Requires="a14">
          <p:sp>
            <p:nvSpPr>
              <p:cNvPr id="8" name="TextBox 7"/>
              <p:cNvSpPr txBox="1"/>
              <p:nvPr/>
            </p:nvSpPr>
            <p:spPr bwMode="auto">
              <a:xfrm>
                <a:off x="8293674" y="4813613"/>
                <a:ext cx="448392" cy="376193"/>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acc>
                        <m:accPr>
                          <m:chr m:val="̃"/>
                          <m:ctrlPr>
                            <a:rPr lang="sv-SE" b="0" i="1">
                              <a:latin typeface="Cambria Math" panose="02040503050406030204" pitchFamily="18" charset="0"/>
                              <a:ea typeface="Cambria Math"/>
                              <a:cs typeface="Cambria Math"/>
                            </a:rPr>
                          </m:ctrlPr>
                        </m:accPr>
                        <m:e>
                          <m:r>
                            <a:rPr lang="sv-SE" b="0" i="1">
                              <a:latin typeface="Cambria Math"/>
                            </a:rPr>
                            <m:t>𝑀</m:t>
                          </m:r>
                        </m:e>
                      </m:acc>
                    </m:oMath>
                  </m:oMathPara>
                </a14:m>
                <a:endParaRPr i="1"/>
              </a:p>
            </p:txBody>
          </p:sp>
        </mc:Choice>
        <mc:Fallback xmlns="">
          <p:sp>
            <p:nvSpPr>
              <p:cNvPr id="8" name="TextBox 7"/>
              <p:cNvSpPr txBox="1">
                <a:spLocks noRot="1" noChangeAspect="1" noMove="1" noResize="1" noEditPoints="1" noAdjustHandles="1" noChangeArrowheads="1" noChangeShapeType="1" noTextEdit="1"/>
              </p:cNvSpPr>
              <p:nvPr/>
            </p:nvSpPr>
            <p:spPr bwMode="auto">
              <a:xfrm>
                <a:off x="8293674" y="4813613"/>
                <a:ext cx="448392" cy="376193"/>
              </a:xfrm>
              <a:prstGeom prst="rect">
                <a:avLst/>
              </a:prstGeom>
              <a:blipFill>
                <a:blip r:embed="rId7"/>
                <a:stretch>
                  <a:fillRect/>
                </a:stretch>
              </a:blipFill>
            </p:spPr>
            <p:txBody>
              <a:bodyPr/>
              <a:lstStyle/>
              <a:p>
                <a:r>
                  <a:rPr lang="en-DE">
                    <a:noFill/>
                  </a:rPr>
                  <a:t> </a:t>
                </a:r>
              </a:p>
            </p:txBody>
          </p:sp>
        </mc:Fallback>
      </mc:AlternateContent>
      <p:sp>
        <p:nvSpPr>
          <p:cNvPr id="11" name="TextBox 10">
            <a:extLst>
              <a:ext uri="{FF2B5EF4-FFF2-40B4-BE49-F238E27FC236}">
                <a16:creationId xmlns:a16="http://schemas.microsoft.com/office/drawing/2014/main" id="{74A4FF1A-05A2-D7BA-42C4-AAC24AECD1EC}"/>
              </a:ext>
            </a:extLst>
          </p:cNvPr>
          <p:cNvSpPr txBox="1"/>
          <p:nvPr/>
        </p:nvSpPr>
        <p:spPr>
          <a:xfrm>
            <a:off x="2616525" y="6451506"/>
            <a:ext cx="6096000" cy="261610"/>
          </a:xfrm>
          <a:prstGeom prst="rect">
            <a:avLst/>
          </a:prstGeom>
          <a:noFill/>
        </p:spPr>
        <p:txBody>
          <a:bodyPr wrap="square">
            <a:spAutoFit/>
          </a:bodyPr>
          <a:lstStyle/>
          <a:p>
            <a:r>
              <a:rPr lang="en-DE" sz="1100" dirty="0">
                <a:hlinkClick r:id="rId8"/>
              </a:rPr>
              <a:t>Image source: Qiskit mthree package</a:t>
            </a:r>
            <a:endParaRPr lang="en-DE"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2933C-02E6-5268-76C9-3B2E374473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5E773A-0582-F534-83AB-943314B45B73}"/>
              </a:ext>
            </a:extLst>
          </p:cNvPr>
          <p:cNvSpPr>
            <a:spLocks noGrp="1"/>
          </p:cNvSpPr>
          <p:nvPr>
            <p:ph type="ctrTitle"/>
          </p:nvPr>
        </p:nvSpPr>
        <p:spPr/>
        <p:txBody>
          <a:bodyPr/>
          <a:lstStyle/>
          <a:p>
            <a:r>
              <a:rPr lang="de-DE" dirty="0">
                <a:ea typeface="Microsoft Sans Serif"/>
                <a:cs typeface="Microsoft Sans Serif"/>
              </a:rPr>
              <a:t>Modeling </a:t>
            </a:r>
            <a:r>
              <a:rPr lang="de-DE" dirty="0" err="1">
                <a:ea typeface="Microsoft Sans Serif"/>
                <a:cs typeface="Microsoft Sans Serif"/>
              </a:rPr>
              <a:t>noise</a:t>
            </a:r>
            <a:endParaRPr lang="en-FI"/>
          </a:p>
        </p:txBody>
      </p:sp>
    </p:spTree>
    <p:extLst>
      <p:ext uri="{BB962C8B-B14F-4D97-AF65-F5344CB8AC3E}">
        <p14:creationId xmlns:p14="http://schemas.microsoft.com/office/powerpoint/2010/main" val="1611575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369332"/>
              </a:xfrm>
              <a:prstGeom prst="rect">
                <a:avLst/>
              </a:prstGeom>
              <a:noFill/>
            </p:spPr>
            <p:txBody>
              <a:bodyPr wrap="square" rtlCol="0">
                <a:spAutoFit/>
              </a:bodyPr>
              <a:lstStyle/>
              <a:p>
                <a:pPr>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369332"/>
              </a:xfrm>
              <a:prstGeom prst="rect">
                <a:avLst/>
              </a:prstGeom>
              <a:blipFill>
                <a:blip r:embed="rId3"/>
                <a:stretch>
                  <a:fillRect l="-402" t="-10345" b="-275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89622" y="2603838"/>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89622" y="2603838"/>
                <a:ext cx="2207656" cy="575927"/>
              </a:xfrm>
              <a:prstGeom prst="rect">
                <a:avLst/>
              </a:prstGeom>
              <a:blipFill>
                <a:blip r:embed="rId4"/>
                <a:stretch>
                  <a:fillRect l="-1714" t="-14894"/>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bwMode="auto">
              <a:xfrm>
                <a:off x="814384" y="3242208"/>
                <a:ext cx="10359129" cy="2053254"/>
              </a:xfrm>
              <a:prstGeom prst="rect">
                <a:avLst/>
              </a:prstGeom>
              <a:noFill/>
            </p:spPr>
            <p:txBody>
              <a:bodyPr wrap="square" rtlCol="0">
                <a:spAutoFit/>
              </a:bodyPr>
              <a:lstStyle/>
              <a:p>
                <a:pPr marL="285750" indent="-285750">
                  <a:buFont typeface="Wingdings"/>
                  <a:buChar char="Ø"/>
                  <a:defRPr/>
                </a:pPr>
                <a:r>
                  <a:rPr dirty="0"/>
                  <a:t>NNLS is expensive and requires the construction of the 2</a:t>
                </a:r>
                <a:r>
                  <a:rPr baseline="30000" dirty="0"/>
                  <a:t>n</a:t>
                </a:r>
                <a:r>
                  <a:rPr dirty="0"/>
                  <a:t> x 2</a:t>
                </a:r>
                <a:r>
                  <a:rPr baseline="30000" dirty="0"/>
                  <a:t>n</a:t>
                </a:r>
                <a:r>
                  <a:rPr dirty="0"/>
                  <a:t> confusion matrix M. Therefore, techniques like M3 [1] or Bo et. </a:t>
                </a:r>
                <a:r>
                  <a:rPr lang="en-GB" dirty="0"/>
                  <a:t>al.</a:t>
                </a:r>
                <a:r>
                  <a:rPr dirty="0"/>
                  <a:t> [2], do not used constrained optimization.</a:t>
                </a:r>
              </a:p>
              <a:p>
                <a:pPr marL="285750" indent="-285750">
                  <a:buFont typeface="Wingdings"/>
                  <a:buChar char="Ø"/>
                  <a:defRPr/>
                </a:pPr>
                <a:r>
                  <a:rPr dirty="0"/>
                  <a:t>They first reduce the confusion matrix dimensionality by assuming that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𝑖𝑑𝑒𝑎𝑙</m:t>
                        </m:r>
                      </m:sub>
                    </m:sSub>
                  </m:oMath>
                </a14:m>
                <a:r>
                  <a:rPr dirty="0"/>
                  <a:t> </a:t>
                </a:r>
                <a14:m>
                  <m:oMath xmlns:m="http://schemas.openxmlformats.org/officeDocument/2006/math">
                    <m:r>
                      <a:rPr lang="sv-SE" b="0" i="1">
                        <a:latin typeface="Cambria Math"/>
                      </a:rPr>
                      <m:t>∈</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lang="sv-SE" b="0" i="0">
                        <a:latin typeface="Cambria Math"/>
                      </a:rPr>
                      <m:t> → </m:t>
                    </m:r>
                  </m:oMath>
                </a14:m>
                <a:r>
                  <a:rPr dirty="0"/>
                  <a:t>limited by number of shots </a:t>
                </a:r>
                <a:r>
                  <a:rPr i="1" dirty="0"/>
                  <a:t>S</a:t>
                </a:r>
                <a:r>
                  <a:rPr dirty="0"/>
                  <a:t>.</a:t>
                </a:r>
              </a:p>
              <a:p>
                <a:pPr marL="285750" indent="-285750">
                  <a:buFont typeface="Wingdings"/>
                  <a:buChar char="Ø"/>
                  <a:defRPr/>
                </a:pPr>
                <a:r>
                  <a:rPr u="sng" dirty="0"/>
                  <a:t>LU factorization (direct)</a:t>
                </a:r>
                <a:r>
                  <a:rPr dirty="0"/>
                  <a:t> or iterative (matrix-free) methods available in</a:t>
                </a:r>
                <a:r>
                  <a:rPr lang="de-DE" dirty="0"/>
                  <a:t> open-source </a:t>
                </a:r>
                <a:r>
                  <a:rPr lang="de-DE" dirty="0" err="1"/>
                  <a:t>packages</a:t>
                </a:r>
                <a:r>
                  <a:rPr lang="de-DE" dirty="0"/>
                  <a:t> e.g.</a:t>
                </a:r>
                <a:r>
                  <a:rPr dirty="0"/>
                  <a:t> [</a:t>
                </a:r>
                <a:r>
                  <a:rPr dirty="0">
                    <a:hlinkClick r:id="rId5"/>
                  </a:rPr>
                  <a:t>1</a:t>
                </a:r>
                <a:r>
                  <a:rPr dirty="0"/>
                  <a:t>].</a:t>
                </a:r>
              </a:p>
              <a:p>
                <a:pPr marL="285750" indent="-285750">
                  <a:buFont typeface="Wingdings"/>
                  <a:buChar char="Ø"/>
                  <a:defRPr/>
                </a:pPr>
                <a:endParaRPr dirty="0"/>
              </a:p>
            </p:txBody>
          </p:sp>
        </mc:Choice>
        <mc:Fallback>
          <p:sp>
            <p:nvSpPr>
              <p:cNvPr id="4" name="TextBox 3"/>
              <p:cNvSpPr txBox="1">
                <a:spLocks noRot="1" noChangeAspect="1" noMove="1" noResize="1" noEditPoints="1" noAdjustHandles="1" noChangeArrowheads="1" noChangeShapeType="1" noTextEdit="1"/>
              </p:cNvSpPr>
              <p:nvPr/>
            </p:nvSpPr>
            <p:spPr bwMode="auto">
              <a:xfrm>
                <a:off x="814384" y="3242208"/>
                <a:ext cx="10359129" cy="2053254"/>
              </a:xfrm>
              <a:prstGeom prst="rect">
                <a:avLst/>
              </a:prstGeom>
              <a:blipFill>
                <a:blip r:embed="rId6"/>
                <a:stretch>
                  <a:fillRect l="-490" t="-1840" r="-1103"/>
                </a:stretch>
              </a:blipFill>
            </p:spPr>
            <p:txBody>
              <a:bodyPr/>
              <a:lstStyle/>
              <a:p>
                <a:r>
                  <a:rPr lang="en-DE">
                    <a:noFill/>
                  </a:rPr>
                  <a:t> </a:t>
                </a:r>
              </a:p>
            </p:txBody>
          </p:sp>
        </mc:Fallback>
      </mc:AlternateContent>
      <p:cxnSp>
        <p:nvCxnSpPr>
          <p:cNvPr id="11" name="Straight Arrow Connector 10"/>
          <p:cNvCxnSpPr>
            <a:cxnSpLocks/>
          </p:cNvCxnSpPr>
          <p:nvPr/>
        </p:nvCxnSpPr>
        <p:spPr bwMode="auto">
          <a:xfrm>
            <a:off x="2230453" y="4717279"/>
            <a:ext cx="0" cy="512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bwMode="auto">
          <a:xfrm>
            <a:off x="4331294" y="4717279"/>
            <a:ext cx="443906" cy="512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auto">
          <a:xfrm>
            <a:off x="1542975" y="5324974"/>
            <a:ext cx="1206870" cy="646331"/>
          </a:xfrm>
          <a:prstGeom prst="rect">
            <a:avLst/>
          </a:prstGeom>
          <a:noFill/>
        </p:spPr>
        <p:txBody>
          <a:bodyPr wrap="none" rtlCol="0">
            <a:spAutoFit/>
          </a:bodyPr>
          <a:lstStyle/>
          <a:p>
            <a:pPr algn="ctr">
              <a:defRPr/>
            </a:pPr>
            <a:r>
              <a:rPr i="1"/>
              <a:t>S</a:t>
            </a:r>
            <a:r>
              <a:t>&lt;20000</a:t>
            </a:r>
          </a:p>
          <a:p>
            <a:pPr algn="ctr">
              <a:defRPr/>
            </a:pPr>
            <a:r>
              <a:t>O(S</a:t>
            </a:r>
            <a:r>
              <a:rPr baseline="30000"/>
              <a:t>3</a:t>
            </a:r>
            <a:r>
              <a:t>) time</a:t>
            </a:r>
          </a:p>
        </p:txBody>
      </p:sp>
      <p:sp>
        <p:nvSpPr>
          <p:cNvPr id="14" name="TextBox 13"/>
          <p:cNvSpPr txBox="1"/>
          <p:nvPr/>
        </p:nvSpPr>
        <p:spPr bwMode="auto">
          <a:xfrm>
            <a:off x="3225800" y="5269479"/>
            <a:ext cx="3598333" cy="1200329"/>
          </a:xfrm>
          <a:prstGeom prst="rect">
            <a:avLst/>
          </a:prstGeom>
          <a:noFill/>
        </p:spPr>
        <p:txBody>
          <a:bodyPr wrap="square" rtlCol="0">
            <a:spAutoFit/>
          </a:bodyPr>
          <a:lstStyle/>
          <a:p>
            <a:pPr algn="ctr">
              <a:defRPr/>
            </a:pPr>
            <a:r>
              <a:rPr lang="en-GB">
                <a:solidFill>
                  <a:srgbClr val="C00000"/>
                </a:solidFill>
              </a:rPr>
              <a:t>B</a:t>
            </a:r>
            <a:r>
              <a:rPr>
                <a:solidFill>
                  <a:srgbClr val="C00000"/>
                </a:solidFill>
              </a:rPr>
              <a:t>uggy</a:t>
            </a:r>
            <a:endParaRPr/>
          </a:p>
          <a:p>
            <a:pPr algn="ctr">
              <a:defRPr/>
            </a:pPr>
            <a:r>
              <a:t>(lower memory </a:t>
            </a:r>
            <a:r>
              <a:rPr lang="en-GB"/>
              <a:t>r</a:t>
            </a:r>
            <a:r>
              <a:t>equirements and most likely faster; approximate variance calculation only)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369332"/>
              </a:xfrm>
              <a:prstGeom prst="rect">
                <a:avLst/>
              </a:prstGeom>
              <a:noFill/>
            </p:spPr>
            <p:txBody>
              <a:bodyPr wrap="square" rtlCol="0">
                <a:spAutoFit/>
              </a:bodyPr>
              <a:lstStyle/>
              <a:p>
                <a:pPr>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369332"/>
              </a:xfrm>
              <a:prstGeom prst="rect">
                <a:avLst/>
              </a:prstGeom>
              <a:blipFill>
                <a:blip r:embed="rId3"/>
                <a:stretch>
                  <a:fillRect l="-402" t="-10345" b="-275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89622" y="2603838"/>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89622" y="2603838"/>
                <a:ext cx="2207656" cy="575927"/>
              </a:xfrm>
              <a:prstGeom prst="rect">
                <a:avLst/>
              </a:prstGeom>
              <a:blipFill>
                <a:blip r:embed="rId4"/>
                <a:stretch>
                  <a:fillRect l="-1714" t="-14894"/>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bwMode="auto">
              <a:xfrm>
                <a:off x="814385" y="3242208"/>
                <a:ext cx="10459498" cy="2330253"/>
              </a:xfrm>
              <a:prstGeom prst="rect">
                <a:avLst/>
              </a:prstGeom>
              <a:noFill/>
            </p:spPr>
            <p:txBody>
              <a:bodyPr wrap="square" rtlCol="0">
                <a:spAutoFit/>
              </a:bodyPr>
              <a:lstStyle/>
              <a:p>
                <a:pPr marL="285750" indent="-285750">
                  <a:buFont typeface="Wingdings"/>
                  <a:buChar char="Ø"/>
                  <a:defRPr/>
                </a:pPr>
                <a:r>
                  <a:rPr dirty="0"/>
                  <a:t>NNLS is expensive and requires the construction of the 2</a:t>
                </a:r>
                <a:r>
                  <a:rPr baseline="30000" dirty="0"/>
                  <a:t>n</a:t>
                </a:r>
                <a:r>
                  <a:rPr dirty="0"/>
                  <a:t> x 2</a:t>
                </a:r>
                <a:r>
                  <a:rPr baseline="30000" dirty="0"/>
                  <a:t>n</a:t>
                </a:r>
                <a:r>
                  <a:rPr dirty="0"/>
                  <a:t> confusion matrix M. Therefore, techniques like M3 [1] or Bo et. </a:t>
                </a:r>
                <a:r>
                  <a:rPr lang="en-GB" dirty="0"/>
                  <a:t>al.</a:t>
                </a:r>
                <a:r>
                  <a:rPr dirty="0"/>
                  <a:t> [2], do not used constrained optimization.</a:t>
                </a:r>
              </a:p>
              <a:p>
                <a:pPr marL="285750" indent="-285750">
                  <a:buFont typeface="Wingdings"/>
                  <a:buChar char="Ø"/>
                  <a:defRPr/>
                </a:pPr>
                <a:r>
                  <a:rPr dirty="0"/>
                  <a:t>They first reduce the confusion matrix dimensionality by assuming that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𝑖𝑑𝑒𝑎𝑙</m:t>
                        </m:r>
                      </m:sub>
                    </m:sSub>
                  </m:oMath>
                </a14:m>
                <a:r>
                  <a:rPr dirty="0"/>
                  <a:t> </a:t>
                </a:r>
                <a14:m>
                  <m:oMath xmlns:m="http://schemas.openxmlformats.org/officeDocument/2006/math">
                    <m:r>
                      <a:rPr lang="sv-SE" b="0" i="1">
                        <a:latin typeface="Cambria Math"/>
                      </a:rPr>
                      <m:t>∈</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lang="sv-SE" b="0" i="0">
                        <a:latin typeface="Cambria Math"/>
                      </a:rPr>
                      <m:t> → </m:t>
                    </m:r>
                  </m:oMath>
                </a14:m>
                <a:r>
                  <a:rPr dirty="0"/>
                  <a:t>limited by number of shots </a:t>
                </a:r>
                <a:r>
                  <a:rPr i="1" dirty="0"/>
                  <a:t>S</a:t>
                </a:r>
                <a:r>
                  <a:rPr dirty="0"/>
                  <a:t>.</a:t>
                </a:r>
              </a:p>
              <a:p>
                <a:pPr marL="285750" indent="-285750">
                  <a:buFont typeface="Wingdings"/>
                  <a:buChar char="Ø"/>
                  <a:defRPr/>
                </a:pPr>
                <a:r>
                  <a:rPr u="sng" dirty="0"/>
                  <a:t>LU factorization (direct)</a:t>
                </a:r>
                <a:r>
                  <a:rPr dirty="0"/>
                  <a:t> or iterative (matrix-free) methods available in </a:t>
                </a:r>
                <a:r>
                  <a:rPr lang="de-DE" dirty="0"/>
                  <a:t>open-source </a:t>
                </a:r>
                <a:r>
                  <a:rPr lang="de-DE" dirty="0" err="1"/>
                  <a:t>packages</a:t>
                </a:r>
                <a:r>
                  <a:rPr lang="de-DE" dirty="0"/>
                  <a:t> e.g. [</a:t>
                </a:r>
                <a:r>
                  <a:rPr lang="de-DE" dirty="0">
                    <a:hlinkClick r:id="rId5"/>
                  </a:rPr>
                  <a:t>1</a:t>
                </a:r>
                <a:r>
                  <a:rPr lang="de-DE" dirty="0"/>
                  <a:t>]</a:t>
                </a:r>
                <a:endParaRPr dirty="0"/>
              </a:p>
              <a:p>
                <a:pPr marL="285750" indent="-285750">
                  <a:buFont typeface="Wingdings"/>
                  <a:buChar char="Ø"/>
                  <a:defRPr/>
                </a:pPr>
                <a:r>
                  <a:rPr dirty="0"/>
                  <a:t>Bo et al. [2] can achieve it in O(nS</a:t>
                </a:r>
                <a:r>
                  <a:rPr baseline="30000" dirty="0"/>
                  <a:t>2</a:t>
                </a:r>
                <a:r>
                  <a:rPr dirty="0"/>
                  <a:t>) time and memory scaling as O(S). Parallel computation is possible.</a:t>
                </a:r>
              </a:p>
            </p:txBody>
          </p:sp>
        </mc:Choice>
        <mc:Fallback>
          <p:sp>
            <p:nvSpPr>
              <p:cNvPr id="4" name="TextBox 3"/>
              <p:cNvSpPr txBox="1">
                <a:spLocks noRot="1" noChangeAspect="1" noMove="1" noResize="1" noEditPoints="1" noAdjustHandles="1" noChangeArrowheads="1" noChangeShapeType="1" noTextEdit="1"/>
              </p:cNvSpPr>
              <p:nvPr/>
            </p:nvSpPr>
            <p:spPr bwMode="auto">
              <a:xfrm>
                <a:off x="814385" y="3242208"/>
                <a:ext cx="10459498" cy="2330253"/>
              </a:xfrm>
              <a:prstGeom prst="rect">
                <a:avLst/>
              </a:prstGeom>
              <a:blipFill>
                <a:blip r:embed="rId6"/>
                <a:stretch>
                  <a:fillRect l="-485" t="-1630" r="-121" b="-3261"/>
                </a:stretch>
              </a:blipFill>
            </p:spPr>
            <p:txBody>
              <a:bodyPr/>
              <a:lstStyle/>
              <a:p>
                <a:r>
                  <a:rPr lang="en-DE">
                    <a:noFill/>
                  </a:rPr>
                  <a:t> </a:t>
                </a:r>
              </a:p>
            </p:txBody>
          </p:sp>
        </mc:Fallback>
      </mc:AlternateContent>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369332"/>
              </a:xfrm>
              <a:prstGeom prst="rect">
                <a:avLst/>
              </a:prstGeom>
              <a:noFill/>
            </p:spPr>
            <p:txBody>
              <a:bodyPr wrap="square" rtlCol="0">
                <a:spAutoFit/>
              </a:bodyPr>
              <a:lstStyle/>
              <a:p>
                <a:pPr>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369332"/>
              </a:xfrm>
              <a:prstGeom prst="rect">
                <a:avLst/>
              </a:prstGeom>
              <a:blipFill>
                <a:blip r:embed="rId3"/>
                <a:stretch>
                  <a:fillRect l="-402" t="-10345" b="-275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89622" y="2603838"/>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89622" y="2603838"/>
                <a:ext cx="2207656" cy="575927"/>
              </a:xfrm>
              <a:prstGeom prst="rect">
                <a:avLst/>
              </a:prstGeom>
              <a:blipFill>
                <a:blip r:embed="rId4"/>
                <a:stretch>
                  <a:fillRect l="-1714" t="-14894"/>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bwMode="auto">
              <a:xfrm>
                <a:off x="814385" y="3242208"/>
                <a:ext cx="10303694" cy="2884251"/>
              </a:xfrm>
              <a:prstGeom prst="rect">
                <a:avLst/>
              </a:prstGeom>
              <a:noFill/>
            </p:spPr>
            <p:txBody>
              <a:bodyPr wrap="square" rtlCol="0">
                <a:spAutoFit/>
              </a:bodyPr>
              <a:lstStyle/>
              <a:p>
                <a:pPr marL="285750" indent="-285750">
                  <a:buFont typeface="Wingdings"/>
                  <a:buChar char="Ø"/>
                  <a:defRPr/>
                </a:pPr>
                <a:r>
                  <a:rPr dirty="0"/>
                  <a:t>NNLS is expensive and requires the construction of the 2</a:t>
                </a:r>
                <a:r>
                  <a:rPr baseline="30000" dirty="0"/>
                  <a:t>n</a:t>
                </a:r>
                <a:r>
                  <a:rPr dirty="0"/>
                  <a:t> x 2</a:t>
                </a:r>
                <a:r>
                  <a:rPr baseline="30000" dirty="0"/>
                  <a:t>n</a:t>
                </a:r>
                <a:r>
                  <a:rPr dirty="0"/>
                  <a:t> confusion matrix M. Therefore, techniques like M3 [1] or Bo et. </a:t>
                </a:r>
                <a:r>
                  <a:rPr lang="en-GB" dirty="0"/>
                  <a:t>al.</a:t>
                </a:r>
                <a:r>
                  <a:rPr dirty="0"/>
                  <a:t> [2], do not used constrained optimization.</a:t>
                </a:r>
              </a:p>
              <a:p>
                <a:pPr marL="285750" indent="-285750">
                  <a:buFont typeface="Wingdings"/>
                  <a:buChar char="Ø"/>
                  <a:defRPr/>
                </a:pPr>
                <a:r>
                  <a:rPr dirty="0"/>
                  <a:t>They first reduce the confusion matrix dimensionality by assuming that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𝑖𝑑𝑒𝑎𝑙</m:t>
                        </m:r>
                      </m:sub>
                    </m:sSub>
                  </m:oMath>
                </a14:m>
                <a:r>
                  <a:rPr dirty="0"/>
                  <a:t> </a:t>
                </a:r>
                <a14:m>
                  <m:oMath xmlns:m="http://schemas.openxmlformats.org/officeDocument/2006/math">
                    <m:r>
                      <a:rPr lang="sv-SE" b="0" i="1">
                        <a:latin typeface="Cambria Math"/>
                      </a:rPr>
                      <m:t>∈</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lang="sv-SE" b="0" i="0">
                        <a:latin typeface="Cambria Math"/>
                      </a:rPr>
                      <m:t> → </m:t>
                    </m:r>
                  </m:oMath>
                </a14:m>
                <a:r>
                  <a:rPr dirty="0"/>
                  <a:t>limited by number of shots </a:t>
                </a:r>
                <a:r>
                  <a:rPr i="1" dirty="0"/>
                  <a:t>S</a:t>
                </a:r>
                <a:r>
                  <a:rPr dirty="0"/>
                  <a:t>.</a:t>
                </a:r>
              </a:p>
              <a:p>
                <a:pPr marL="285750" indent="-285750">
                  <a:buFont typeface="Wingdings"/>
                  <a:buChar char="Ø"/>
                  <a:defRPr/>
                </a:pPr>
                <a:r>
                  <a:rPr u="sng" dirty="0"/>
                  <a:t>LU factorization (direct)</a:t>
                </a:r>
                <a:r>
                  <a:rPr dirty="0"/>
                  <a:t> or iterative (matrix-free) methods available in </a:t>
                </a:r>
                <a:r>
                  <a:rPr lang="de-DE" dirty="0"/>
                  <a:t>open-source </a:t>
                </a:r>
                <a:r>
                  <a:rPr lang="de-DE" dirty="0" err="1"/>
                  <a:t>packages</a:t>
                </a:r>
                <a:r>
                  <a:rPr lang="de-DE" dirty="0"/>
                  <a:t> e.g. [</a:t>
                </a:r>
                <a:r>
                  <a:rPr lang="de-DE" dirty="0">
                    <a:hlinkClick r:id="rId5"/>
                  </a:rPr>
                  <a:t>1</a:t>
                </a:r>
                <a:r>
                  <a:rPr lang="de-DE" dirty="0"/>
                  <a:t>]</a:t>
                </a:r>
                <a:r>
                  <a:rPr dirty="0"/>
                  <a:t>.</a:t>
                </a:r>
              </a:p>
              <a:p>
                <a:pPr marL="285750" indent="-285750">
                  <a:buFont typeface="Wingdings"/>
                  <a:buChar char="Ø"/>
                  <a:defRPr/>
                </a:pPr>
                <a:r>
                  <a:rPr dirty="0"/>
                  <a:t>Bo et al. [2] can achieve it in O(nS</a:t>
                </a:r>
                <a:r>
                  <a:rPr baseline="30000" dirty="0"/>
                  <a:t>2</a:t>
                </a:r>
                <a:r>
                  <a:rPr dirty="0"/>
                  <a:t>) time and memory scaling as O(S). Parallel computation is possible.</a:t>
                </a:r>
              </a:p>
              <a:p>
                <a:pPr marL="285750" indent="-285750">
                  <a:buFont typeface="Wingdings"/>
                  <a:buChar char="Ø"/>
                  <a:defRPr/>
                </a:pPr>
                <a:r>
                  <a:rPr dirty="0"/>
                  <a:t>[2]: Then (numerically) make the sum of the output vector elements be equal to 1 in O(S) time to get quasi-probability vector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𝑞</m:t>
                            </m:r>
                          </m:e>
                        </m:acc>
                      </m:e>
                      <m:sub>
                        <m:r>
                          <a:rPr lang="sv-SE" b="0" i="1">
                            <a:latin typeface="Cambria Math"/>
                          </a:rPr>
                          <m:t>𝑐𝑜𝑟𝑟𝑒𝑐𝑡𝑒𝑑</m:t>
                        </m:r>
                      </m:sub>
                    </m:sSub>
                  </m:oMath>
                </a14:m>
                <a:r>
                  <a:rPr dirty="0"/>
                  <a:t> .</a:t>
                </a:r>
              </a:p>
            </p:txBody>
          </p:sp>
        </mc:Choice>
        <mc:Fallback>
          <p:sp>
            <p:nvSpPr>
              <p:cNvPr id="4" name="TextBox 3"/>
              <p:cNvSpPr txBox="1">
                <a:spLocks noRot="1" noChangeAspect="1" noMove="1" noResize="1" noEditPoints="1" noAdjustHandles="1" noChangeArrowheads="1" noChangeShapeType="1" noTextEdit="1"/>
              </p:cNvSpPr>
              <p:nvPr/>
            </p:nvSpPr>
            <p:spPr bwMode="auto">
              <a:xfrm>
                <a:off x="814385" y="3242208"/>
                <a:ext cx="10303694" cy="2884251"/>
              </a:xfrm>
              <a:prstGeom prst="rect">
                <a:avLst/>
              </a:prstGeom>
              <a:blipFill>
                <a:blip r:embed="rId6"/>
                <a:stretch>
                  <a:fillRect l="-493" t="-1316" r="-246" b="-2632"/>
                </a:stretch>
              </a:blipFill>
            </p:spPr>
            <p:txBody>
              <a:bodyPr/>
              <a:lstStyle/>
              <a:p>
                <a:r>
                  <a:rPr lang="en-DE">
                    <a:noFill/>
                  </a:rPr>
                  <a:t> </a:t>
                </a:r>
              </a:p>
            </p:txBody>
          </p:sp>
        </mc:Fallback>
      </mc:AlternateContent>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658934" y="1813953"/>
                <a:ext cx="9469804" cy="369332"/>
              </a:xfrm>
              <a:prstGeom prst="rect">
                <a:avLst/>
              </a:prstGeom>
              <a:noFill/>
            </p:spPr>
            <p:txBody>
              <a:bodyPr wrap="square" rtlCol="0">
                <a:spAutoFit/>
              </a:bodyPr>
              <a:lstStyle/>
              <a:p>
                <a:pPr>
                  <a:defRPr/>
                </a:pPr>
                <a:r>
                  <a:rPr b="1"/>
                  <a:t>Correction stage</a:t>
                </a:r>
                <a:r>
                  <a:t>: find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a14:m>
                <a:r>
                  <a:t> via the following equation:</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58934" y="1813953"/>
                <a:ext cx="9469804" cy="369332"/>
              </a:xfrm>
              <a:prstGeom prst="rect">
                <a:avLst/>
              </a:prstGeom>
              <a:blipFill>
                <a:blip r:embed="rId3"/>
                <a:stretch>
                  <a:fillRect l="-402" t="-10345" b="-275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bwMode="auto">
              <a:xfrm>
                <a:off x="4889622" y="2603838"/>
                <a:ext cx="2207656" cy="575927"/>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i="1">
                          <a:latin typeface="Cambria Math"/>
                        </a:rPr>
                        <m:t>= </m:t>
                      </m:r>
                      <m:r>
                        <a:rPr i="1">
                          <a:latin typeface="Cambria Math"/>
                        </a:rPr>
                        <m:t>𝑀</m:t>
                      </m:r>
                      <m:r>
                        <a:rPr i="1">
                          <a:latin typeface="Cambria Math"/>
                        </a:rPr>
                        <m:t> </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oMath>
                  </m:oMathPara>
                </a14:m>
                <a:endParaRPr/>
              </a:p>
              <a:p>
                <a:pPr>
                  <a:defRPr/>
                </a:pPr>
                <a:endParaRPr/>
              </a:p>
            </p:txBody>
          </p:sp>
        </mc:Choice>
        <mc:Fallback xmlns="">
          <p:sp>
            <p:nvSpPr>
              <p:cNvPr id="19" name="TextBox 18"/>
              <p:cNvSpPr txBox="1">
                <a:spLocks noRot="1" noChangeAspect="1" noMove="1" noResize="1" noEditPoints="1" noAdjustHandles="1" noChangeArrowheads="1" noChangeShapeType="1" noTextEdit="1"/>
              </p:cNvSpPr>
              <p:nvPr/>
            </p:nvSpPr>
            <p:spPr bwMode="auto">
              <a:xfrm>
                <a:off x="4889622" y="2603838"/>
                <a:ext cx="2207656" cy="575927"/>
              </a:xfrm>
              <a:prstGeom prst="rect">
                <a:avLst/>
              </a:prstGeom>
              <a:blipFill>
                <a:blip r:embed="rId4"/>
                <a:stretch>
                  <a:fillRect l="-1714" t="-1489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bwMode="auto">
              <a:xfrm>
                <a:off x="814385" y="3242208"/>
                <a:ext cx="10320785" cy="2884251"/>
              </a:xfrm>
              <a:prstGeom prst="rect">
                <a:avLst/>
              </a:prstGeom>
              <a:noFill/>
            </p:spPr>
            <p:txBody>
              <a:bodyPr wrap="square" rtlCol="0">
                <a:spAutoFit/>
              </a:bodyPr>
              <a:lstStyle/>
              <a:p>
                <a:pPr marL="285750" indent="-285750">
                  <a:buFont typeface="Wingdings"/>
                  <a:buChar char="Ø"/>
                  <a:defRPr/>
                </a:pPr>
                <a:r>
                  <a:t>NNLS is expensive and requires the construction of the 2</a:t>
                </a:r>
                <a:r>
                  <a:rPr baseline="30000"/>
                  <a:t>n</a:t>
                </a:r>
                <a:r>
                  <a:t> x 2</a:t>
                </a:r>
                <a:r>
                  <a:rPr baseline="30000"/>
                  <a:t>n</a:t>
                </a:r>
                <a:r>
                  <a:t> confusion matrix M. Therefore, techniques like M3 [1] or Bo et. </a:t>
                </a:r>
                <a:r>
                  <a:rPr lang="en-GB"/>
                  <a:t>al.</a:t>
                </a:r>
                <a:r>
                  <a:t> [2], do not used constrained optimization.</a:t>
                </a:r>
              </a:p>
              <a:p>
                <a:pPr marL="285750" indent="-285750">
                  <a:buFont typeface="Wingdings"/>
                  <a:buChar char="Ø"/>
                  <a:defRPr/>
                </a:pPr>
                <a:r>
                  <a:t>They first reduce the confusion matrix dimensionality by assuming that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𝑖𝑑𝑒𝑎𝑙</m:t>
                        </m:r>
                      </m:sub>
                    </m:sSub>
                  </m:oMath>
                </a14:m>
                <a:r>
                  <a:t> </a:t>
                </a:r>
                <a14:m>
                  <m:oMath xmlns:m="http://schemas.openxmlformats.org/officeDocument/2006/math">
                    <m:r>
                      <a:rPr lang="sv-SE" b="0" i="1">
                        <a:latin typeface="Cambria Math"/>
                      </a:rPr>
                      <m:t>∈</m:t>
                    </m:r>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𝑛𝑜𝑖𝑠𝑦</m:t>
                        </m:r>
                      </m:sub>
                    </m:sSub>
                    <m:r>
                      <a:rPr lang="sv-SE" b="0" i="0">
                        <a:latin typeface="Cambria Math"/>
                      </a:rPr>
                      <m:t> → </m:t>
                    </m:r>
                  </m:oMath>
                </a14:m>
                <a:r>
                  <a:t>limited by number of shots </a:t>
                </a:r>
                <a:r>
                  <a:rPr i="1"/>
                  <a:t>S</a:t>
                </a:r>
                <a:r>
                  <a:t>.</a:t>
                </a:r>
              </a:p>
              <a:p>
                <a:pPr marL="285750" indent="-285750">
                  <a:buFont typeface="Wingdings"/>
                  <a:buChar char="Ø"/>
                  <a:defRPr/>
                </a:pPr>
                <a:r>
                  <a:rPr u="sng"/>
                  <a:t>LU factorization (direct)</a:t>
                </a:r>
                <a:r>
                  <a:t> or iterative (matrix-free) methods available in M3 [1].</a:t>
                </a:r>
              </a:p>
              <a:p>
                <a:pPr marL="285750" indent="-285750">
                  <a:buFont typeface="Wingdings"/>
                  <a:buChar char="Ø"/>
                  <a:defRPr/>
                </a:pPr>
                <a:r>
                  <a:t>Bo et al. [2] can achieve it in O(nS</a:t>
                </a:r>
                <a:r>
                  <a:rPr baseline="30000"/>
                  <a:t>2</a:t>
                </a:r>
                <a:r>
                  <a:t>) time and memory scaling as O(S). Parallel computation is possible.</a:t>
                </a:r>
              </a:p>
              <a:p>
                <a:pPr marL="285750" indent="-285750">
                  <a:buFont typeface="Wingdings"/>
                  <a:buChar char="Ø"/>
                  <a:defRPr/>
                </a:pPr>
                <a:r>
                  <a:t>[2]: Then (numerically) make the sum of the output vector elements be equal to 1 in O(S) time to get quasi-probability vector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𝑞</m:t>
                            </m:r>
                          </m:e>
                        </m:acc>
                      </m:e>
                      <m:sub>
                        <m:r>
                          <a:rPr lang="sv-SE" b="0" i="1">
                            <a:latin typeface="Cambria Math"/>
                          </a:rPr>
                          <m:t>𝑐𝑜𝑟𝑟𝑒𝑐𝑡𝑒𝑑</m:t>
                        </m:r>
                      </m:sub>
                    </m:sSub>
                  </m:oMath>
                </a14:m>
                <a:r>
                  <a:t> .</a:t>
                </a:r>
              </a:p>
              <a:p>
                <a:pPr marL="285750" indent="-285750">
                  <a:buFont typeface="Wingdings"/>
                  <a:buChar char="Ø"/>
                  <a:defRPr/>
                </a:pPr>
                <a:r>
                  <a:t>Lastly, find the nearest probability distribution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𝑝</m:t>
                            </m:r>
                          </m:e>
                        </m:acc>
                      </m:e>
                      <m:sub>
                        <m:r>
                          <a:rPr lang="sv-SE" b="0" i="1">
                            <a:latin typeface="Cambria Math"/>
                          </a:rPr>
                          <m:t>𝑐𝑜𝑟𝑟𝑒𝑐𝑡𝑒𝑑</m:t>
                        </m:r>
                      </m:sub>
                    </m:sSub>
                    <m:r>
                      <a:rPr lang="sv-SE" b="0" i="1">
                        <a:latin typeface="Cambria Math"/>
                      </a:rPr>
                      <m:t> </m:t>
                    </m:r>
                  </m:oMath>
                </a14:m>
                <a:r>
                  <a:t>from </a:t>
                </a:r>
                <a14:m>
                  <m:oMath xmlns:m="http://schemas.openxmlformats.org/officeDocument/2006/math">
                    <m:sSub>
                      <m:sSubPr>
                        <m:ctrlPr>
                          <a:rPr lang="sv-SE" b="0" i="1">
                            <a:latin typeface="Cambria Math" panose="02040503050406030204" pitchFamily="18" charset="0"/>
                            <a:ea typeface="Cambria Math"/>
                            <a:cs typeface="Cambria Math"/>
                          </a:rPr>
                        </m:ctrlPr>
                      </m:sSubPr>
                      <m:e>
                        <m:acc>
                          <m:accPr>
                            <m:chr m:val="⃗"/>
                            <m:ctrlPr>
                              <a:rPr i="1">
                                <a:latin typeface="Cambria Math" panose="02040503050406030204" pitchFamily="18" charset="0"/>
                                <a:ea typeface="Cambria Math"/>
                                <a:cs typeface="Cambria Math"/>
                              </a:rPr>
                            </m:ctrlPr>
                          </m:accPr>
                          <m:e>
                            <m:r>
                              <a:rPr lang="sv-SE" b="0" i="1">
                                <a:latin typeface="Cambria Math"/>
                              </a:rPr>
                              <m:t>𝑞</m:t>
                            </m:r>
                          </m:e>
                        </m:acc>
                      </m:e>
                      <m:sub>
                        <m:r>
                          <a:rPr lang="sv-SE" b="0" i="1">
                            <a:latin typeface="Cambria Math"/>
                          </a:rPr>
                          <m:t>𝑐𝑜𝑟𝑟𝑒𝑐𝑡𝑒𝑑</m:t>
                        </m:r>
                      </m:sub>
                    </m:sSub>
                  </m:oMath>
                </a14:m>
                <a:r>
                  <a:t> in O(S log(S)) time [1, 2].</a:t>
                </a:r>
              </a:p>
            </p:txBody>
          </p:sp>
        </mc:Choice>
        <mc:Fallback xmlns="">
          <p:sp>
            <p:nvSpPr>
              <p:cNvPr id="4" name="TextBox 3"/>
              <p:cNvSpPr txBox="1">
                <a:spLocks noRot="1" noChangeAspect="1" noMove="1" noResize="1" noEditPoints="1" noAdjustHandles="1" noChangeArrowheads="1" noChangeShapeType="1" noTextEdit="1"/>
              </p:cNvSpPr>
              <p:nvPr/>
            </p:nvSpPr>
            <p:spPr bwMode="auto">
              <a:xfrm>
                <a:off x="814385" y="3242208"/>
                <a:ext cx="10320785" cy="2884251"/>
              </a:xfrm>
              <a:prstGeom prst="rect">
                <a:avLst/>
              </a:prstGeom>
              <a:blipFill>
                <a:blip r:embed="rId5"/>
                <a:stretch>
                  <a:fillRect l="-492" t="-1316" b="-2632"/>
                </a:stretch>
              </a:blipFill>
            </p:spPr>
            <p:txBody>
              <a:bodyPr/>
              <a:lstStyle/>
              <a:p>
                <a:r>
                  <a:rPr lang="en-DE">
                    <a:noFill/>
                  </a:rPr>
                  <a:t> </a:t>
                </a:r>
              </a:p>
            </p:txBody>
          </p:sp>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894303" y="1939332"/>
                <a:ext cx="9455499" cy="2031325"/>
              </a:xfrm>
              <a:prstGeom prst="rect">
                <a:avLst/>
              </a:prstGeom>
              <a:noFill/>
            </p:spPr>
            <p:txBody>
              <a:bodyPr wrap="square" rtlCol="0">
                <a:spAutoFit/>
              </a:bodyPr>
              <a:lstStyle/>
              <a:p>
                <a:pPr>
                  <a:defRPr/>
                </a:pPr>
                <a:r>
                  <a:rPr dirty="0"/>
                  <a:t>Consider the following test:</a:t>
                </a:r>
              </a:p>
              <a:p>
                <a:pPr marL="285750" indent="-285750">
                  <a:buFont typeface="Arial"/>
                  <a:buChar char="•"/>
                  <a:defRPr/>
                </a:pPr>
                <a:r>
                  <a:rPr dirty="0"/>
                  <a:t>Apply</a:t>
                </a:r>
                <a14:m>
                  <m:oMath xmlns:m="http://schemas.openxmlformats.org/officeDocument/2006/math">
                    <m:r>
                      <a:rPr lang="sv-SE">
                        <a:latin typeface="Cambria Math"/>
                      </a:rPr>
                      <m:t> </m:t>
                    </m:r>
                    <m:sSub>
                      <m:sSubPr>
                        <m:ctrlPr>
                          <a:rPr lang="sv-SE" i="1">
                            <a:latin typeface="Cambria Math" panose="02040503050406030204" pitchFamily="18" charset="0"/>
                            <a:ea typeface="Cambria Math"/>
                            <a:cs typeface="Cambria Math"/>
                          </a:rPr>
                        </m:ctrlPr>
                      </m:sSubPr>
                      <m:e>
                        <m:r>
                          <a:rPr lang="sv-SE" i="1">
                            <a:latin typeface="Cambria Math"/>
                          </a:rPr>
                          <m:t>𝑅</m:t>
                        </m:r>
                      </m:e>
                      <m:sub>
                        <m:r>
                          <a:rPr lang="sv-SE" i="1">
                            <a:latin typeface="Cambria Math"/>
                          </a:rPr>
                          <m:t>𝑥</m:t>
                        </m:r>
                      </m:sub>
                    </m:sSub>
                    <m:r>
                      <a:rPr lang="sv-SE" i="1">
                        <a:latin typeface="Cambria Math"/>
                      </a:rPr>
                      <m:t>(</m:t>
                    </m:r>
                    <m:r>
                      <a:rPr lang="sv-SE" i="1">
                        <a:latin typeface="Cambria Math"/>
                      </a:rPr>
                      <m:t>𝜃</m:t>
                    </m:r>
                    <m:r>
                      <a:rPr lang="sv-SE" i="1">
                        <a:latin typeface="Cambria Math"/>
                      </a:rPr>
                      <m:t>)</m:t>
                    </m:r>
                  </m:oMath>
                </a14:m>
                <a:r>
                  <a:rPr dirty="0"/>
                  <a:t> to all qubits in the Emerald QPU.</a:t>
                </a:r>
              </a:p>
              <a:p>
                <a:pPr marL="285750" indent="-285750">
                  <a:buFont typeface="Arial"/>
                  <a:buChar char="•"/>
                  <a:defRPr/>
                </a:pPr>
                <a:r>
                  <a:rPr dirty="0"/>
                  <a:t>Obtain the average Z (or ZZ) observable outcome over all (nearest-</a:t>
                </a:r>
                <a:r>
                  <a:rPr dirty="0" err="1"/>
                  <a:t>neighbour</a:t>
                </a:r>
                <a:r>
                  <a:rPr dirty="0"/>
                  <a:t>) qubits and compute the mean absolute observable error, as follows,</a:t>
                </a:r>
              </a:p>
              <a:p>
                <a:pPr marL="285750" indent="-285750">
                  <a:buFont typeface="Arial"/>
                  <a:buChar char="•"/>
                  <a:defRPr/>
                </a:pPr>
                <a:endParaRPr dirty="0"/>
              </a:p>
              <a:p>
                <a:pPr marL="285750" indent="-285750">
                  <a:buFont typeface="Arial"/>
                  <a:buChar char="•"/>
                  <a:defRPr/>
                </a:pPr>
                <a:endParaRPr dirty="0"/>
              </a:p>
              <a:p>
                <a:pPr marL="285750" indent="-285750">
                  <a:buFont typeface="Arial"/>
                  <a:buChar char="•"/>
                  <a:defRPr/>
                </a:pPr>
                <a:endParaRPr dirty="0"/>
              </a:p>
            </p:txBody>
          </p:sp>
        </mc:Choice>
        <mc:Fallback xmlns="">
          <p:sp>
            <p:nvSpPr>
              <p:cNvPr id="3" name="TextBox 2"/>
              <p:cNvSpPr txBox="1">
                <a:spLocks noRot="1" noChangeAspect="1" noMove="1" noResize="1" noEditPoints="1" noAdjustHandles="1" noChangeArrowheads="1" noChangeShapeType="1" noTextEdit="1"/>
              </p:cNvSpPr>
              <p:nvPr/>
            </p:nvSpPr>
            <p:spPr bwMode="auto">
              <a:xfrm>
                <a:off x="894303" y="1939332"/>
                <a:ext cx="9455499" cy="2031325"/>
              </a:xfrm>
              <a:prstGeom prst="rect">
                <a:avLst/>
              </a:prstGeom>
              <a:blipFill>
                <a:blip r:embed="rId3"/>
                <a:stretch>
                  <a:fillRect l="-536" t="-124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bwMode="auto">
              <a:xfrm>
                <a:off x="4072759" y="3270590"/>
                <a:ext cx="3640356" cy="277255"/>
              </a:xfrm>
              <a:prstGeom prst="rect">
                <a:avLst/>
              </a:prstGeom>
              <a:noFill/>
            </p:spPr>
            <p:txBody>
              <a:bodyPr wrap="none" lIns="0" tIns="0" rIns="0" bIns="0" rtlCol="0">
                <a:spAutoFit/>
              </a:bodyPr>
              <a:lstStyle/>
              <a:p>
                <a:pPr>
                  <a:defRPr/>
                </a:pPr>
                <a14:m>
                  <m:oMath xmlns:m="http://schemas.openxmlformats.org/officeDocument/2006/math">
                    <m:r>
                      <a:rPr lang="sv-SE" b="0" i="1">
                        <a:latin typeface="Cambria Math"/>
                      </a:rPr>
                      <m:t>𝐸𝑟𝑟𝑜𝑟</m:t>
                    </m:r>
                    <m:r>
                      <a:rPr lang="sv-SE" b="0" i="1">
                        <a:latin typeface="Cambria Math"/>
                      </a:rPr>
                      <m:t>= </m:t>
                    </m:r>
                    <m:nary>
                      <m:naryPr>
                        <m:chr m:val="∑"/>
                        <m:supHide m:val="on"/>
                        <m:ctrlPr>
                          <a:rPr lang="sv-SE" i="1">
                            <a:latin typeface="Cambria Math" panose="02040503050406030204" pitchFamily="18" charset="0"/>
                            <a:ea typeface="Cambria Math"/>
                            <a:cs typeface="Cambria Math"/>
                          </a:rPr>
                        </m:ctrlPr>
                      </m:naryPr>
                      <m:sub>
                        <m:r>
                          <a:rPr lang="sv-SE" i="1">
                            <a:latin typeface="Cambria Math"/>
                          </a:rPr>
                          <m:t>𝑖</m:t>
                        </m:r>
                      </m:sub>
                      <m:sup/>
                      <m:e>
                        <m:sSub>
                          <m:sSubPr>
                            <m:ctrlPr>
                              <a:rPr lang="sv-SE" i="1">
                                <a:latin typeface="Cambria Math" panose="02040503050406030204" pitchFamily="18" charset="0"/>
                                <a:ea typeface="Cambria Math"/>
                                <a:cs typeface="Cambria Math"/>
                              </a:rPr>
                            </m:ctrlPr>
                          </m:sSubPr>
                          <m:e>
                            <m:r>
                              <a:rPr lang="sv-SE" i="1">
                                <a:latin typeface="Cambria Math"/>
                              </a:rPr>
                              <m:t>|</m:t>
                            </m:r>
                            <m:d>
                              <m:dPr>
                                <m:begChr m:val="⟨"/>
                                <m:endChr m:val="⟩"/>
                                <m:ctrlPr>
                                  <a:rPr lang="sv-SE" i="1">
                                    <a:latin typeface="Cambria Math" panose="02040503050406030204" pitchFamily="18" charset="0"/>
                                    <a:ea typeface="Cambria Math"/>
                                    <a:cs typeface="Cambria Math"/>
                                  </a:rPr>
                                </m:ctrlPr>
                              </m:dPr>
                              <m:e>
                                <m:sSub>
                                  <m:sSubPr>
                                    <m:ctrlPr>
                                      <a:rPr lang="sv-SE" i="1">
                                        <a:latin typeface="Cambria Math" panose="02040503050406030204" pitchFamily="18" charset="0"/>
                                        <a:ea typeface="Cambria Math"/>
                                        <a:cs typeface="Cambria Math"/>
                                      </a:rPr>
                                    </m:ctrlPr>
                                  </m:sSubPr>
                                  <m:e>
                                    <m:r>
                                      <a:rPr lang="sv-SE" i="1">
                                        <a:latin typeface="Cambria Math"/>
                                      </a:rPr>
                                      <m:t>𝑂</m:t>
                                    </m:r>
                                  </m:e>
                                  <m:sub>
                                    <m:r>
                                      <a:rPr lang="sv-SE" i="1">
                                        <a:latin typeface="Cambria Math"/>
                                      </a:rPr>
                                      <m:t>𝑖</m:t>
                                    </m:r>
                                  </m:sub>
                                </m:sSub>
                              </m:e>
                            </m:d>
                          </m:e>
                          <m:sub>
                            <m:r>
                              <a:rPr lang="sv-SE" i="1">
                                <a:latin typeface="Cambria Math"/>
                              </a:rPr>
                              <m:t>𝑖𝑑𝑒𝑎𝑙</m:t>
                            </m:r>
                          </m:sub>
                        </m:sSub>
                        <m:r>
                          <a:rPr lang="sv-SE" i="1">
                            <a:latin typeface="Cambria Math"/>
                          </a:rPr>
                          <m:t>−</m:t>
                        </m:r>
                        <m:sSub>
                          <m:sSubPr>
                            <m:ctrlPr>
                              <a:rPr lang="sv-SE" i="1">
                                <a:latin typeface="Cambria Math" panose="02040503050406030204" pitchFamily="18" charset="0"/>
                                <a:ea typeface="Cambria Math"/>
                                <a:cs typeface="Cambria Math"/>
                              </a:rPr>
                            </m:ctrlPr>
                          </m:sSubPr>
                          <m:e>
                            <m:d>
                              <m:dPr>
                                <m:begChr m:val="⟨"/>
                                <m:endChr m:val="⟩"/>
                                <m:ctrlPr>
                                  <a:rPr lang="sv-SE" i="1">
                                    <a:latin typeface="Cambria Math" panose="02040503050406030204" pitchFamily="18" charset="0"/>
                                    <a:ea typeface="Cambria Math"/>
                                    <a:cs typeface="Cambria Math"/>
                                  </a:rPr>
                                </m:ctrlPr>
                              </m:dPr>
                              <m:e>
                                <m:sSub>
                                  <m:sSubPr>
                                    <m:ctrlPr>
                                      <a:rPr lang="sv-SE" i="1">
                                        <a:latin typeface="Cambria Math" panose="02040503050406030204" pitchFamily="18" charset="0"/>
                                        <a:ea typeface="Cambria Math"/>
                                        <a:cs typeface="Cambria Math"/>
                                      </a:rPr>
                                    </m:ctrlPr>
                                  </m:sSubPr>
                                  <m:e>
                                    <m:r>
                                      <a:rPr lang="sv-SE" i="1">
                                        <a:latin typeface="Cambria Math"/>
                                      </a:rPr>
                                      <m:t>𝑂</m:t>
                                    </m:r>
                                  </m:e>
                                  <m:sub>
                                    <m:r>
                                      <a:rPr lang="sv-SE" i="1">
                                        <a:latin typeface="Cambria Math"/>
                                      </a:rPr>
                                      <m:t>𝑖</m:t>
                                    </m:r>
                                  </m:sub>
                                </m:sSub>
                              </m:e>
                            </m:d>
                          </m:e>
                          <m:sub>
                            <m:r>
                              <a:rPr lang="sv-SE" i="1">
                                <a:latin typeface="Cambria Math"/>
                              </a:rPr>
                              <m:t>𝑖𝑑𝑒𝑎𝑙</m:t>
                            </m:r>
                          </m:sub>
                        </m:sSub>
                        <m:r>
                          <a:rPr lang="sv-SE" i="1">
                            <a:latin typeface="Cambria Math"/>
                          </a:rPr>
                          <m:t>|</m:t>
                        </m:r>
                        <m:r>
                          <a:rPr lang="sv-SE" b="0" i="1">
                            <a:latin typeface="Cambria Math"/>
                          </a:rPr>
                          <m:t>/</m:t>
                        </m:r>
                        <m:r>
                          <a:rPr lang="sv-SE" b="0" i="1">
                            <a:latin typeface="Cambria Math"/>
                          </a:rPr>
                          <m:t>𝑁</m:t>
                        </m:r>
                      </m:e>
                    </m:nary>
                  </m:oMath>
                </a14:m>
                <a:r>
                  <a:t>.</a:t>
                </a:r>
              </a:p>
            </p:txBody>
          </p:sp>
        </mc:Choice>
        <mc:Fallback xmlns="">
          <p:sp>
            <p:nvSpPr>
              <p:cNvPr id="11" name="TextBox 10"/>
              <p:cNvSpPr txBox="1">
                <a:spLocks noRot="1" noChangeAspect="1" noMove="1" noResize="1" noEditPoints="1" noAdjustHandles="1" noChangeArrowheads="1" noChangeShapeType="1" noTextEdit="1"/>
              </p:cNvSpPr>
              <p:nvPr/>
            </p:nvSpPr>
            <p:spPr bwMode="auto">
              <a:xfrm>
                <a:off x="4072759" y="3270590"/>
                <a:ext cx="3640356" cy="277255"/>
              </a:xfrm>
              <a:prstGeom prst="rect">
                <a:avLst/>
              </a:prstGeom>
              <a:blipFill>
                <a:blip r:embed="rId4"/>
                <a:stretch>
                  <a:fillRect l="-2083" t="-160870" r="-2778" b="-234783"/>
                </a:stretch>
              </a:blipFill>
            </p:spPr>
            <p:txBody>
              <a:bodyPr/>
              <a:lstStyle/>
              <a:p>
                <a:r>
                  <a:rPr lang="en-DE">
                    <a:noFill/>
                  </a:rPr>
                  <a:t> </a:t>
                </a:r>
              </a:p>
            </p:txBody>
          </p:sp>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Readout error mitigation</a:t>
            </a:r>
          </a:p>
        </p:txBody>
      </p:sp>
      <mc:AlternateContent xmlns:mc="http://schemas.openxmlformats.org/markup-compatibility/2006" xmlns:a14="http://schemas.microsoft.com/office/drawing/2010/main">
        <mc:Choice Requires="a14">
          <p:sp>
            <p:nvSpPr>
              <p:cNvPr id="3" name="TextBox 2"/>
              <p:cNvSpPr txBox="1"/>
              <p:nvPr/>
            </p:nvSpPr>
            <p:spPr bwMode="auto">
              <a:xfrm>
                <a:off x="894303" y="1939332"/>
                <a:ext cx="9455499" cy="1200329"/>
              </a:xfrm>
              <a:prstGeom prst="rect">
                <a:avLst/>
              </a:prstGeom>
              <a:noFill/>
            </p:spPr>
            <p:txBody>
              <a:bodyPr wrap="square" rtlCol="0">
                <a:spAutoFit/>
              </a:bodyPr>
              <a:lstStyle/>
              <a:p>
                <a:pPr>
                  <a:defRPr/>
                </a:pPr>
                <a:r>
                  <a:rPr dirty="0"/>
                  <a:t>Consider the following test:</a:t>
                </a:r>
              </a:p>
              <a:p>
                <a:pPr marL="285750" indent="-285750">
                  <a:buFont typeface="Arial"/>
                  <a:buChar char="•"/>
                  <a:defRPr/>
                </a:pPr>
                <a:r>
                  <a:rPr dirty="0"/>
                  <a:t>Apply</a:t>
                </a:r>
                <a14:m>
                  <m:oMath xmlns:m="http://schemas.openxmlformats.org/officeDocument/2006/math">
                    <m:r>
                      <a:rPr lang="sv-SE" b="0" i="0">
                        <a:latin typeface="Cambria Math"/>
                      </a:rPr>
                      <m:t> </m:t>
                    </m:r>
                    <m:sSub>
                      <m:sSubPr>
                        <m:ctrlPr>
                          <a:rPr lang="sv-SE" b="0" i="1">
                            <a:latin typeface="Cambria Math" panose="02040503050406030204" pitchFamily="18" charset="0"/>
                            <a:ea typeface="Cambria Math"/>
                            <a:cs typeface="Cambria Math"/>
                          </a:rPr>
                        </m:ctrlPr>
                      </m:sSubPr>
                      <m:e>
                        <m:r>
                          <a:rPr lang="sv-SE" b="0" i="1">
                            <a:latin typeface="Cambria Math"/>
                          </a:rPr>
                          <m:t>𝑅</m:t>
                        </m:r>
                      </m:e>
                      <m:sub>
                        <m:r>
                          <a:rPr lang="sv-SE" b="0" i="1">
                            <a:latin typeface="Cambria Math"/>
                          </a:rPr>
                          <m:t>𝑥</m:t>
                        </m:r>
                      </m:sub>
                    </m:sSub>
                    <m:r>
                      <a:rPr lang="sv-SE" b="0" i="1">
                        <a:latin typeface="Cambria Math"/>
                      </a:rPr>
                      <m:t>(</m:t>
                    </m:r>
                    <m:r>
                      <a:rPr lang="sv-SE" b="0" i="1">
                        <a:latin typeface="Cambria Math"/>
                      </a:rPr>
                      <m:t>𝜃</m:t>
                    </m:r>
                    <m:r>
                      <a:rPr lang="sv-SE" b="0" i="1">
                        <a:latin typeface="Cambria Math"/>
                      </a:rPr>
                      <m:t>)</m:t>
                    </m:r>
                  </m:oMath>
                </a14:m>
                <a:r>
                  <a:rPr dirty="0"/>
                  <a:t> to all qubits in the Emerald QPU.</a:t>
                </a:r>
              </a:p>
              <a:p>
                <a:pPr marL="285750" indent="-285750">
                  <a:buFont typeface="Arial"/>
                  <a:buChar char="•"/>
                  <a:defRPr/>
                </a:pPr>
                <a:r>
                  <a:rPr dirty="0"/>
                  <a:t>Obtain the average Z (or ZZ) observable outcome over all (nearest-</a:t>
                </a:r>
                <a:r>
                  <a:rPr dirty="0" err="1"/>
                  <a:t>neighbour</a:t>
                </a:r>
                <a:r>
                  <a:rPr dirty="0"/>
                  <a:t>) qubits and compute the mean absolute error.</a:t>
                </a:r>
              </a:p>
            </p:txBody>
          </p:sp>
        </mc:Choice>
        <mc:Fallback xmlns="">
          <p:sp>
            <p:nvSpPr>
              <p:cNvPr id="3" name="TextBox 2"/>
              <p:cNvSpPr txBox="1">
                <a:spLocks noRot="1" noChangeAspect="1" noMove="1" noResize="1" noEditPoints="1" noAdjustHandles="1" noChangeArrowheads="1" noChangeShapeType="1" noTextEdit="1"/>
              </p:cNvSpPr>
              <p:nvPr/>
            </p:nvSpPr>
            <p:spPr bwMode="auto">
              <a:xfrm>
                <a:off x="894303" y="1939332"/>
                <a:ext cx="9455499" cy="1200329"/>
              </a:xfrm>
              <a:prstGeom prst="rect">
                <a:avLst/>
              </a:prstGeom>
              <a:blipFill>
                <a:blip r:embed="rId3"/>
                <a:stretch>
                  <a:fillRect l="-536" t="-2083" b="-6250"/>
                </a:stretch>
              </a:blipFill>
            </p:spPr>
            <p:txBody>
              <a:bodyPr/>
              <a:lstStyle/>
              <a:p>
                <a:r>
                  <a:rPr lang="en-DE">
                    <a:noFill/>
                  </a:rPr>
                  <a:t> </a:t>
                </a:r>
              </a:p>
            </p:txBody>
          </p:sp>
        </mc:Fallback>
      </mc:AlternateContent>
      <p:pic>
        <p:nvPicPr>
          <p:cNvPr id="5" name="Picture 4" descr="A group of graphs with different colors&#10;&#10;AI-generated content may be incorrect."/>
          <p:cNvPicPr>
            <a:picLocks noChangeAspect="1"/>
          </p:cNvPicPr>
          <p:nvPr/>
        </p:nvPicPr>
        <p:blipFill>
          <a:blip r:embed="rId4"/>
          <a:srcRect l="51816" t="51272"/>
          <a:stretch/>
        </p:blipFill>
        <p:spPr bwMode="auto">
          <a:xfrm>
            <a:off x="647243" y="3336584"/>
            <a:ext cx="3745081" cy="3029877"/>
          </a:xfrm>
          <a:prstGeom prst="rect">
            <a:avLst/>
          </a:prstGeom>
        </p:spPr>
      </p:pic>
      <p:pic>
        <p:nvPicPr>
          <p:cNvPr id="7" name="Picture 6" descr="A group of graphs with different colored lines&#10;&#10;AI-generated content may be incorrect."/>
          <p:cNvPicPr>
            <a:picLocks noChangeAspect="1"/>
          </p:cNvPicPr>
          <p:nvPr/>
        </p:nvPicPr>
        <p:blipFill>
          <a:blip r:embed="rId5"/>
          <a:srcRect l="51816" t="51272"/>
          <a:stretch/>
        </p:blipFill>
        <p:spPr bwMode="auto">
          <a:xfrm>
            <a:off x="4458789" y="3336584"/>
            <a:ext cx="3745081" cy="3029878"/>
          </a:xfrm>
          <a:prstGeom prst="rect">
            <a:avLst/>
          </a:prstGeom>
        </p:spPr>
      </p:pic>
      <p:pic>
        <p:nvPicPr>
          <p:cNvPr id="9" name="Picture 8" descr="A group of graphs with different colors&#10;&#10;AI-generated content may be incorrect."/>
          <p:cNvPicPr>
            <a:picLocks noChangeAspect="1"/>
          </p:cNvPicPr>
          <p:nvPr/>
        </p:nvPicPr>
        <p:blipFill>
          <a:blip r:embed="rId6"/>
          <a:srcRect l="51314" t="50714"/>
          <a:stretch/>
        </p:blipFill>
        <p:spPr bwMode="auto">
          <a:xfrm>
            <a:off x="8335730" y="3336584"/>
            <a:ext cx="3679686" cy="2979978"/>
          </a:xfrm>
          <a:prstGeom prst="rect">
            <a:avLst/>
          </a:prstGeom>
        </p:spPr>
      </p:pic>
      <p:sp>
        <p:nvSpPr>
          <p:cNvPr id="4" name="TextBox 3"/>
          <p:cNvSpPr txBox="1"/>
          <p:nvPr/>
        </p:nvSpPr>
        <p:spPr bwMode="auto">
          <a:xfrm>
            <a:off x="10594427" y="6316562"/>
            <a:ext cx="1077218" cy="323165"/>
          </a:xfrm>
          <a:prstGeom prst="rect">
            <a:avLst/>
          </a:prstGeom>
          <a:noFill/>
        </p:spPr>
        <p:txBody>
          <a:bodyPr wrap="none" rtlCol="0">
            <a:spAutoFit/>
          </a:bodyPr>
          <a:lstStyle/>
          <a:p>
            <a:pPr>
              <a:defRPr/>
            </a:pPr>
            <a:r>
              <a:rPr sz="1500"/>
              <a:t>24.03.2025</a:t>
            </a:r>
            <a:endParaRPr/>
          </a:p>
        </p:txBody>
      </p:sp>
      <p:sp>
        <p:nvSpPr>
          <p:cNvPr id="6" name="TextBox 5"/>
          <p:cNvSpPr txBox="1"/>
          <p:nvPr/>
        </p:nvSpPr>
        <p:spPr bwMode="auto">
          <a:xfrm>
            <a:off x="7411666" y="3175001"/>
            <a:ext cx="792205" cy="323165"/>
          </a:xfrm>
          <a:prstGeom prst="rect">
            <a:avLst/>
          </a:prstGeom>
          <a:noFill/>
        </p:spPr>
        <p:txBody>
          <a:bodyPr wrap="none" rtlCol="0">
            <a:spAutoFit/>
          </a:bodyPr>
          <a:lstStyle/>
          <a:p>
            <a:pPr>
              <a:defRPr/>
            </a:pPr>
            <a:r>
              <a:rPr sz="1500"/>
              <a:t>2Q (ZZ)</a:t>
            </a:r>
            <a:endParaRPr/>
          </a:p>
        </p:txBody>
      </p:sp>
      <p:sp>
        <p:nvSpPr>
          <p:cNvPr id="8" name="TextBox 7"/>
          <p:cNvSpPr txBox="1"/>
          <p:nvPr/>
        </p:nvSpPr>
        <p:spPr bwMode="auto">
          <a:xfrm>
            <a:off x="3629303" y="3175001"/>
            <a:ext cx="697627" cy="323165"/>
          </a:xfrm>
          <a:prstGeom prst="rect">
            <a:avLst/>
          </a:prstGeom>
          <a:noFill/>
        </p:spPr>
        <p:txBody>
          <a:bodyPr wrap="none" rtlCol="0">
            <a:spAutoFit/>
          </a:bodyPr>
          <a:lstStyle/>
          <a:p>
            <a:pPr>
              <a:defRPr/>
            </a:pPr>
            <a:r>
              <a:rPr sz="1500"/>
              <a:t>1Q (Z)</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5FFEACE-5165-C0A9-53B2-A2F6A99D3ED3}"/>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E493C062-A60E-5F34-5F1B-C9EB2700A753}"/>
              </a:ext>
            </a:extLst>
          </p:cNvPr>
          <p:cNvSpPr>
            <a:spLocks noGrp="1"/>
          </p:cNvSpPr>
          <p:nvPr>
            <p:ph type="title"/>
          </p:nvPr>
        </p:nvSpPr>
        <p:spPr bwMode="auto"/>
        <p:txBody>
          <a:bodyPr>
            <a:normAutofit fontScale="90000"/>
          </a:bodyPr>
          <a:lstStyle/>
          <a:p>
            <a:pPr>
              <a:defRPr/>
            </a:pPr>
            <a:r>
              <a:rPr lang="en-US" dirty="0"/>
              <a:t>Noise Robust Estimation (NRE) </a:t>
            </a:r>
            <a:br>
              <a:rPr lang="en-US" dirty="0"/>
            </a:br>
            <a:r>
              <a:rPr lang="en-US" sz="3300" dirty="0"/>
              <a:t>of Quantum Observables. </a:t>
            </a:r>
            <a:endParaRPr sz="3300" dirty="0"/>
          </a:p>
        </p:txBody>
      </p:sp>
      <p:sp>
        <p:nvSpPr>
          <p:cNvPr id="4" name="TextBox 3">
            <a:extLst>
              <a:ext uri="{FF2B5EF4-FFF2-40B4-BE49-F238E27FC236}">
                <a16:creationId xmlns:a16="http://schemas.microsoft.com/office/drawing/2014/main" id="{2675488A-4DED-3D05-08E6-FAA13ECEEAB8}"/>
              </a:ext>
            </a:extLst>
          </p:cNvPr>
          <p:cNvSpPr txBox="1"/>
          <p:nvPr/>
        </p:nvSpPr>
        <p:spPr bwMode="auto">
          <a:xfrm>
            <a:off x="10594427" y="6316562"/>
            <a:ext cx="1077218" cy="323165"/>
          </a:xfrm>
          <a:prstGeom prst="rect">
            <a:avLst/>
          </a:prstGeom>
          <a:noFill/>
        </p:spPr>
        <p:txBody>
          <a:bodyPr wrap="none" rtlCol="0">
            <a:spAutoFit/>
          </a:bodyPr>
          <a:lstStyle/>
          <a:p>
            <a:pPr>
              <a:defRPr/>
            </a:pPr>
            <a:r>
              <a:rPr sz="1500" dirty="0"/>
              <a:t>24.03.2025</a:t>
            </a:r>
            <a:endParaRPr dirty="0"/>
          </a:p>
        </p:txBody>
      </p:sp>
      <p:sp>
        <p:nvSpPr>
          <p:cNvPr id="11" name="TextBox 10">
            <a:extLst>
              <a:ext uri="{FF2B5EF4-FFF2-40B4-BE49-F238E27FC236}">
                <a16:creationId xmlns:a16="http://schemas.microsoft.com/office/drawing/2014/main" id="{B053704D-DD17-06D2-A2A5-24DF4D34BF2D}"/>
              </a:ext>
            </a:extLst>
          </p:cNvPr>
          <p:cNvSpPr txBox="1"/>
          <p:nvPr/>
        </p:nvSpPr>
        <p:spPr>
          <a:xfrm>
            <a:off x="9696400" y="824468"/>
            <a:ext cx="6096000" cy="369332"/>
          </a:xfrm>
          <a:prstGeom prst="rect">
            <a:avLst/>
          </a:prstGeom>
          <a:noFill/>
        </p:spPr>
        <p:txBody>
          <a:bodyPr wrap="square">
            <a:spAutoFit/>
          </a:bodyPr>
          <a:lstStyle/>
          <a:p>
            <a:r>
              <a:rPr lang="en-US" sz="1800" b="1" kern="0" spc="192" dirty="0">
                <a:solidFill>
                  <a:srgbClr val="000000"/>
                </a:solidFill>
                <a:ea typeface="Tahoma Bold" pitchFamily="34" charset="-122"/>
                <a:cs typeface="Tahoma Bold" pitchFamily="34" charset="-120"/>
              </a:rPr>
              <a:t>arXiv:</a:t>
            </a:r>
            <a:r>
              <a:rPr lang="en-US" sz="1800" b="1" dirty="0"/>
              <a:t>2503.06695</a:t>
            </a: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602F2E6-2751-E4D6-5DD6-DE9C7A91AD34}"/>
                  </a:ext>
                </a:extLst>
              </p:cNvPr>
              <p:cNvSpPr txBox="1"/>
              <p:nvPr/>
            </p:nvSpPr>
            <p:spPr>
              <a:xfrm>
                <a:off x="263352" y="1252498"/>
                <a:ext cx="5328593" cy="1600438"/>
              </a:xfrm>
              <a:prstGeom prst="rect">
                <a:avLst/>
              </a:prstGeom>
              <a:noFill/>
              <a:ln w="28575">
                <a:solidFill>
                  <a:schemeClr val="accent1"/>
                </a:solidFill>
              </a:ln>
            </p:spPr>
            <p:txBody>
              <a:bodyPr wrap="square" rtlCol="0">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Noise-aware methods (PEC): </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b="1" dirty="0">
                    <a:latin typeface="Tahoma" panose="020B0604030504040204" pitchFamily="34" charset="0"/>
                    <a:ea typeface="Tahoma" panose="020B0604030504040204" pitchFamily="34" charset="0"/>
                    <a:cs typeface="Tahoma" panose="020B0604030504040204" pitchFamily="34" charset="0"/>
                  </a:rPr>
                  <a:t>Requirement</a:t>
                </a:r>
                <a:r>
                  <a:rPr lang="en-US" sz="1400" dirty="0">
                    <a:latin typeface="Tahoma" panose="020B0604030504040204" pitchFamily="34" charset="0"/>
                    <a:ea typeface="Tahoma" panose="020B0604030504040204" pitchFamily="34" charset="0"/>
                    <a:cs typeface="Tahoma" panose="020B0604030504040204" pitchFamily="34" charset="0"/>
                  </a:rPr>
                  <a:t>: Precise noise characterization.</a:t>
                </a:r>
              </a:p>
              <a:p>
                <a:r>
                  <a:rPr lang="en-US" sz="1400" b="1" dirty="0">
                    <a:latin typeface="Tahoma" panose="020B0604030504040204" pitchFamily="34" charset="0"/>
                    <a:ea typeface="Tahoma" panose="020B0604030504040204" pitchFamily="34" charset="0"/>
                    <a:cs typeface="Tahoma" panose="020B0604030504040204" pitchFamily="34" charset="0"/>
                  </a:rPr>
                  <a:t>Promise</a:t>
                </a:r>
                <a:r>
                  <a:rPr lang="en-US" sz="1400" dirty="0">
                    <a:latin typeface="Tahoma" panose="020B0604030504040204" pitchFamily="34" charset="0"/>
                    <a:ea typeface="Tahoma" panose="020B0604030504040204" pitchFamily="34" charset="0"/>
                    <a:cs typeface="Tahoma" panose="020B0604030504040204" pitchFamily="34" charset="0"/>
                  </a:rPr>
                  <a:t>: Theoretically a bias-free estimation</a:t>
                </a:r>
              </a:p>
              <a:p>
                <a:r>
                  <a:rPr lang="en-US" sz="1400" b="1" dirty="0">
                    <a:latin typeface="Tahoma" panose="020B0604030504040204" pitchFamily="34" charset="0"/>
                    <a:ea typeface="Tahoma" panose="020B0604030504040204" pitchFamily="34" charset="0"/>
                    <a:cs typeface="Tahoma" panose="020B0604030504040204" pitchFamily="34" charset="0"/>
                  </a:rPr>
                  <a:t>Challenges</a:t>
                </a:r>
                <a:r>
                  <a:rPr lang="en-US" sz="1400" dirty="0">
                    <a:latin typeface="Tahoma" panose="020B0604030504040204" pitchFamily="34" charset="0"/>
                    <a:ea typeface="Tahoma" panose="020B0604030504040204" pitchFamily="34" charset="0"/>
                    <a:cs typeface="Tahoma" panose="020B0604030504040204" pitchFamily="34" charset="0"/>
                  </a:rPr>
                  <a:t>: Pauli noise learnability, and parameter drifts</a:t>
                </a:r>
              </a:p>
              <a:p>
                <a:endParaRPr lang="en-US" sz="14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sz="1400" b="1" i="1" smtClean="0">
                        <a:latin typeface="Cambria Math" panose="02040503050406030204" pitchFamily="18" charset="0"/>
                        <a:ea typeface="Cambria Math" panose="02040503050406030204" pitchFamily="18" charset="0"/>
                        <a:cs typeface="Tahoma" panose="020B0604030504040204" pitchFamily="34" charset="0"/>
                      </a:rPr>
                      <m:t>→ </m:t>
                    </m:r>
                  </m:oMath>
                </a14:m>
                <a:r>
                  <a:rPr lang="en-US" sz="1400" b="1" dirty="0">
                    <a:latin typeface="Tahoma" panose="020B0604030504040204" pitchFamily="34" charset="0"/>
                    <a:ea typeface="Tahoma" panose="020B0604030504040204" pitchFamily="34" charset="0"/>
                    <a:cs typeface="Tahoma" panose="020B0604030504040204" pitchFamily="34" charset="0"/>
                  </a:rPr>
                  <a:t>Finite bias in the final estimation</a:t>
                </a:r>
              </a:p>
            </p:txBody>
          </p:sp>
        </mc:Choice>
        <mc:Fallback xmlns="">
          <p:sp>
            <p:nvSpPr>
              <p:cNvPr id="21" name="TextBox 20">
                <a:extLst>
                  <a:ext uri="{FF2B5EF4-FFF2-40B4-BE49-F238E27FC236}">
                    <a16:creationId xmlns:a16="http://schemas.microsoft.com/office/drawing/2014/main" id="{E602F2E6-2751-E4D6-5DD6-DE9C7A91AD34}"/>
                  </a:ext>
                </a:extLst>
              </p:cNvPr>
              <p:cNvSpPr txBox="1">
                <a:spLocks noRot="1" noChangeAspect="1" noMove="1" noResize="1" noEditPoints="1" noAdjustHandles="1" noChangeArrowheads="1" noChangeShapeType="1" noTextEdit="1"/>
              </p:cNvSpPr>
              <p:nvPr/>
            </p:nvSpPr>
            <p:spPr>
              <a:xfrm>
                <a:off x="263352" y="1252498"/>
                <a:ext cx="5328593" cy="1600438"/>
              </a:xfrm>
              <a:prstGeom prst="rect">
                <a:avLst/>
              </a:prstGeom>
              <a:blipFill>
                <a:blip r:embed="rId3"/>
                <a:stretch>
                  <a:fillRect b="-1538"/>
                </a:stretch>
              </a:blipFill>
              <a:ln w="28575">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C08715C-EEC2-A323-7809-9AF1AB920F10}"/>
                  </a:ext>
                </a:extLst>
              </p:cNvPr>
              <p:cNvSpPr txBox="1"/>
              <p:nvPr/>
            </p:nvSpPr>
            <p:spPr>
              <a:xfrm>
                <a:off x="5879192" y="1252498"/>
                <a:ext cx="5904656" cy="1600438"/>
              </a:xfrm>
              <a:prstGeom prst="rect">
                <a:avLst/>
              </a:prstGeom>
              <a:noFill/>
              <a:ln w="28575">
                <a:solidFill>
                  <a:schemeClr val="accent1"/>
                </a:solidFill>
              </a:ln>
            </p:spPr>
            <p:txBody>
              <a:bodyPr wrap="square" rtlCol="0">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Noise-agnostic methods (ZNE, CDR, </a:t>
                </a:r>
                <a:r>
                  <a:rPr lang="en-US" sz="1400" dirty="0" err="1">
                    <a:latin typeface="Tahoma" panose="020B0604030504040204" pitchFamily="34" charset="0"/>
                    <a:ea typeface="Tahoma" panose="020B0604030504040204" pitchFamily="34" charset="0"/>
                    <a:cs typeface="Tahoma" panose="020B0604030504040204" pitchFamily="34" charset="0"/>
                  </a:rPr>
                  <a:t>vnCDR</a:t>
                </a:r>
                <a:r>
                  <a:rPr lang="en-US" sz="1400" dirty="0">
                    <a:latin typeface="Tahoma" panose="020B0604030504040204" pitchFamily="34" charset="0"/>
                    <a:ea typeface="Tahoma" panose="020B0604030504040204" pitchFamily="34" charset="0"/>
                    <a:cs typeface="Tahoma" panose="020B0604030504040204" pitchFamily="34" charset="0"/>
                  </a:rPr>
                  <a:t>, MDN): </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b="1" dirty="0">
                    <a:latin typeface="Tahoma" panose="020B0604030504040204" pitchFamily="34" charset="0"/>
                    <a:ea typeface="Tahoma" panose="020B0604030504040204" pitchFamily="34" charset="0"/>
                    <a:cs typeface="Tahoma" panose="020B0604030504040204" pitchFamily="34" charset="0"/>
                  </a:rPr>
                  <a:t>Requirement</a:t>
                </a:r>
                <a:r>
                  <a:rPr lang="en-US" sz="1400" dirty="0">
                    <a:latin typeface="Tahoma" panose="020B0604030504040204" pitchFamily="34" charset="0"/>
                    <a:ea typeface="Tahoma" panose="020B0604030504040204" pitchFamily="34" charset="0"/>
                    <a:cs typeface="Tahoma" panose="020B0604030504040204" pitchFamily="34" charset="0"/>
                  </a:rPr>
                  <a:t>: Noise-amplification, or training circuits, or both</a:t>
                </a:r>
              </a:p>
              <a:p>
                <a:r>
                  <a:rPr lang="en-US" sz="1400" b="1" dirty="0">
                    <a:latin typeface="Tahoma" panose="020B0604030504040204" pitchFamily="34" charset="0"/>
                    <a:ea typeface="Tahoma" panose="020B0604030504040204" pitchFamily="34" charset="0"/>
                    <a:cs typeface="Tahoma" panose="020B0604030504040204" pitchFamily="34" charset="0"/>
                  </a:rPr>
                  <a:t>Promise</a:t>
                </a:r>
                <a:r>
                  <a:rPr lang="en-US" sz="1400" dirty="0">
                    <a:latin typeface="Tahoma" panose="020B0604030504040204" pitchFamily="34" charset="0"/>
                    <a:ea typeface="Tahoma" panose="020B0604030504040204" pitchFamily="34" charset="0"/>
                    <a:cs typeface="Tahoma" panose="020B0604030504040204" pitchFamily="34" charset="0"/>
                  </a:rPr>
                  <a:t>: Estimation of the noise-free observable (no guarantee)</a:t>
                </a:r>
              </a:p>
              <a:p>
                <a:r>
                  <a:rPr lang="en-US" sz="1400" b="1" dirty="0">
                    <a:latin typeface="Tahoma" panose="020B0604030504040204" pitchFamily="34" charset="0"/>
                    <a:ea typeface="Tahoma" panose="020B0604030504040204" pitchFamily="34" charset="0"/>
                    <a:cs typeface="Tahoma" panose="020B0604030504040204" pitchFamily="34" charset="0"/>
                  </a:rPr>
                  <a:t>Challenges</a:t>
                </a:r>
                <a:r>
                  <a:rPr lang="en-US" sz="1400" dirty="0">
                    <a:latin typeface="Tahoma" panose="020B0604030504040204" pitchFamily="34" charset="0"/>
                    <a:ea typeface="Tahoma" panose="020B0604030504040204" pitchFamily="34" charset="0"/>
                    <a:cs typeface="Tahoma" panose="020B0604030504040204" pitchFamily="34" charset="0"/>
                  </a:rPr>
                  <a:t>: Various forms of </a:t>
                </a:r>
                <a:r>
                  <a:rPr lang="en-US" sz="1400" b="1" dirty="0">
                    <a:solidFill>
                      <a:srgbClr val="FFC000"/>
                    </a:solidFill>
                    <a:latin typeface="Tahoma" panose="020B0604030504040204" pitchFamily="34" charset="0"/>
                    <a:ea typeface="Tahoma" panose="020B0604030504040204" pitchFamily="34" charset="0"/>
                    <a:cs typeface="Tahoma" panose="020B0604030504040204" pitchFamily="34" charset="0"/>
                  </a:rPr>
                  <a:t>model mismatch </a:t>
                </a:r>
                <a:r>
                  <a:rPr lang="en-US" sz="1400" dirty="0">
                    <a:latin typeface="Tahoma" panose="020B0604030504040204" pitchFamily="34" charset="0"/>
                    <a:ea typeface="Tahoma" panose="020B0604030504040204" pitchFamily="34" charset="0"/>
                    <a:cs typeface="Tahoma" panose="020B0604030504040204" pitchFamily="34" charset="0"/>
                  </a:rPr>
                  <a:t>for different methods</a:t>
                </a:r>
              </a:p>
              <a:p>
                <a:endParaRPr lang="en-US" sz="14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sz="1400" b="1" i="1" smtClean="0">
                        <a:latin typeface="Cambria Math" panose="02040503050406030204" pitchFamily="18" charset="0"/>
                        <a:ea typeface="Cambria Math" panose="02040503050406030204" pitchFamily="18" charset="0"/>
                        <a:cs typeface="Tahoma" panose="020B0604030504040204" pitchFamily="34" charset="0"/>
                      </a:rPr>
                      <m:t>→ </m:t>
                    </m:r>
                  </m:oMath>
                </a14:m>
                <a:r>
                  <a:rPr lang="en-US" sz="1400" b="1" dirty="0">
                    <a:latin typeface="Tahoma" panose="020B0604030504040204" pitchFamily="34" charset="0"/>
                    <a:ea typeface="Tahoma" panose="020B0604030504040204" pitchFamily="34" charset="0"/>
                    <a:cs typeface="Tahoma" panose="020B0604030504040204" pitchFamily="34" charset="0"/>
                  </a:rPr>
                  <a:t>Bias in the final estimation</a:t>
                </a:r>
              </a:p>
            </p:txBody>
          </p:sp>
        </mc:Choice>
        <mc:Fallback xmlns="">
          <p:sp>
            <p:nvSpPr>
              <p:cNvPr id="22" name="TextBox 21">
                <a:extLst>
                  <a:ext uri="{FF2B5EF4-FFF2-40B4-BE49-F238E27FC236}">
                    <a16:creationId xmlns:a16="http://schemas.microsoft.com/office/drawing/2014/main" id="{CC08715C-EEC2-A323-7809-9AF1AB920F10}"/>
                  </a:ext>
                </a:extLst>
              </p:cNvPr>
              <p:cNvSpPr txBox="1">
                <a:spLocks noRot="1" noChangeAspect="1" noMove="1" noResize="1" noEditPoints="1" noAdjustHandles="1" noChangeArrowheads="1" noChangeShapeType="1" noTextEdit="1"/>
              </p:cNvSpPr>
              <p:nvPr/>
            </p:nvSpPr>
            <p:spPr>
              <a:xfrm>
                <a:off x="5879192" y="1252498"/>
                <a:ext cx="5904656" cy="1600438"/>
              </a:xfrm>
              <a:prstGeom prst="rect">
                <a:avLst/>
              </a:prstGeom>
              <a:blipFill>
                <a:blip r:embed="rId4"/>
                <a:stretch>
                  <a:fillRect b="-1538"/>
                </a:stretch>
              </a:blipFill>
              <a:ln w="28575">
                <a:solidFill>
                  <a:schemeClr val="accent1"/>
                </a:solid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6999712B-0758-D937-B414-26A04BB89331}"/>
              </a:ext>
            </a:extLst>
          </p:cNvPr>
          <p:cNvSpPr txBox="1"/>
          <p:nvPr/>
        </p:nvSpPr>
        <p:spPr>
          <a:xfrm>
            <a:off x="263352" y="2996952"/>
            <a:ext cx="11521280" cy="1600438"/>
          </a:xfrm>
          <a:prstGeom prst="rect">
            <a:avLst/>
          </a:prstGeom>
          <a:noFill/>
          <a:ln w="38100">
            <a:solidFill>
              <a:srgbClr val="FF0000"/>
            </a:solidFill>
          </a:ln>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Noise-Robust Estimation (NRE):  Noise-agnostic and reliable</a:t>
            </a:r>
          </a:p>
          <a:p>
            <a:endParaRPr lang="en-US" sz="1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Using a novel </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correlation</a:t>
            </a:r>
            <a:r>
              <a:rPr lang="en-US" sz="1400" b="1" dirty="0">
                <a:latin typeface="Tahoma" panose="020B0604030504040204" pitchFamily="34" charset="0"/>
                <a:ea typeface="Tahoma" panose="020B0604030504040204" pitchFamily="34" charset="0"/>
                <a:cs typeface="Tahoma" panose="020B0604030504040204" pitchFamily="34" charset="0"/>
              </a:rPr>
              <a:t> to address (and suppress) the ‘</a:t>
            </a:r>
            <a:r>
              <a:rPr lang="en-US" sz="1400" b="1" dirty="0">
                <a:solidFill>
                  <a:srgbClr val="FFC000"/>
                </a:solidFill>
                <a:latin typeface="Tahoma" panose="020B0604030504040204" pitchFamily="34" charset="0"/>
                <a:ea typeface="Tahoma" panose="020B0604030504040204" pitchFamily="34" charset="0"/>
                <a:cs typeface="Tahoma" panose="020B0604030504040204" pitchFamily="34" charset="0"/>
              </a:rPr>
              <a:t>model mismatch</a:t>
            </a:r>
            <a:r>
              <a:rPr lang="en-US" sz="1400" b="1" dirty="0">
                <a:latin typeface="Tahoma" panose="020B0604030504040204" pitchFamily="34" charset="0"/>
                <a:ea typeface="Tahoma" panose="020B0604030504040204" pitchFamily="34" charset="0"/>
                <a:cs typeface="Tahoma" panose="020B0604030504040204" pitchFamily="34" charset="0"/>
              </a:rPr>
              <a:t>’ problem.</a:t>
            </a:r>
          </a:p>
          <a:p>
            <a:pPr marL="457200" indent="-457200">
              <a:buFont typeface="Arial" panose="020B0604020202020204" pitchFamily="34" charset="0"/>
              <a:buChar char="•"/>
            </a:pPr>
            <a:endParaRPr lang="en-US" sz="1400" b="1"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Tested on IQM superconducting QPUs with circuits up to 20 qubits and 240 CZ gates.</a:t>
            </a:r>
          </a:p>
          <a:p>
            <a:pPr marL="457200" indent="-4572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Achieved highly accurate estimations, significantly outperforming other noise-agnostic methods.</a:t>
            </a:r>
          </a:p>
        </p:txBody>
      </p:sp>
      <p:sp>
        <p:nvSpPr>
          <p:cNvPr id="24" name="TextBox 23">
            <a:extLst>
              <a:ext uri="{FF2B5EF4-FFF2-40B4-BE49-F238E27FC236}">
                <a16:creationId xmlns:a16="http://schemas.microsoft.com/office/drawing/2014/main" id="{1F6CAC53-8DD9-5511-01DE-175890FD9F4F}"/>
              </a:ext>
            </a:extLst>
          </p:cNvPr>
          <p:cNvSpPr txBox="1"/>
          <p:nvPr/>
        </p:nvSpPr>
        <p:spPr>
          <a:xfrm>
            <a:off x="6287344" y="4750407"/>
            <a:ext cx="5904656" cy="1600438"/>
          </a:xfrm>
          <a:prstGeom prst="rect">
            <a:avLst/>
          </a:prstGeom>
          <a:noFill/>
        </p:spPr>
        <p:txBody>
          <a:bodyPr wrap="square" rtlCol="0">
            <a:spAutoFit/>
          </a:bodyPr>
          <a:lstStyle/>
          <a:p>
            <a:pPr marL="457200" indent="-457200">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PEC: </a:t>
            </a:r>
            <a:r>
              <a:rPr lang="en-US" sz="1400" dirty="0">
                <a:latin typeface="Tahoma" panose="020B0604030504040204" pitchFamily="34" charset="0"/>
                <a:ea typeface="Tahoma" panose="020B0604030504040204" pitchFamily="34" charset="0"/>
                <a:cs typeface="Tahoma" panose="020B0604030504040204" pitchFamily="34" charset="0"/>
              </a:rPr>
              <a:t>Nature Physics</a:t>
            </a:r>
            <a:r>
              <a:rPr lang="en-US" sz="1400" b="1" dirty="0">
                <a:latin typeface="Tahoma" panose="020B0604030504040204" pitchFamily="34" charset="0"/>
                <a:ea typeface="Tahoma" panose="020B0604030504040204" pitchFamily="34" charset="0"/>
                <a:cs typeface="Tahoma" panose="020B0604030504040204" pitchFamily="34" charset="0"/>
              </a:rPr>
              <a:t> 19, </a:t>
            </a:r>
            <a:r>
              <a:rPr lang="en-US" sz="1400" dirty="0">
                <a:latin typeface="Tahoma" panose="020B0604030504040204" pitchFamily="34" charset="0"/>
                <a:ea typeface="Tahoma" panose="020B0604030504040204" pitchFamily="34" charset="0"/>
                <a:cs typeface="Tahoma" panose="020B0604030504040204" pitchFamily="34" charset="0"/>
              </a:rPr>
              <a:t>1116 (2023)</a:t>
            </a:r>
          </a:p>
          <a:p>
            <a:pPr marL="457200" indent="-457200">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ZNE: </a:t>
            </a:r>
            <a:r>
              <a:rPr lang="en-US" sz="1400" dirty="0">
                <a:latin typeface="Tahoma" panose="020B0604030504040204" pitchFamily="34" charset="0"/>
                <a:ea typeface="Tahoma" panose="020B0604030504040204" pitchFamily="34" charset="0"/>
                <a:cs typeface="Tahoma" panose="020B0604030504040204" pitchFamily="34" charset="0"/>
              </a:rPr>
              <a:t>PRL </a:t>
            </a:r>
            <a:r>
              <a:rPr lang="en-US" sz="1400" b="1" dirty="0">
                <a:latin typeface="Tahoma" panose="020B0604030504040204" pitchFamily="34" charset="0"/>
                <a:ea typeface="Tahoma" panose="020B0604030504040204" pitchFamily="34" charset="0"/>
                <a:cs typeface="Tahoma" panose="020B0604030504040204" pitchFamily="34" charset="0"/>
              </a:rPr>
              <a:t>119</a:t>
            </a:r>
            <a:r>
              <a:rPr lang="en-US" sz="1400" dirty="0">
                <a:latin typeface="Tahoma" panose="020B0604030504040204" pitchFamily="34" charset="0"/>
                <a:ea typeface="Tahoma" panose="020B0604030504040204" pitchFamily="34" charset="0"/>
                <a:cs typeface="Tahoma" panose="020B0604030504040204" pitchFamily="34" charset="0"/>
              </a:rPr>
              <a:t>, 180509 (2017) </a:t>
            </a:r>
          </a:p>
          <a:p>
            <a:pPr marL="457200" indent="-457200">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CDR: </a:t>
            </a:r>
            <a:r>
              <a:rPr lang="en-GB" sz="1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Quantum </a:t>
            </a:r>
            <a:r>
              <a:rPr lang="en-GB" sz="14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r>
              <a:rPr lang="en-GB" sz="1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592 (2021)</a:t>
            </a:r>
          </a:p>
          <a:p>
            <a:pPr marL="457200" indent="-457200">
              <a:buFont typeface="Arial" panose="020B0604020202020204" pitchFamily="34" charset="0"/>
              <a:buChar char="•"/>
            </a:pPr>
            <a:r>
              <a:rPr lang="en-GB"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vnCDR</a:t>
            </a: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GB" sz="1400" dirty="0" err="1">
                <a:solidFill>
                  <a:srgbClr val="000000"/>
                </a:solidFill>
                <a:latin typeface="Tahoma" panose="020B0604030504040204" pitchFamily="34" charset="0"/>
                <a:ea typeface="Tahoma" panose="020B0604030504040204" pitchFamily="34" charset="0"/>
                <a:cs typeface="Tahoma" panose="020B0604030504040204" pitchFamily="34" charset="0"/>
              </a:rPr>
              <a:t>PRResearch</a:t>
            </a: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GB" sz="1400" b="1" dirty="0">
                <a:solidFill>
                  <a:srgbClr val="000000"/>
                </a:solidFill>
                <a:latin typeface="Tahoma" panose="020B0604030504040204" pitchFamily="34" charset="0"/>
                <a:ea typeface="Tahoma" panose="020B0604030504040204" pitchFamily="34" charset="0"/>
                <a:cs typeface="Tahoma" panose="020B0604030504040204" pitchFamily="34" charset="0"/>
              </a:rPr>
              <a:t>3</a:t>
            </a: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 033098 (2021)</a:t>
            </a:r>
            <a:endParaRPr lang="en-US" sz="1400" b="1"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MDN</a:t>
            </a:r>
            <a:r>
              <a:rPr lang="en-US" sz="1400" dirty="0">
                <a:latin typeface="Tahoma" panose="020B0604030504040204" pitchFamily="34" charset="0"/>
                <a:ea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M</a:t>
            </a:r>
            <a:r>
              <a:rPr lang="en-US" sz="1400" dirty="0">
                <a:latin typeface="Tahoma" panose="020B0604030504040204" pitchFamily="34" charset="0"/>
                <a:ea typeface="Tahoma" panose="020B0604030504040204" pitchFamily="34" charset="0"/>
                <a:cs typeface="Tahoma" panose="020B0604030504040204" pitchFamily="34" charset="0"/>
              </a:rPr>
              <a:t>itigating </a:t>
            </a:r>
            <a:r>
              <a:rPr lang="en-US" sz="1400" b="1" dirty="0">
                <a:latin typeface="Tahoma" panose="020B0604030504040204" pitchFamily="34" charset="0"/>
                <a:ea typeface="Tahoma" panose="020B0604030504040204" pitchFamily="34" charset="0"/>
                <a:cs typeface="Tahoma" panose="020B0604030504040204" pitchFamily="34" charset="0"/>
              </a:rPr>
              <a:t>D</a:t>
            </a:r>
            <a:r>
              <a:rPr lang="en-US" sz="1400" dirty="0">
                <a:latin typeface="Tahoma" panose="020B0604030504040204" pitchFamily="34" charset="0"/>
                <a:ea typeface="Tahoma" panose="020B0604030504040204" pitchFamily="34" charset="0"/>
                <a:cs typeface="Tahoma" panose="020B0604030504040204" pitchFamily="34" charset="0"/>
              </a:rPr>
              <a:t>epolarizing </a:t>
            </a:r>
            <a:r>
              <a:rPr lang="en-US" sz="1400" b="1" dirty="0">
                <a:latin typeface="Tahoma" panose="020B0604030504040204" pitchFamily="34" charset="0"/>
                <a:ea typeface="Tahoma" panose="020B0604030504040204" pitchFamily="34" charset="0"/>
                <a:cs typeface="Tahoma" panose="020B0604030504040204" pitchFamily="34" charset="0"/>
              </a:rPr>
              <a:t>N</a:t>
            </a:r>
            <a:r>
              <a:rPr lang="en-US" sz="1400" dirty="0">
                <a:latin typeface="Tahoma" panose="020B0604030504040204" pitchFamily="34" charset="0"/>
                <a:ea typeface="Tahoma" panose="020B0604030504040204" pitchFamily="34" charset="0"/>
                <a:cs typeface="Tahoma" panose="020B0604030504040204" pitchFamily="34" charset="0"/>
              </a:rPr>
              <a:t>oise on Quantum Computers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with Noise-Estimation Circuits, PRL. </a:t>
            </a:r>
            <a:r>
              <a:rPr lang="en-US" sz="1400" b="1" dirty="0">
                <a:latin typeface="Tahoma" panose="020B0604030504040204" pitchFamily="34" charset="0"/>
                <a:ea typeface="Tahoma" panose="020B0604030504040204" pitchFamily="34" charset="0"/>
                <a:cs typeface="Tahoma" panose="020B0604030504040204" pitchFamily="34" charset="0"/>
              </a:rPr>
              <a:t>127</a:t>
            </a:r>
            <a:r>
              <a:rPr lang="en-US" sz="1400" dirty="0">
                <a:latin typeface="Tahoma" panose="020B0604030504040204" pitchFamily="34" charset="0"/>
                <a:ea typeface="Tahoma" panose="020B0604030504040204" pitchFamily="34" charset="0"/>
                <a:cs typeface="Tahoma" panose="020B0604030504040204" pitchFamily="34" charset="0"/>
              </a:rPr>
              <a:t>, 270502 (2021)</a:t>
            </a:r>
          </a:p>
          <a:p>
            <a:pPr marL="457200" indent="-457200">
              <a:buFont typeface="Arial" panose="020B0604020202020204" pitchFamily="34" charset="0"/>
              <a:buChar char="•"/>
            </a:pPr>
            <a:endParaRPr lang="en-GB" sz="1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6D275ED4-04BF-5556-6D77-78C7BEFA9488}"/>
              </a:ext>
            </a:extLst>
          </p:cNvPr>
          <p:cNvSpPr txBox="1"/>
          <p:nvPr/>
        </p:nvSpPr>
        <p:spPr>
          <a:xfrm>
            <a:off x="263352" y="5120392"/>
            <a:ext cx="4233851" cy="369332"/>
          </a:xfrm>
          <a:prstGeom prst="rect">
            <a:avLst/>
          </a:prstGeom>
          <a:noFill/>
        </p:spPr>
        <p:txBody>
          <a:bodyPr wrap="none" rtlCol="0">
            <a:spAutoFit/>
          </a:bodyPr>
          <a:lstStyle/>
          <a:p>
            <a:pPr marL="285750" indent="-285750" algn="l">
              <a:buFont typeface="Arial" panose="020B0604020202020204" pitchFamily="34" charset="0"/>
              <a:buChar char="•"/>
            </a:pPr>
            <a:r>
              <a:rPr lang="en-US" b="1" dirty="0"/>
              <a:t>Let’s take a closer look at ZNE first!</a:t>
            </a:r>
          </a:p>
        </p:txBody>
      </p:sp>
    </p:spTree>
    <p:extLst>
      <p:ext uri="{BB962C8B-B14F-4D97-AF65-F5344CB8AC3E}">
        <p14:creationId xmlns:p14="http://schemas.microsoft.com/office/powerpoint/2010/main" val="17013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6B880A9-FDCD-4E3C-AA3E-5AE7E01A8CB9}"/>
            </a:ext>
          </a:extLst>
        </p:cNvPr>
        <p:cNvGrpSpPr/>
        <p:nvPr/>
      </p:nvGrpSpPr>
      <p:grpSpPr bwMode="auto">
        <a:xfrm>
          <a:off x="0" y="0"/>
          <a:ext cx="0" cy="0"/>
          <a:chOff x="0" y="0"/>
          <a:chExt cx="0" cy="0"/>
        </a:xfrm>
      </p:grpSpPr>
      <p:sp>
        <p:nvSpPr>
          <p:cNvPr id="4" name="TextBox 3">
            <a:extLst>
              <a:ext uri="{FF2B5EF4-FFF2-40B4-BE49-F238E27FC236}">
                <a16:creationId xmlns:a16="http://schemas.microsoft.com/office/drawing/2014/main" id="{F053729D-CAF9-A3AF-A362-734D5A351202}"/>
              </a:ext>
            </a:extLst>
          </p:cNvPr>
          <p:cNvSpPr txBox="1"/>
          <p:nvPr/>
        </p:nvSpPr>
        <p:spPr bwMode="auto">
          <a:xfrm>
            <a:off x="10594427" y="6316562"/>
            <a:ext cx="1210588" cy="338554"/>
          </a:xfrm>
          <a:prstGeom prst="rect">
            <a:avLst/>
          </a:prstGeom>
          <a:noFill/>
        </p:spPr>
        <p:txBody>
          <a:bodyPr wrap="none" rtlCol="0">
            <a:spAutoFit/>
          </a:bodyPr>
          <a:lstStyle/>
          <a:p>
            <a:pPr>
              <a:defRPr/>
            </a:pPr>
            <a:r>
              <a:rPr sz="1600">
                <a:latin typeface="+mj-lt"/>
              </a:rPr>
              <a:t>24.03.2025</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584607-E9C2-D4AF-B379-9B91E54EB126}"/>
                  </a:ext>
                </a:extLst>
              </p:cNvPr>
              <p:cNvSpPr txBox="1"/>
              <p:nvPr/>
            </p:nvSpPr>
            <p:spPr bwMode="auto">
              <a:xfrm>
                <a:off x="249904" y="1326008"/>
                <a:ext cx="6505307" cy="338554"/>
              </a:xfrm>
              <a:prstGeom prst="rect">
                <a:avLst/>
              </a:prstGeom>
              <a:noFill/>
            </p:spPr>
            <p:txBody>
              <a:bodyPr wrap="none" rtlCol="0">
                <a:spAutoFit/>
              </a:bodyPr>
              <a:lstStyle/>
              <a:p>
                <a:pPr marL="285750" indent="-285750">
                  <a:buFont typeface="Arial"/>
                  <a:buChar char="•"/>
                  <a:defRPr/>
                </a:pPr>
                <a:r>
                  <a:rPr lang="en-US" sz="1600" dirty="0">
                    <a:latin typeface="+mj-lt"/>
                  </a:rPr>
                  <a:t>Assume the noise of the system is characterized by a parameter </a:t>
                </a:r>
                <a14:m>
                  <m:oMath xmlns:m="http://schemas.openxmlformats.org/officeDocument/2006/math">
                    <m:r>
                      <a:rPr lang="en-US" sz="1600" b="1" i="1">
                        <a:latin typeface="Cambria Math" panose="02040503050406030204" pitchFamily="18" charset="0"/>
                        <a:ea typeface="Cambria Math"/>
                      </a:rPr>
                      <m:t>𝜺</m:t>
                    </m:r>
                  </m:oMath>
                </a14:m>
                <a:r>
                  <a:rPr lang="en-US" sz="1600" b="1" dirty="0">
                    <a:latin typeface="+mj-lt"/>
                  </a:rPr>
                  <a:t> </a:t>
                </a:r>
                <a:endParaRPr sz="1600" dirty="0">
                  <a:latin typeface="+mj-lt"/>
                </a:endParaRPr>
              </a:p>
            </p:txBody>
          </p:sp>
        </mc:Choice>
        <mc:Fallback xmlns="">
          <p:sp>
            <p:nvSpPr>
              <p:cNvPr id="5" name="TextBox 4">
                <a:extLst>
                  <a:ext uri="{FF2B5EF4-FFF2-40B4-BE49-F238E27FC236}">
                    <a16:creationId xmlns:a16="http://schemas.microsoft.com/office/drawing/2014/main" id="{97584607-E9C2-D4AF-B379-9B91E54EB126}"/>
                  </a:ext>
                </a:extLst>
              </p:cNvPr>
              <p:cNvSpPr txBox="1">
                <a:spLocks noRot="1" noChangeAspect="1" noMove="1" noResize="1" noEditPoints="1" noAdjustHandles="1" noChangeArrowheads="1" noChangeShapeType="1" noTextEdit="1"/>
              </p:cNvSpPr>
              <p:nvPr/>
            </p:nvSpPr>
            <p:spPr bwMode="auto">
              <a:xfrm>
                <a:off x="249904" y="1326008"/>
                <a:ext cx="6505307" cy="338554"/>
              </a:xfrm>
              <a:prstGeom prst="rect">
                <a:avLst/>
              </a:prstGeom>
              <a:blipFill>
                <a:blip r:embed="rId3"/>
                <a:stretch>
                  <a:fillRect l="-390"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7B21F7-B24B-2DDD-541D-6DAF50E81780}"/>
                  </a:ext>
                </a:extLst>
              </p:cNvPr>
              <p:cNvSpPr txBox="1"/>
              <p:nvPr/>
            </p:nvSpPr>
            <p:spPr bwMode="auto">
              <a:xfrm>
                <a:off x="249904" y="1828655"/>
                <a:ext cx="4477701" cy="584775"/>
              </a:xfrm>
              <a:prstGeom prst="rect">
                <a:avLst/>
              </a:prstGeom>
              <a:noFill/>
            </p:spPr>
            <p:txBody>
              <a:bodyPr wrap="none" rtlCol="0">
                <a:spAutoFit/>
              </a:bodyPr>
              <a:lstStyle/>
              <a:p>
                <a:pPr marL="285750" indent="-285750">
                  <a:buFont typeface="Arial"/>
                  <a:buChar char="•"/>
                  <a:defRPr/>
                </a:pPr>
                <a:r>
                  <a:rPr lang="en-US" sz="1600" dirty="0">
                    <a:latin typeface="+mj-lt"/>
                    <a:ea typeface="Cambria Math"/>
                  </a:rPr>
                  <a:t>In practice,</a:t>
                </a:r>
                <a:r>
                  <a:rPr lang="en-US" sz="1600" b="1" dirty="0">
                    <a:latin typeface="+mj-lt"/>
                    <a:ea typeface="Cambria Math"/>
                  </a:rPr>
                  <a:t> </a:t>
                </a:r>
                <a14:m>
                  <m:oMath xmlns:m="http://schemas.openxmlformats.org/officeDocument/2006/math">
                    <m:r>
                      <a:rPr lang="en-US" sz="1600" b="1" i="1">
                        <a:latin typeface="Cambria Math" panose="02040503050406030204" pitchFamily="18" charset="0"/>
                        <a:ea typeface="Cambria Math"/>
                      </a:rPr>
                      <m:t>𝜺</m:t>
                    </m:r>
                  </m:oMath>
                </a14:m>
                <a:r>
                  <a:rPr lang="en-US" sz="1600" b="1" dirty="0">
                    <a:latin typeface="+mj-lt"/>
                  </a:rPr>
                  <a:t> </a:t>
                </a:r>
                <a:r>
                  <a:rPr lang="en-US" sz="1600" dirty="0">
                    <a:latin typeface="+mj-lt"/>
                  </a:rPr>
                  <a:t>cannot be set to zero. </a:t>
                </a:r>
              </a:p>
              <a:p>
                <a:pPr>
                  <a:defRPr/>
                </a:pPr>
                <a:r>
                  <a:rPr lang="en-US" sz="1600" dirty="0">
                    <a:latin typeface="+mj-lt"/>
                  </a:rPr>
                  <a:t>     However,</a:t>
                </a:r>
                <a:r>
                  <a:rPr lang="en-US" sz="1600" b="1" dirty="0">
                    <a:latin typeface="+mj-lt"/>
                  </a:rPr>
                  <a:t> </a:t>
                </a:r>
                <a:r>
                  <a:rPr lang="en-US" sz="1600" dirty="0">
                    <a:latin typeface="+mj-lt"/>
                  </a:rPr>
                  <a:t>the noise can be amplified: </a:t>
                </a:r>
                <a14:m>
                  <m:oMath xmlns:m="http://schemas.openxmlformats.org/officeDocument/2006/math">
                    <m:r>
                      <a:rPr lang="en-US" sz="1600" b="1" i="1">
                        <a:latin typeface="Cambria Math" panose="02040503050406030204" pitchFamily="18" charset="0"/>
                        <a:ea typeface="Cambria Math"/>
                      </a:rPr>
                      <m:t>𝜺</m:t>
                    </m:r>
                    <m:r>
                      <a:rPr lang="en-US" sz="1600" b="1" i="1">
                        <a:latin typeface="Cambria Math" panose="02040503050406030204" pitchFamily="18" charset="0"/>
                        <a:ea typeface="Cambria Math"/>
                      </a:rPr>
                      <m:t>→</m:t>
                    </m:r>
                    <m:r>
                      <a:rPr lang="en-US" sz="1600" b="1" i="1">
                        <a:latin typeface="Cambria Math" panose="02040503050406030204" pitchFamily="18" charset="0"/>
                        <a:ea typeface="Cambria Math"/>
                      </a:rPr>
                      <m:t>𝝀𝜺</m:t>
                    </m:r>
                  </m:oMath>
                </a14:m>
                <a:endParaRPr lang="en-US" sz="1600" b="1" dirty="0">
                  <a:latin typeface="+mj-lt"/>
                </a:endParaRPr>
              </a:p>
            </p:txBody>
          </p:sp>
        </mc:Choice>
        <mc:Fallback xmlns="">
          <p:sp>
            <p:nvSpPr>
              <p:cNvPr id="6" name="TextBox 5">
                <a:extLst>
                  <a:ext uri="{FF2B5EF4-FFF2-40B4-BE49-F238E27FC236}">
                    <a16:creationId xmlns:a16="http://schemas.microsoft.com/office/drawing/2014/main" id="{A07B21F7-B24B-2DDD-541D-6DAF50E81780}"/>
                  </a:ext>
                </a:extLst>
              </p:cNvPr>
              <p:cNvSpPr txBox="1">
                <a:spLocks noRot="1" noChangeAspect="1" noMove="1" noResize="1" noEditPoints="1" noAdjustHandles="1" noChangeArrowheads="1" noChangeShapeType="1" noTextEdit="1"/>
              </p:cNvSpPr>
              <p:nvPr/>
            </p:nvSpPr>
            <p:spPr bwMode="auto">
              <a:xfrm>
                <a:off x="249904" y="1828655"/>
                <a:ext cx="4477701" cy="584775"/>
              </a:xfrm>
              <a:prstGeom prst="rect">
                <a:avLst/>
              </a:prstGeom>
              <a:blipFill>
                <a:blip r:embed="rId4"/>
                <a:stretch>
                  <a:fillRect l="-565" t="-4255" b="-1276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1D2FE0A-426B-482A-0D46-0011305F1186}"/>
              </a:ext>
            </a:extLst>
          </p:cNvPr>
          <p:cNvSpPr txBox="1"/>
          <p:nvPr/>
        </p:nvSpPr>
        <p:spPr bwMode="auto">
          <a:xfrm>
            <a:off x="249904" y="2664079"/>
            <a:ext cx="1845377" cy="338554"/>
          </a:xfrm>
          <a:prstGeom prst="rect">
            <a:avLst/>
          </a:prstGeom>
          <a:noFill/>
        </p:spPr>
        <p:txBody>
          <a:bodyPr wrap="none" rtlCol="0">
            <a:spAutoFit/>
          </a:bodyPr>
          <a:lstStyle/>
          <a:p>
            <a:pPr marL="285750" indent="-285750">
              <a:buFont typeface="Arial"/>
              <a:buChar char="•"/>
              <a:defRPr/>
            </a:pPr>
            <a:r>
              <a:rPr lang="en-US" sz="1600" b="1" dirty="0">
                <a:latin typeface="+mj-lt"/>
              </a:rPr>
              <a:t>ZNE workflow:</a:t>
            </a:r>
            <a:endParaRPr sz="1600" b="1" dirty="0">
              <a:latin typeface="+mj-lt"/>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4746CC-32FE-1CA5-C167-EB3115B80D28}"/>
                  </a:ext>
                </a:extLst>
              </p:cNvPr>
              <p:cNvSpPr txBox="1"/>
              <p:nvPr/>
            </p:nvSpPr>
            <p:spPr bwMode="auto">
              <a:xfrm>
                <a:off x="529815" y="3178647"/>
                <a:ext cx="6790129" cy="584775"/>
              </a:xfrm>
              <a:prstGeom prst="rect">
                <a:avLst/>
              </a:prstGeom>
              <a:noFill/>
            </p:spPr>
            <p:txBody>
              <a:bodyPr wrap="none" rtlCol="0">
                <a:spAutoFit/>
              </a:bodyPr>
              <a:lstStyle/>
              <a:p>
                <a:pPr marL="400050" indent="-400050">
                  <a:buFont typeface="+mj-lt"/>
                  <a:buAutoNum type="romanLcPeriod"/>
                  <a:defRPr/>
                </a:pPr>
                <a:r>
                  <a:rPr lang="en-US" sz="1600" dirty="0">
                    <a:latin typeface="+mj-lt"/>
                  </a:rPr>
                  <a:t>Measure </a:t>
                </a:r>
                <a14:m>
                  <m:oMath xmlns:m="http://schemas.openxmlformats.org/officeDocument/2006/math">
                    <m:d>
                      <m:dPr>
                        <m:begChr m:val="⟨"/>
                        <m:endChr m:val="⟩"/>
                        <m:ctrlPr>
                          <a:rPr lang="en-US" sz="1600" b="0" i="1">
                            <a:latin typeface="Cambria Math" panose="02040503050406030204" pitchFamily="18" charset="0"/>
                            <a:ea typeface="Cambria Math"/>
                            <a:cs typeface="Cambria Math"/>
                          </a:rPr>
                        </m:ctrlPr>
                      </m:dPr>
                      <m:e>
                        <m:r>
                          <a:rPr lang="en-US" sz="1600" b="0" i="1">
                            <a:latin typeface="Cambria Math" panose="02040503050406030204" pitchFamily="18" charset="0"/>
                            <a:ea typeface="Cambria Math"/>
                          </a:rPr>
                          <m:t>𝑂</m:t>
                        </m:r>
                      </m:e>
                    </m:d>
                  </m:oMath>
                </a14:m>
                <a:r>
                  <a:rPr lang="en-US" sz="1600" dirty="0">
                    <a:latin typeface="+mj-lt"/>
                  </a:rPr>
                  <a:t> for different values of </a:t>
                </a:r>
                <a14:m>
                  <m:oMath xmlns:m="http://schemas.openxmlformats.org/officeDocument/2006/math">
                    <m:r>
                      <a:rPr lang="en-US" sz="1600" b="1" i="1">
                        <a:latin typeface="Cambria Math" panose="02040503050406030204" pitchFamily="18" charset="0"/>
                        <a:ea typeface="Cambria Math"/>
                      </a:rPr>
                      <m:t>𝝀</m:t>
                    </m:r>
                  </m:oMath>
                </a14:m>
                <a:endParaRPr lang="en-US" sz="1600" dirty="0">
                  <a:latin typeface="+mj-lt"/>
                </a:endParaRPr>
              </a:p>
              <a:p>
                <a:pPr marL="400050" indent="-400050">
                  <a:buFont typeface="+mj-lt"/>
                  <a:buAutoNum type="romanLcPeriod"/>
                  <a:defRPr/>
                </a:pPr>
                <a:r>
                  <a:rPr lang="en-US" sz="1600" dirty="0">
                    <a:latin typeface="+mj-lt"/>
                  </a:rPr>
                  <a:t>Having a set of </a:t>
                </a:r>
                <a14:m>
                  <m:oMath xmlns:m="http://schemas.openxmlformats.org/officeDocument/2006/math">
                    <m:d>
                      <m:dPr>
                        <m:begChr m:val="⟨"/>
                        <m:endChr m:val="⟩"/>
                        <m:ctrlPr>
                          <a:rPr lang="en-US" sz="1600" b="0" i="1">
                            <a:latin typeface="Cambria Math" panose="02040503050406030204" pitchFamily="18" charset="0"/>
                            <a:ea typeface="Cambria Math"/>
                            <a:cs typeface="Cambria Math"/>
                          </a:rPr>
                        </m:ctrlPr>
                      </m:dPr>
                      <m:e>
                        <m:r>
                          <a:rPr lang="en-US" sz="1600" b="0" i="1">
                            <a:latin typeface="Cambria Math" panose="02040503050406030204" pitchFamily="18" charset="0"/>
                            <a:ea typeface="Cambria Math"/>
                          </a:rPr>
                          <m:t>𝑂</m:t>
                        </m:r>
                      </m:e>
                    </m:d>
                    <m:r>
                      <a:rPr lang="en-US" sz="1600" b="0" i="1">
                        <a:latin typeface="Cambria Math" panose="02040503050406030204" pitchFamily="18" charset="0"/>
                        <a:ea typeface="Cambria Math"/>
                      </a:rPr>
                      <m:t>(</m:t>
                    </m:r>
                    <m:r>
                      <a:rPr lang="en-US" sz="1600" b="1" i="1">
                        <a:latin typeface="Cambria Math" panose="02040503050406030204" pitchFamily="18" charset="0"/>
                        <a:ea typeface="Cambria Math"/>
                      </a:rPr>
                      <m:t>𝝀</m:t>
                    </m:r>
                    <m:r>
                      <a:rPr lang="en-US" sz="1600" b="0" i="1">
                        <a:latin typeface="Cambria Math" panose="02040503050406030204" pitchFamily="18" charset="0"/>
                        <a:ea typeface="Cambria Math"/>
                      </a:rPr>
                      <m:t>)</m:t>
                    </m:r>
                  </m:oMath>
                </a14:m>
                <a:r>
                  <a:rPr lang="en-US" sz="1600" dirty="0">
                    <a:latin typeface="+mj-lt"/>
                  </a:rPr>
                  <a:t>, extrapolate the data to the case where </a:t>
                </a:r>
                <a14:m>
                  <m:oMath xmlns:m="http://schemas.openxmlformats.org/officeDocument/2006/math">
                    <m:r>
                      <a:rPr lang="en-US" sz="1600" b="1" i="1">
                        <a:latin typeface="Cambria Math" panose="02040503050406030204" pitchFamily="18" charset="0"/>
                        <a:ea typeface="Cambria Math"/>
                      </a:rPr>
                      <m:t>𝝀</m:t>
                    </m:r>
                    <m:r>
                      <a:rPr lang="en-US" sz="1600" b="1" i="1">
                        <a:latin typeface="Cambria Math" panose="02040503050406030204" pitchFamily="18" charset="0"/>
                        <a:ea typeface="Cambria Math"/>
                      </a:rPr>
                      <m:t>→</m:t>
                    </m:r>
                  </m:oMath>
                </a14:m>
                <a:r>
                  <a:rPr lang="en-US" sz="1600" dirty="0">
                    <a:latin typeface="+mj-lt"/>
                  </a:rPr>
                  <a:t>0  </a:t>
                </a:r>
                <a:endParaRPr sz="1600" dirty="0">
                  <a:latin typeface="+mj-lt"/>
                </a:endParaRPr>
              </a:p>
            </p:txBody>
          </p:sp>
        </mc:Choice>
        <mc:Fallback xmlns="">
          <p:sp>
            <p:nvSpPr>
              <p:cNvPr id="8" name="TextBox 7">
                <a:extLst>
                  <a:ext uri="{FF2B5EF4-FFF2-40B4-BE49-F238E27FC236}">
                    <a16:creationId xmlns:a16="http://schemas.microsoft.com/office/drawing/2014/main" id="{B34746CC-32FE-1CA5-C167-EB3115B80D28}"/>
                  </a:ext>
                </a:extLst>
              </p:cNvPr>
              <p:cNvSpPr txBox="1">
                <a:spLocks noRot="1" noChangeAspect="1" noMove="1" noResize="1" noEditPoints="1" noAdjustHandles="1" noChangeArrowheads="1" noChangeShapeType="1" noTextEdit="1"/>
              </p:cNvSpPr>
              <p:nvPr/>
            </p:nvSpPr>
            <p:spPr bwMode="auto">
              <a:xfrm>
                <a:off x="529815" y="3178647"/>
                <a:ext cx="6790129" cy="584775"/>
              </a:xfrm>
              <a:prstGeom prst="rect">
                <a:avLst/>
              </a:prstGeom>
              <a:blipFill>
                <a:blip r:embed="rId5"/>
                <a:stretch>
                  <a:fillRect l="-373" t="-2128" b="-12766"/>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CE2A3FB3-EC45-742C-B37B-52DD9B1CAA19}"/>
              </a:ext>
            </a:extLst>
          </p:cNvPr>
          <p:cNvCxnSpPr>
            <a:cxnSpLocks/>
          </p:cNvCxnSpPr>
          <p:nvPr/>
        </p:nvCxnSpPr>
        <p:spPr bwMode="auto">
          <a:xfrm flipV="1">
            <a:off x="8624942" y="1249857"/>
            <a:ext cx="0" cy="23711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0DF9D4-F5E4-A7C2-9C82-2BE38018700D}"/>
              </a:ext>
            </a:extLst>
          </p:cNvPr>
          <p:cNvCxnSpPr>
            <a:cxnSpLocks/>
          </p:cNvCxnSpPr>
          <p:nvPr/>
        </p:nvCxnSpPr>
        <p:spPr bwMode="auto">
          <a:xfrm>
            <a:off x="8617193" y="3613272"/>
            <a:ext cx="322943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FB12B93-6937-7C91-C5D9-51D7165A3BB2}"/>
              </a:ext>
            </a:extLst>
          </p:cNvPr>
          <p:cNvSpPr txBox="1"/>
          <p:nvPr/>
        </p:nvSpPr>
        <p:spPr bwMode="auto">
          <a:xfrm>
            <a:off x="9844366" y="4065134"/>
            <a:ext cx="1811714" cy="338554"/>
          </a:xfrm>
          <a:prstGeom prst="rect">
            <a:avLst/>
          </a:prstGeom>
          <a:noFill/>
        </p:spPr>
        <p:txBody>
          <a:bodyPr wrap="none" rtlCol="0">
            <a:spAutoFit/>
          </a:bodyPr>
          <a:lstStyle/>
          <a:p>
            <a:pPr>
              <a:defRPr/>
            </a:pPr>
            <a:r>
              <a:rPr lang="en-US" sz="1600">
                <a:latin typeface="+mj-lt"/>
              </a:rPr>
              <a:t>Noise scale factor</a:t>
            </a:r>
            <a:endParaRPr sz="1600">
              <a:latin typeface="+mj-lt"/>
            </a:endParaRPr>
          </a:p>
        </p:txBody>
      </p:sp>
      <p:pic>
        <p:nvPicPr>
          <p:cNvPr id="15" name="Picture 14">
            <a:extLst>
              <a:ext uri="{FF2B5EF4-FFF2-40B4-BE49-F238E27FC236}">
                <a16:creationId xmlns:a16="http://schemas.microsoft.com/office/drawing/2014/main" id="{623F3674-C2D9-A386-397B-9376B2DBD33F}"/>
              </a:ext>
            </a:extLst>
          </p:cNvPr>
          <p:cNvPicPr>
            <a:picLocks noChangeAspect="1"/>
          </p:cNvPicPr>
          <p:nvPr/>
        </p:nvPicPr>
        <p:blipFill>
          <a:blip r:embed="rId6"/>
          <a:stretch/>
        </p:blipFill>
        <p:spPr bwMode="auto">
          <a:xfrm>
            <a:off x="9119640" y="3710370"/>
            <a:ext cx="558800" cy="177800"/>
          </a:xfrm>
          <a:prstGeom prst="rect">
            <a:avLst/>
          </a:prstGeom>
        </p:spPr>
      </p:pic>
      <p:pic>
        <p:nvPicPr>
          <p:cNvPr id="16" name="Picture 15">
            <a:extLst>
              <a:ext uri="{FF2B5EF4-FFF2-40B4-BE49-F238E27FC236}">
                <a16:creationId xmlns:a16="http://schemas.microsoft.com/office/drawing/2014/main" id="{17CA52DC-626E-6BA7-2726-6D3EF2617D54}"/>
              </a:ext>
            </a:extLst>
          </p:cNvPr>
          <p:cNvPicPr>
            <a:picLocks noChangeAspect="1"/>
          </p:cNvPicPr>
          <p:nvPr/>
        </p:nvPicPr>
        <p:blipFill>
          <a:blip r:embed="rId7"/>
          <a:stretch/>
        </p:blipFill>
        <p:spPr bwMode="auto">
          <a:xfrm>
            <a:off x="10200405" y="3708689"/>
            <a:ext cx="190500" cy="215899"/>
          </a:xfrm>
          <a:prstGeom prst="rect">
            <a:avLst/>
          </a:prstGeom>
        </p:spPr>
      </p:pic>
      <p:pic>
        <p:nvPicPr>
          <p:cNvPr id="17" name="Picture 16">
            <a:extLst>
              <a:ext uri="{FF2B5EF4-FFF2-40B4-BE49-F238E27FC236}">
                <a16:creationId xmlns:a16="http://schemas.microsoft.com/office/drawing/2014/main" id="{C059FEEE-9704-06F3-5828-FB411182153D}"/>
              </a:ext>
            </a:extLst>
          </p:cNvPr>
          <p:cNvPicPr>
            <a:picLocks noChangeAspect="1"/>
          </p:cNvPicPr>
          <p:nvPr/>
        </p:nvPicPr>
        <p:blipFill>
          <a:blip r:embed="rId8"/>
          <a:stretch/>
        </p:blipFill>
        <p:spPr bwMode="auto">
          <a:xfrm>
            <a:off x="11204862" y="3676955"/>
            <a:ext cx="215899" cy="254000"/>
          </a:xfrm>
          <a:prstGeom prst="rect">
            <a:avLst/>
          </a:prstGeom>
        </p:spPr>
      </p:pic>
      <p:pic>
        <p:nvPicPr>
          <p:cNvPr id="18" name="Picture 17">
            <a:extLst>
              <a:ext uri="{FF2B5EF4-FFF2-40B4-BE49-F238E27FC236}">
                <a16:creationId xmlns:a16="http://schemas.microsoft.com/office/drawing/2014/main" id="{B3B355DD-E39B-1EBC-FE53-47D0CB508890}"/>
              </a:ext>
            </a:extLst>
          </p:cNvPr>
          <p:cNvPicPr>
            <a:picLocks noChangeAspect="1"/>
          </p:cNvPicPr>
          <p:nvPr/>
        </p:nvPicPr>
        <p:blipFill>
          <a:blip r:embed="rId9"/>
          <a:stretch/>
        </p:blipFill>
        <p:spPr bwMode="auto">
          <a:xfrm>
            <a:off x="9590366" y="4133761"/>
            <a:ext cx="254000" cy="177800"/>
          </a:xfrm>
          <a:prstGeom prst="rect">
            <a:avLst/>
          </a:prstGeom>
        </p:spPr>
      </p:pic>
      <p:grpSp>
        <p:nvGrpSpPr>
          <p:cNvPr id="20" name="Group 19">
            <a:extLst>
              <a:ext uri="{FF2B5EF4-FFF2-40B4-BE49-F238E27FC236}">
                <a16:creationId xmlns:a16="http://schemas.microsoft.com/office/drawing/2014/main" id="{37EB6675-8CC5-3EC2-0C00-CA7B88B09FBC}"/>
              </a:ext>
            </a:extLst>
          </p:cNvPr>
          <p:cNvGrpSpPr/>
          <p:nvPr/>
        </p:nvGrpSpPr>
        <p:grpSpPr bwMode="auto">
          <a:xfrm>
            <a:off x="9334358" y="1844685"/>
            <a:ext cx="126000" cy="211057"/>
            <a:chOff x="1751459" y="1958172"/>
            <a:chExt cx="126000" cy="211057"/>
          </a:xfrm>
        </p:grpSpPr>
        <p:cxnSp>
          <p:nvCxnSpPr>
            <p:cNvPr id="21" name="Straight Connector 20">
              <a:extLst>
                <a:ext uri="{FF2B5EF4-FFF2-40B4-BE49-F238E27FC236}">
                  <a16:creationId xmlns:a16="http://schemas.microsoft.com/office/drawing/2014/main" id="{4B97B581-744D-EC8A-3DB5-0FC8BFA55428}"/>
                </a:ext>
              </a:extLst>
            </p:cNvPr>
            <p:cNvCxnSpPr>
              <a:cxnSpLocks/>
            </p:cNvCxnSpPr>
            <p:nvPr/>
          </p:nvCxnSpPr>
          <p:spPr bwMode="auto">
            <a:xfrm>
              <a:off x="1812377" y="1958172"/>
              <a:ext cx="447" cy="207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8AA865-61BD-64A3-0609-BA671181455A}"/>
                </a:ext>
              </a:extLst>
            </p:cNvPr>
            <p:cNvCxnSpPr>
              <a:cxnSpLocks/>
            </p:cNvCxnSpPr>
            <p:nvPr/>
          </p:nvCxnSpPr>
          <p:spPr bwMode="auto">
            <a:xfrm flipH="1">
              <a:off x="1751921" y="1958172"/>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08F351A-715D-7DE2-098A-8DE3E5E1D4C9}"/>
                </a:ext>
              </a:extLst>
            </p:cNvPr>
            <p:cNvSpPr/>
            <p:nvPr/>
          </p:nvSpPr>
          <p:spPr bwMode="auto">
            <a:xfrm>
              <a:off x="1751459" y="1998536"/>
              <a:ext cx="126000" cy="1260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schemeClr val="accent5">
                    <a:lumMod val="50000"/>
                  </a:schemeClr>
                </a:solidFill>
                <a:latin typeface="+mj-lt"/>
              </a:endParaRPr>
            </a:p>
          </p:txBody>
        </p:sp>
        <p:cxnSp>
          <p:nvCxnSpPr>
            <p:cNvPr id="24" name="Straight Connector 23">
              <a:extLst>
                <a:ext uri="{FF2B5EF4-FFF2-40B4-BE49-F238E27FC236}">
                  <a16:creationId xmlns:a16="http://schemas.microsoft.com/office/drawing/2014/main" id="{36661959-9634-6096-0729-70F7F8DE97AF}"/>
                </a:ext>
              </a:extLst>
            </p:cNvPr>
            <p:cNvCxnSpPr>
              <a:cxnSpLocks/>
            </p:cNvCxnSpPr>
            <p:nvPr/>
          </p:nvCxnSpPr>
          <p:spPr bwMode="auto">
            <a:xfrm flipH="1">
              <a:off x="1754877" y="2169229"/>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E7C3197-BDF8-FF5C-AEC3-237B990FFE6B}"/>
              </a:ext>
            </a:extLst>
          </p:cNvPr>
          <p:cNvGrpSpPr/>
          <p:nvPr/>
        </p:nvGrpSpPr>
        <p:grpSpPr>
          <a:xfrm>
            <a:off x="8556424" y="2310215"/>
            <a:ext cx="126000" cy="318031"/>
            <a:chOff x="8791048" y="1653237"/>
            <a:chExt cx="126000" cy="318031"/>
          </a:xfrm>
        </p:grpSpPr>
        <p:cxnSp>
          <p:nvCxnSpPr>
            <p:cNvPr id="26" name="Straight Connector 25">
              <a:extLst>
                <a:ext uri="{FF2B5EF4-FFF2-40B4-BE49-F238E27FC236}">
                  <a16:creationId xmlns:a16="http://schemas.microsoft.com/office/drawing/2014/main" id="{E76EEB49-5060-974A-4E61-F9EAF4B20252}"/>
                </a:ext>
              </a:extLst>
            </p:cNvPr>
            <p:cNvCxnSpPr>
              <a:cxnSpLocks/>
            </p:cNvCxnSpPr>
            <p:nvPr/>
          </p:nvCxnSpPr>
          <p:spPr bwMode="auto">
            <a:xfrm flipH="1">
              <a:off x="8854048" y="1653237"/>
              <a:ext cx="2023" cy="308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334D7F-4A70-5568-27AC-CA1B9CE23C71}"/>
                </a:ext>
              </a:extLst>
            </p:cNvPr>
            <p:cNvCxnSpPr>
              <a:cxnSpLocks/>
            </p:cNvCxnSpPr>
            <p:nvPr/>
          </p:nvCxnSpPr>
          <p:spPr bwMode="auto">
            <a:xfrm flipH="1">
              <a:off x="8794467" y="1653237"/>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52D5E2E-C8A2-7732-5F1B-E96B0382C126}"/>
                </a:ext>
              </a:extLst>
            </p:cNvPr>
            <p:cNvSpPr/>
            <p:nvPr/>
          </p:nvSpPr>
          <p:spPr bwMode="auto">
            <a:xfrm>
              <a:off x="8791048" y="1752261"/>
              <a:ext cx="126000" cy="126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latin typeface="+mj-lt"/>
              </a:endParaRPr>
            </a:p>
          </p:txBody>
        </p:sp>
        <p:cxnSp>
          <p:nvCxnSpPr>
            <p:cNvPr id="29" name="Straight Connector 28">
              <a:extLst>
                <a:ext uri="{FF2B5EF4-FFF2-40B4-BE49-F238E27FC236}">
                  <a16:creationId xmlns:a16="http://schemas.microsoft.com/office/drawing/2014/main" id="{E3E510EB-DB17-C0A8-E07B-EDAD0D453A40}"/>
                </a:ext>
              </a:extLst>
            </p:cNvPr>
            <p:cNvCxnSpPr>
              <a:cxnSpLocks/>
            </p:cNvCxnSpPr>
            <p:nvPr/>
          </p:nvCxnSpPr>
          <p:spPr bwMode="auto">
            <a:xfrm flipH="1">
              <a:off x="8794467" y="1971268"/>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593D9D9C-0EEE-D344-E1FB-3DC7DB582FC8}"/>
              </a:ext>
            </a:extLst>
          </p:cNvPr>
          <p:cNvSpPr/>
          <p:nvPr/>
        </p:nvSpPr>
        <p:spPr bwMode="auto">
          <a:xfrm>
            <a:off x="8561803" y="2975760"/>
            <a:ext cx="126000" cy="126000"/>
          </a:xfrm>
          <a:prstGeom prst="ellipse">
            <a:avLst/>
          </a:prstGeom>
          <a:solidFill>
            <a:srgbClr val="00206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algn="ctr" defTabSz="457200" rtl="0">
              <a:defRPr/>
            </a:pPr>
            <a:endParaRPr lang="en-US" sz="1600">
              <a:solidFill>
                <a:srgbClr val="0070C0"/>
              </a:solidFill>
              <a:latin typeface="+mj-lt"/>
            </a:endParaRPr>
          </a:p>
        </p:txBody>
      </p:sp>
      <p:cxnSp>
        <p:nvCxnSpPr>
          <p:cNvPr id="31" name="Straight Arrow Connector 30">
            <a:extLst>
              <a:ext uri="{FF2B5EF4-FFF2-40B4-BE49-F238E27FC236}">
                <a16:creationId xmlns:a16="http://schemas.microsoft.com/office/drawing/2014/main" id="{14BEB060-9FAC-B854-DB70-607B055E3C15}"/>
              </a:ext>
            </a:extLst>
          </p:cNvPr>
          <p:cNvCxnSpPr>
            <a:cxnSpLocks/>
          </p:cNvCxnSpPr>
          <p:nvPr/>
        </p:nvCxnSpPr>
        <p:spPr bwMode="auto">
          <a:xfrm>
            <a:off x="8794686" y="2435439"/>
            <a:ext cx="0" cy="627489"/>
          </a:xfrm>
          <a:prstGeom prst="straightConnector1">
            <a:avLst/>
          </a:prstGeom>
          <a:ln w="12700">
            <a:solidFill>
              <a:srgbClr val="E351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2ED4CDD-BCBF-A38A-2577-77953A9DAD23}"/>
              </a:ext>
            </a:extLst>
          </p:cNvPr>
          <p:cNvSpPr/>
          <p:nvPr/>
        </p:nvSpPr>
        <p:spPr bwMode="auto">
          <a:xfrm>
            <a:off x="9333134" y="1296882"/>
            <a:ext cx="2187912" cy="2311389"/>
          </a:xfrm>
          <a:prstGeom prst="rect">
            <a:avLst/>
          </a:prstGeom>
          <a:solidFill>
            <a:schemeClr val="bg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latin typeface="+mj-lt"/>
            </a:endParaRPr>
          </a:p>
        </p:txBody>
      </p:sp>
      <p:cxnSp>
        <p:nvCxnSpPr>
          <p:cNvPr id="33" name="Straight Connector 32">
            <a:extLst>
              <a:ext uri="{FF2B5EF4-FFF2-40B4-BE49-F238E27FC236}">
                <a16:creationId xmlns:a16="http://schemas.microsoft.com/office/drawing/2014/main" id="{4C87A3FA-1EE3-4396-5ED2-2E1317B066E4}"/>
              </a:ext>
            </a:extLst>
          </p:cNvPr>
          <p:cNvCxnSpPr>
            <a:cxnSpLocks/>
          </p:cNvCxnSpPr>
          <p:nvPr/>
        </p:nvCxnSpPr>
        <p:spPr>
          <a:xfrm>
            <a:off x="9395276" y="2023066"/>
            <a:ext cx="10114" cy="157427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535A763-989E-DBF7-1E5A-306FD9823DA2}"/>
              </a:ext>
            </a:extLst>
          </p:cNvPr>
          <p:cNvCxnSpPr>
            <a:cxnSpLocks/>
          </p:cNvCxnSpPr>
          <p:nvPr/>
        </p:nvCxnSpPr>
        <p:spPr bwMode="auto">
          <a:xfrm>
            <a:off x="10105213" y="3467864"/>
            <a:ext cx="374073"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A644207-4B6D-74ED-B6D8-395341DCCACF}"/>
              </a:ext>
            </a:extLst>
          </p:cNvPr>
          <p:cNvCxnSpPr>
            <a:cxnSpLocks/>
          </p:cNvCxnSpPr>
          <p:nvPr/>
        </p:nvCxnSpPr>
        <p:spPr bwMode="auto">
          <a:xfrm>
            <a:off x="11074262" y="3465907"/>
            <a:ext cx="374073"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8E20D5B-B634-EB94-D6C4-1D174E1ABA6D}"/>
              </a:ext>
            </a:extLst>
          </p:cNvPr>
          <p:cNvSpPr txBox="1"/>
          <p:nvPr/>
        </p:nvSpPr>
        <p:spPr bwMode="auto">
          <a:xfrm>
            <a:off x="8754834" y="2551996"/>
            <a:ext cx="1247718" cy="338554"/>
          </a:xfrm>
          <a:prstGeom prst="rect">
            <a:avLst/>
          </a:prstGeom>
          <a:noFill/>
        </p:spPr>
        <p:txBody>
          <a:bodyPr wrap="square">
            <a:spAutoFit/>
          </a:bodyPr>
          <a:lstStyle/>
          <a:p>
            <a:pPr>
              <a:defRPr/>
            </a:pPr>
            <a:r>
              <a:rPr lang="en-US" sz="1600" b="1" dirty="0">
                <a:solidFill>
                  <a:srgbClr val="E351FF"/>
                </a:solidFill>
                <a:latin typeface="+mj-lt"/>
              </a:rPr>
              <a:t>Bias error </a:t>
            </a:r>
            <a:endParaRPr lang="en-US" sz="1600" dirty="0">
              <a:latin typeface="+mj-lt"/>
            </a:endParaRPr>
          </a:p>
        </p:txBody>
      </p:sp>
      <p:sp>
        <p:nvSpPr>
          <p:cNvPr id="37" name="Freeform 36">
            <a:extLst>
              <a:ext uri="{FF2B5EF4-FFF2-40B4-BE49-F238E27FC236}">
                <a16:creationId xmlns:a16="http://schemas.microsoft.com/office/drawing/2014/main" id="{6C7C32C1-182E-C901-F0A8-9E92C1D20C51}"/>
              </a:ext>
            </a:extLst>
          </p:cNvPr>
          <p:cNvSpPr/>
          <p:nvPr/>
        </p:nvSpPr>
        <p:spPr bwMode="auto">
          <a:xfrm>
            <a:off x="8626172" y="1508681"/>
            <a:ext cx="2692237" cy="984312"/>
          </a:xfrm>
          <a:custGeom>
            <a:avLst/>
            <a:gdLst>
              <a:gd name="connsiteX0" fmla="*/ 0 w 895134"/>
              <a:gd name="connsiteY0" fmla="*/ 280736 h 280736"/>
              <a:gd name="connsiteX1" fmla="*/ 397042 w 895134"/>
              <a:gd name="connsiteY1" fmla="*/ 72189 h 280736"/>
              <a:gd name="connsiteX2" fmla="*/ 894347 w 895134"/>
              <a:gd name="connsiteY2" fmla="*/ 0 h 280736"/>
            </a:gdLst>
            <a:ahLst/>
            <a:cxnLst>
              <a:cxn ang="0">
                <a:pos x="connsiteX0" y="connsiteY0"/>
              </a:cxn>
              <a:cxn ang="0">
                <a:pos x="connsiteX1" y="connsiteY1"/>
              </a:cxn>
              <a:cxn ang="0">
                <a:pos x="connsiteX2" y="connsiteY2"/>
              </a:cxn>
            </a:cxnLst>
            <a:rect l="l" t="t" r="r" b="b"/>
            <a:pathLst>
              <a:path w="895134" h="280736" extrusionOk="0">
                <a:moveTo>
                  <a:pt x="0" y="280736"/>
                </a:moveTo>
                <a:cubicBezTo>
                  <a:pt x="123992" y="199857"/>
                  <a:pt x="247984" y="118978"/>
                  <a:pt x="397042" y="72189"/>
                </a:cubicBezTo>
                <a:cubicBezTo>
                  <a:pt x="546100" y="25400"/>
                  <a:pt x="914400" y="5347"/>
                  <a:pt x="894347" y="0"/>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latin typeface="+mj-lt"/>
            </a:endParaRPr>
          </a:p>
        </p:txBody>
      </p:sp>
      <p:grpSp>
        <p:nvGrpSpPr>
          <p:cNvPr id="38" name="Group 37">
            <a:extLst>
              <a:ext uri="{FF2B5EF4-FFF2-40B4-BE49-F238E27FC236}">
                <a16:creationId xmlns:a16="http://schemas.microsoft.com/office/drawing/2014/main" id="{39659269-9F80-41A1-59BF-FB612C601206}"/>
              </a:ext>
            </a:extLst>
          </p:cNvPr>
          <p:cNvGrpSpPr/>
          <p:nvPr/>
        </p:nvGrpSpPr>
        <p:grpSpPr bwMode="auto">
          <a:xfrm>
            <a:off x="11204862" y="1421056"/>
            <a:ext cx="126000" cy="211057"/>
            <a:chOff x="1751459" y="1958172"/>
            <a:chExt cx="126000" cy="211057"/>
          </a:xfrm>
        </p:grpSpPr>
        <p:cxnSp>
          <p:nvCxnSpPr>
            <p:cNvPr id="39" name="Straight Connector 38">
              <a:extLst>
                <a:ext uri="{FF2B5EF4-FFF2-40B4-BE49-F238E27FC236}">
                  <a16:creationId xmlns:a16="http://schemas.microsoft.com/office/drawing/2014/main" id="{953E5DA2-007E-BE05-FB9D-A095A950DAAD}"/>
                </a:ext>
              </a:extLst>
            </p:cNvPr>
            <p:cNvCxnSpPr>
              <a:cxnSpLocks/>
            </p:cNvCxnSpPr>
            <p:nvPr/>
          </p:nvCxnSpPr>
          <p:spPr bwMode="auto">
            <a:xfrm>
              <a:off x="1812377" y="1958172"/>
              <a:ext cx="447" cy="207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BA4D8E-AF2C-B08C-BAA7-0F02E0807149}"/>
                </a:ext>
              </a:extLst>
            </p:cNvPr>
            <p:cNvCxnSpPr>
              <a:cxnSpLocks/>
            </p:cNvCxnSpPr>
            <p:nvPr/>
          </p:nvCxnSpPr>
          <p:spPr bwMode="auto">
            <a:xfrm flipH="1">
              <a:off x="1751921" y="1958172"/>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5D7D14C7-B3CA-3A0B-DDDE-9FEFDBE42677}"/>
                </a:ext>
              </a:extLst>
            </p:cNvPr>
            <p:cNvSpPr/>
            <p:nvPr/>
          </p:nvSpPr>
          <p:spPr bwMode="auto">
            <a:xfrm>
              <a:off x="1751459" y="1998536"/>
              <a:ext cx="126000" cy="1260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latin typeface="+mj-lt"/>
              </a:endParaRPr>
            </a:p>
          </p:txBody>
        </p:sp>
        <p:cxnSp>
          <p:nvCxnSpPr>
            <p:cNvPr id="42" name="Straight Connector 41">
              <a:extLst>
                <a:ext uri="{FF2B5EF4-FFF2-40B4-BE49-F238E27FC236}">
                  <a16:creationId xmlns:a16="http://schemas.microsoft.com/office/drawing/2014/main" id="{E9685F2F-35A6-B604-BB92-43ADBA7E8344}"/>
                </a:ext>
              </a:extLst>
            </p:cNvPr>
            <p:cNvCxnSpPr>
              <a:cxnSpLocks/>
            </p:cNvCxnSpPr>
            <p:nvPr/>
          </p:nvCxnSpPr>
          <p:spPr bwMode="auto">
            <a:xfrm flipH="1">
              <a:off x="1754877" y="2169229"/>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5F9169E7-A25A-46FA-6516-B4736E6288EA}"/>
              </a:ext>
            </a:extLst>
          </p:cNvPr>
          <p:cNvGrpSpPr/>
          <p:nvPr/>
        </p:nvGrpSpPr>
        <p:grpSpPr bwMode="auto">
          <a:xfrm>
            <a:off x="10231909" y="1534473"/>
            <a:ext cx="126000" cy="211057"/>
            <a:chOff x="1751459" y="1958172"/>
            <a:chExt cx="126000" cy="211057"/>
          </a:xfrm>
        </p:grpSpPr>
        <p:cxnSp>
          <p:nvCxnSpPr>
            <p:cNvPr id="44" name="Straight Connector 43">
              <a:extLst>
                <a:ext uri="{FF2B5EF4-FFF2-40B4-BE49-F238E27FC236}">
                  <a16:creationId xmlns:a16="http://schemas.microsoft.com/office/drawing/2014/main" id="{123622EE-E2DC-571B-708D-D94F429E80E2}"/>
                </a:ext>
              </a:extLst>
            </p:cNvPr>
            <p:cNvCxnSpPr>
              <a:cxnSpLocks/>
            </p:cNvCxnSpPr>
            <p:nvPr/>
          </p:nvCxnSpPr>
          <p:spPr bwMode="auto">
            <a:xfrm>
              <a:off x="1812377" y="1958172"/>
              <a:ext cx="447" cy="207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57AD1B1-8106-F60B-4189-FE13591B48C7}"/>
                </a:ext>
              </a:extLst>
            </p:cNvPr>
            <p:cNvCxnSpPr>
              <a:cxnSpLocks/>
            </p:cNvCxnSpPr>
            <p:nvPr/>
          </p:nvCxnSpPr>
          <p:spPr bwMode="auto">
            <a:xfrm flipH="1">
              <a:off x="1751921" y="1958172"/>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025F805F-D684-0F73-A955-A841501DF7BC}"/>
                </a:ext>
              </a:extLst>
            </p:cNvPr>
            <p:cNvSpPr/>
            <p:nvPr/>
          </p:nvSpPr>
          <p:spPr bwMode="auto">
            <a:xfrm>
              <a:off x="1751459" y="1998536"/>
              <a:ext cx="126000" cy="1260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latin typeface="+mj-lt"/>
              </a:endParaRPr>
            </a:p>
          </p:txBody>
        </p:sp>
        <p:cxnSp>
          <p:nvCxnSpPr>
            <p:cNvPr id="47" name="Straight Connector 46">
              <a:extLst>
                <a:ext uri="{FF2B5EF4-FFF2-40B4-BE49-F238E27FC236}">
                  <a16:creationId xmlns:a16="http://schemas.microsoft.com/office/drawing/2014/main" id="{64A10676-365E-F238-B57A-076C9DE83C3D}"/>
                </a:ext>
              </a:extLst>
            </p:cNvPr>
            <p:cNvCxnSpPr>
              <a:cxnSpLocks/>
            </p:cNvCxnSpPr>
            <p:nvPr/>
          </p:nvCxnSpPr>
          <p:spPr bwMode="auto">
            <a:xfrm flipH="1">
              <a:off x="1754877" y="2169229"/>
              <a:ext cx="11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3623D0B4-344B-E73E-085C-7628F9CE51EA}"/>
              </a:ext>
            </a:extLst>
          </p:cNvPr>
          <p:cNvCxnSpPr>
            <a:cxnSpLocks/>
          </p:cNvCxnSpPr>
          <p:nvPr/>
        </p:nvCxnSpPr>
        <p:spPr>
          <a:xfrm>
            <a:off x="10292827" y="1754330"/>
            <a:ext cx="0" cy="184466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7679BB-8F03-9EAE-0A77-10999D460464}"/>
              </a:ext>
            </a:extLst>
          </p:cNvPr>
          <p:cNvCxnSpPr>
            <a:cxnSpLocks/>
          </p:cNvCxnSpPr>
          <p:nvPr/>
        </p:nvCxnSpPr>
        <p:spPr>
          <a:xfrm>
            <a:off x="11266270" y="1619350"/>
            <a:ext cx="0" cy="198190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4D25A2DA-820C-5ABF-DBBA-562605BA9179}"/>
                  </a:ext>
                </a:extLst>
              </p:cNvPr>
              <p:cNvGraphicFramePr>
                <a:graphicFrameLocks noGrp="1"/>
              </p:cNvGraphicFramePr>
              <p:nvPr/>
            </p:nvGraphicFramePr>
            <p:xfrm>
              <a:off x="354909" y="4164353"/>
              <a:ext cx="8128000" cy="2045907"/>
            </p:xfrm>
            <a:graphic>
              <a:graphicData uri="http://schemas.openxmlformats.org/drawingml/2006/table">
                <a:tbl>
                  <a:tblPr firstRow="1" bandRow="1">
                    <a:tableStyleId>{6E25E649-3F16-4E02-A733-19D2CDBF48F0}</a:tableStyleId>
                  </a:tblPr>
                  <a:tblGrid>
                    <a:gridCol w="4064000">
                      <a:extLst>
                        <a:ext uri="{9D8B030D-6E8A-4147-A177-3AD203B41FA5}">
                          <a16:colId xmlns:a16="http://schemas.microsoft.com/office/drawing/2014/main" val="2006108102"/>
                        </a:ext>
                      </a:extLst>
                    </a:gridCol>
                    <a:gridCol w="4064000">
                      <a:extLst>
                        <a:ext uri="{9D8B030D-6E8A-4147-A177-3AD203B41FA5}">
                          <a16:colId xmlns:a16="http://schemas.microsoft.com/office/drawing/2014/main" val="2222047126"/>
                        </a:ext>
                      </a:extLst>
                    </a:gridCol>
                  </a:tblGrid>
                  <a:tr h="370840">
                    <a:tc>
                      <a:txBody>
                        <a:bodyPr/>
                        <a:lstStyle/>
                        <a:p>
                          <a:r>
                            <a:rPr lang="en-US" sz="1600" dirty="0"/>
                            <a:t>Challenge: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rgbClr val="FFC000"/>
                              </a:solidFill>
                            </a:rPr>
                            <a:t>Example of model mismatch: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815343"/>
                      </a:ext>
                    </a:extLst>
                  </a:tr>
                  <a:tr h="370840">
                    <a:tc>
                      <a:txBody>
                        <a:bodyPr/>
                        <a:lstStyle/>
                        <a:p>
                          <a:pPr marL="0" marR="0" lvl="0" indent="0" algn="l" defTabSz="914413" rtl="0" eaLnBrk="1" fontAlgn="auto" latinLnBrk="0" hangingPunct="1">
                            <a:lnSpc>
                              <a:spcPct val="100000"/>
                            </a:lnSpc>
                            <a:spcBef>
                              <a:spcPts val="0"/>
                            </a:spcBef>
                            <a:spcAft>
                              <a:spcPts val="0"/>
                            </a:spcAft>
                            <a:buClrTx/>
                            <a:buSzTx/>
                            <a:buFontTx/>
                            <a:buNone/>
                            <a:tabLst/>
                            <a:defRPr/>
                          </a:pPr>
                          <a:r>
                            <a:rPr lang="en-US" sz="1600" dirty="0">
                              <a:solidFill>
                                <a:schemeClr val="tx1"/>
                              </a:solidFill>
                            </a:rPr>
                            <a:t>Knowing</a:t>
                          </a:r>
                          <a:r>
                            <a:rPr lang="en-US" sz="1600" baseline="0" dirty="0">
                              <a:solidFill>
                                <a:schemeClr val="tx1"/>
                              </a:solidFill>
                            </a:rPr>
                            <a:t> the precise scaling of</a:t>
                          </a:r>
                          <a:r>
                            <a:rPr lang="en-US" sz="1600" dirty="0">
                              <a:solidFill>
                                <a:schemeClr val="tx1"/>
                              </a:solidFill>
                            </a:rPr>
                            <a:t> </a:t>
                          </a:r>
                          <a14:m>
                            <m:oMath xmlns:m="http://schemas.openxmlformats.org/officeDocument/2006/math">
                              <m:d>
                                <m:dPr>
                                  <m:begChr m:val="⟨"/>
                                  <m:endChr m:val="⟩"/>
                                  <m:ctrlPr>
                                    <a:rPr lang="en-US" sz="1600" b="0" i="1" smtClean="0">
                                      <a:solidFill>
                                        <a:schemeClr val="tx1"/>
                                      </a:solidFill>
                                      <a:latin typeface="Cambria Math" panose="02040503050406030204" pitchFamily="18" charset="0"/>
                                      <a:ea typeface="Cambria Math"/>
                                      <a:cs typeface="Cambria Math"/>
                                    </a:rPr>
                                  </m:ctrlPr>
                                </m:dPr>
                                <m:e>
                                  <m:acc>
                                    <m:accPr>
                                      <m:chr m:val="̃"/>
                                      <m:ctrlPr>
                                        <a:rPr lang="en-US" sz="1600" b="0" i="1" smtClean="0">
                                          <a:solidFill>
                                            <a:schemeClr val="tx1"/>
                                          </a:solidFill>
                                          <a:latin typeface="Cambria Math" panose="02040503050406030204" pitchFamily="18" charset="0"/>
                                          <a:ea typeface="Cambria Math"/>
                                        </a:rPr>
                                      </m:ctrlPr>
                                    </m:accPr>
                                    <m:e>
                                      <m:r>
                                        <a:rPr lang="en-US" sz="1600" b="0" i="1" smtClean="0">
                                          <a:solidFill>
                                            <a:schemeClr val="tx1"/>
                                          </a:solidFill>
                                          <a:latin typeface="Cambria Math" panose="02040503050406030204" pitchFamily="18" charset="0"/>
                                          <a:ea typeface="Cambria Math"/>
                                        </a:rPr>
                                        <m:t>𝑂</m:t>
                                      </m:r>
                                    </m:e>
                                  </m:acc>
                                </m:e>
                              </m:d>
                              <m:r>
                                <a:rPr lang="en-US" sz="1600" b="0" i="1" smtClean="0">
                                  <a:solidFill>
                                    <a:schemeClr val="tx1"/>
                                  </a:solidFill>
                                  <a:latin typeface="Cambria Math"/>
                                  <a:ea typeface="Cambria Math"/>
                                </a:rPr>
                                <m:t>(</m:t>
                              </m:r>
                              <m:r>
                                <a:rPr lang="en-US" sz="1600" b="1" i="1">
                                  <a:solidFill>
                                    <a:schemeClr val="tx1"/>
                                  </a:solidFill>
                                  <a:latin typeface="Cambria Math"/>
                                  <a:ea typeface="Cambria Math"/>
                                </a:rPr>
                                <m:t>𝝀</m:t>
                              </m:r>
                              <m:r>
                                <a:rPr lang="en-US" sz="1600" b="0" i="1">
                                  <a:solidFill>
                                    <a:schemeClr val="tx1"/>
                                  </a:solidFill>
                                  <a:latin typeface="Cambria Math"/>
                                  <a:ea typeface="Cambria Math"/>
                                </a:rPr>
                                <m:t>)</m:t>
                              </m:r>
                            </m:oMath>
                          </a14:m>
                          <a:r>
                            <a:rPr lang="en-US" sz="1600" dirty="0">
                              <a:solidFill>
                                <a:schemeClr val="tx1"/>
                              </a:solidFill>
                            </a:rPr>
                            <a:t> by the noise scale factor </a:t>
                          </a:r>
                          <a14:m>
                            <m:oMath xmlns:m="http://schemas.openxmlformats.org/officeDocument/2006/math">
                              <m:r>
                                <a:rPr lang="en-US" sz="1600" b="1" i="1" smtClean="0">
                                  <a:solidFill>
                                    <a:schemeClr val="tx1"/>
                                  </a:solidFill>
                                  <a:latin typeface="Cambria Math"/>
                                  <a:ea typeface="Cambria Math"/>
                                </a:rPr>
                                <m:t>𝝀</m:t>
                              </m:r>
                            </m:oMath>
                          </a14:m>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Assuming a certain mathematical function for </a:t>
                          </a:r>
                          <a14:m>
                            <m:oMath xmlns:m="http://schemas.openxmlformats.org/officeDocument/2006/math">
                              <m:d>
                                <m:dPr>
                                  <m:begChr m:val="⟨"/>
                                  <m:endChr m:val="⟩"/>
                                  <m:ctrlPr>
                                    <a:rPr lang="en-US" sz="1600" b="0" i="1" smtClean="0">
                                      <a:solidFill>
                                        <a:schemeClr val="tx1"/>
                                      </a:solidFill>
                                      <a:latin typeface="Cambria Math" panose="02040503050406030204" pitchFamily="18" charset="0"/>
                                      <a:ea typeface="Cambria Math"/>
                                      <a:cs typeface="Cambria Math"/>
                                    </a:rPr>
                                  </m:ctrlPr>
                                </m:dPr>
                                <m:e>
                                  <m:acc>
                                    <m:accPr>
                                      <m:chr m:val="̃"/>
                                      <m:ctrlPr>
                                        <a:rPr lang="en-US" sz="1600" b="0" i="1" smtClean="0">
                                          <a:solidFill>
                                            <a:schemeClr val="tx1"/>
                                          </a:solidFill>
                                          <a:latin typeface="Cambria Math" panose="02040503050406030204" pitchFamily="18" charset="0"/>
                                          <a:ea typeface="Cambria Math"/>
                                        </a:rPr>
                                      </m:ctrlPr>
                                    </m:accPr>
                                    <m:e>
                                      <m:r>
                                        <a:rPr lang="en-US" sz="1600" b="0" i="1" smtClean="0">
                                          <a:solidFill>
                                            <a:schemeClr val="tx1"/>
                                          </a:solidFill>
                                          <a:latin typeface="Cambria Math" panose="02040503050406030204" pitchFamily="18" charset="0"/>
                                          <a:ea typeface="Cambria Math"/>
                                        </a:rPr>
                                        <m:t>𝑂</m:t>
                                      </m:r>
                                    </m:e>
                                  </m:acc>
                                </m:e>
                              </m:d>
                              <m:r>
                                <a:rPr lang="en-US" sz="1600" b="0" i="1" smtClean="0">
                                  <a:solidFill>
                                    <a:schemeClr val="tx1"/>
                                  </a:solidFill>
                                  <a:latin typeface="Cambria Math"/>
                                  <a:ea typeface="Cambria Math"/>
                                </a:rPr>
                                <m:t>(</m:t>
                              </m:r>
                              <m:r>
                                <a:rPr lang="en-US" sz="1600" b="1" i="1">
                                  <a:solidFill>
                                    <a:schemeClr val="tx1"/>
                                  </a:solidFill>
                                  <a:latin typeface="Cambria Math"/>
                                  <a:ea typeface="Cambria Math"/>
                                </a:rPr>
                                <m:t>𝝀</m:t>
                              </m:r>
                              <m:r>
                                <a:rPr lang="en-US" sz="1600" b="0" i="1">
                                  <a:solidFill>
                                    <a:schemeClr val="tx1"/>
                                  </a:solidFill>
                                  <a:latin typeface="Cambria Math"/>
                                  <a:ea typeface="Cambria Math"/>
                                </a:rPr>
                                <m:t>)</m:t>
                              </m:r>
                            </m:oMath>
                          </a14:m>
                          <a:r>
                            <a:rPr lang="en-US" sz="1600" dirty="0">
                              <a:solidFill>
                                <a:schemeClr val="tx1"/>
                              </a:solidFill>
                            </a:rPr>
                            <a:t> (e.g.</a:t>
                          </a:r>
                          <a:r>
                            <a:rPr lang="en-US" sz="1600" baseline="0" dirty="0">
                              <a:solidFill>
                                <a:schemeClr val="tx1"/>
                              </a:solidFill>
                            </a:rPr>
                            <a:t> quadratic</a:t>
                          </a:r>
                          <a:r>
                            <a:rPr lang="en-US" sz="1600" dirty="0">
                              <a:solidFill>
                                <a:schemeClr val="tx1"/>
                              </a:solidFill>
                            </a:rPr>
                            <a:t>) which does not hold 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330315"/>
                      </a:ext>
                    </a:extLst>
                  </a:tr>
                  <a:tr h="0">
                    <a:tc>
                      <a:txBody>
                        <a:bodyPr/>
                        <a:lstStyle/>
                        <a:p>
                          <a:pPr marL="0" marR="0" lvl="0" indent="0" algn="l" defTabSz="914413" rtl="0" eaLnBrk="1" fontAlgn="auto" latinLnBrk="0" hangingPunct="1">
                            <a:lnSpc>
                              <a:spcPct val="100000"/>
                            </a:lnSpc>
                            <a:spcBef>
                              <a:spcPts val="0"/>
                            </a:spcBef>
                            <a:spcAft>
                              <a:spcPts val="0"/>
                            </a:spcAft>
                            <a:buClrTx/>
                            <a:buSzTx/>
                            <a:buFontTx/>
                            <a:buNone/>
                            <a:tabLst/>
                            <a:defRPr/>
                          </a:pPr>
                          <a:r>
                            <a:rPr lang="en-US" sz="1600" dirty="0">
                              <a:solidFill>
                                <a:schemeClr val="tx1"/>
                              </a:solidFill>
                            </a:rPr>
                            <a:t>Precise implementation of </a:t>
                          </a:r>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1" i="1" smtClean="0">
                                      <a:solidFill>
                                        <a:schemeClr val="tx1"/>
                                      </a:solidFill>
                                      <a:latin typeface="Cambria Math"/>
                                      <a:ea typeface="Cambria Math"/>
                                    </a:rPr>
                                    <m:t>𝝀</m:t>
                                  </m:r>
                                </m:e>
                                <m:sub>
                                  <m:r>
                                    <a:rPr lang="en-US" sz="1600" b="0" i="1" smtClean="0">
                                      <a:solidFill>
                                        <a:schemeClr val="tx1"/>
                                      </a:solidFill>
                                      <a:latin typeface="Cambria Math" panose="02040503050406030204" pitchFamily="18" charset="0"/>
                                    </a:rPr>
                                    <m:t>𝑖</m:t>
                                  </m:r>
                                </m:sub>
                              </m:sSub>
                            </m:oMath>
                          </a14:m>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Assuming certain values for </a:t>
                          </a:r>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1" i="1" smtClean="0">
                                      <a:solidFill>
                                        <a:schemeClr val="tx1"/>
                                      </a:solidFill>
                                      <a:latin typeface="Cambria Math"/>
                                      <a:ea typeface="Cambria Math"/>
                                    </a:rPr>
                                    <m:t>𝝀</m:t>
                                  </m:r>
                                </m:e>
                                <m:sub>
                                  <m:r>
                                    <a:rPr lang="en-US" sz="1600" b="0" i="1" smtClean="0">
                                      <a:solidFill>
                                        <a:schemeClr val="tx1"/>
                                      </a:solidFill>
                                      <a:latin typeface="Cambria Math" panose="02040503050406030204" pitchFamily="18" charset="0"/>
                                    </a:rPr>
                                    <m:t>𝑖</m:t>
                                  </m:r>
                                </m:sub>
                              </m:sSub>
                            </m:oMath>
                          </a14:m>
                          <a:r>
                            <a:rPr lang="en-US" sz="1600" dirty="0"/>
                            <a:t> that is different than the (unknown) truly</a:t>
                          </a:r>
                          <a:r>
                            <a:rPr lang="en-US" sz="1600" baseline="0" dirty="0"/>
                            <a:t> implemented values.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3026520"/>
                      </a:ext>
                    </a:extLst>
                  </a:tr>
                </a:tbl>
              </a:graphicData>
            </a:graphic>
          </p:graphicFrame>
        </mc:Choice>
        <mc:Fallback xmlns="">
          <p:graphicFrame>
            <p:nvGraphicFramePr>
              <p:cNvPr id="53" name="Table 52">
                <a:extLst>
                  <a:ext uri="{FF2B5EF4-FFF2-40B4-BE49-F238E27FC236}">
                    <a16:creationId xmlns:a16="http://schemas.microsoft.com/office/drawing/2014/main" id="{4D25A2DA-820C-5ABF-DBBA-562605BA9179}"/>
                  </a:ext>
                </a:extLst>
              </p:cNvPr>
              <p:cNvGraphicFramePr>
                <a:graphicFrameLocks noGrp="1"/>
              </p:cNvGraphicFramePr>
              <p:nvPr>
                <p:extLst>
                  <p:ext uri="{D42A27DB-BD31-4B8C-83A1-F6EECF244321}">
                    <p14:modId xmlns:p14="http://schemas.microsoft.com/office/powerpoint/2010/main" val="2268458375"/>
                  </p:ext>
                </p:extLst>
              </p:nvPr>
            </p:nvGraphicFramePr>
            <p:xfrm>
              <a:off x="354909" y="4164353"/>
              <a:ext cx="8128000" cy="2045907"/>
            </p:xfrm>
            <a:graphic>
              <a:graphicData uri="http://schemas.openxmlformats.org/drawingml/2006/table">
                <a:tbl>
                  <a:tblPr firstRow="1" bandRow="1">
                    <a:tableStyleId>{6E25E649-3F16-4E02-A733-19D2CDBF48F0}</a:tableStyleId>
                  </a:tblPr>
                  <a:tblGrid>
                    <a:gridCol w="4064000">
                      <a:extLst>
                        <a:ext uri="{9D8B030D-6E8A-4147-A177-3AD203B41FA5}">
                          <a16:colId xmlns:a16="http://schemas.microsoft.com/office/drawing/2014/main" val="2006108102"/>
                        </a:ext>
                      </a:extLst>
                    </a:gridCol>
                    <a:gridCol w="4064000">
                      <a:extLst>
                        <a:ext uri="{9D8B030D-6E8A-4147-A177-3AD203B41FA5}">
                          <a16:colId xmlns:a16="http://schemas.microsoft.com/office/drawing/2014/main" val="2222047126"/>
                        </a:ext>
                      </a:extLst>
                    </a:gridCol>
                  </a:tblGrid>
                  <a:tr h="370840">
                    <a:tc>
                      <a:txBody>
                        <a:bodyPr/>
                        <a:lstStyle/>
                        <a:p>
                          <a:r>
                            <a:rPr lang="en-US" sz="1600" dirty="0"/>
                            <a:t>Challenge: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rgbClr val="FFC000"/>
                              </a:solidFill>
                            </a:rPr>
                            <a:t>Example of model mismatch: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815343"/>
                      </a:ext>
                    </a:extLst>
                  </a:tr>
                  <a:tr h="85210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t="-44118" r="-100312" b="-10588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100313" t="-44118" r="-625" b="-105882"/>
                          </a:stretch>
                        </a:blipFill>
                      </a:tcPr>
                    </a:tc>
                    <a:extLst>
                      <a:ext uri="{0D108BD9-81ED-4DB2-BD59-A6C34878D82A}">
                        <a16:rowId xmlns:a16="http://schemas.microsoft.com/office/drawing/2014/main" val="550330315"/>
                      </a:ext>
                    </a:extLst>
                  </a:tr>
                  <a:tr h="8229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t="-150769" r="-100312" b="-10769"/>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100313" t="-150769" r="-625" b="-10769"/>
                          </a:stretch>
                        </a:blipFill>
                      </a:tcPr>
                    </a:tc>
                    <a:extLst>
                      <a:ext uri="{0D108BD9-81ED-4DB2-BD59-A6C34878D82A}">
                        <a16:rowId xmlns:a16="http://schemas.microsoft.com/office/drawing/2014/main" val="2943026520"/>
                      </a:ext>
                    </a:extLst>
                  </a:tr>
                </a:tbl>
              </a:graphicData>
            </a:graphic>
          </p:graphicFrame>
        </mc:Fallback>
      </mc:AlternateContent>
      <p:sp>
        <p:nvSpPr>
          <p:cNvPr id="54" name="TextBox 53">
            <a:extLst>
              <a:ext uri="{FF2B5EF4-FFF2-40B4-BE49-F238E27FC236}">
                <a16:creationId xmlns:a16="http://schemas.microsoft.com/office/drawing/2014/main" id="{337C1368-AEDF-F192-452A-F00C7A8A2785}"/>
              </a:ext>
            </a:extLst>
          </p:cNvPr>
          <p:cNvSpPr txBox="1"/>
          <p:nvPr/>
        </p:nvSpPr>
        <p:spPr bwMode="auto">
          <a:xfrm>
            <a:off x="8675043" y="5098497"/>
            <a:ext cx="1736932" cy="338554"/>
          </a:xfrm>
          <a:prstGeom prst="rect">
            <a:avLst/>
          </a:prstGeom>
          <a:noFill/>
        </p:spPr>
        <p:txBody>
          <a:bodyPr wrap="square">
            <a:spAutoFit/>
          </a:bodyPr>
          <a:lstStyle/>
          <a:p>
            <a:pPr>
              <a:defRPr/>
            </a:pPr>
            <a:r>
              <a:rPr lang="en-US" sz="1600" b="1" dirty="0">
                <a:solidFill>
                  <a:srgbClr val="E351FF"/>
                </a:solidFill>
                <a:latin typeface="+mj-lt"/>
                <a:sym typeface="Wingdings" pitchFamily="2" charset="2"/>
              </a:rPr>
              <a:t> </a:t>
            </a:r>
            <a:r>
              <a:rPr lang="en-US" sz="1600" b="1" dirty="0">
                <a:solidFill>
                  <a:srgbClr val="E351FF"/>
                </a:solidFill>
                <a:latin typeface="+mj-lt"/>
              </a:rPr>
              <a:t>Bias error </a:t>
            </a:r>
            <a:endParaRPr lang="en-US" sz="1600" dirty="0">
              <a:latin typeface="+mj-lt"/>
            </a:endParaRPr>
          </a:p>
        </p:txBody>
      </p:sp>
      <p:pic>
        <p:nvPicPr>
          <p:cNvPr id="55" name="Picture 54">
            <a:extLst>
              <a:ext uri="{FF2B5EF4-FFF2-40B4-BE49-F238E27FC236}">
                <a16:creationId xmlns:a16="http://schemas.microsoft.com/office/drawing/2014/main" id="{266E5F11-D8F1-DA77-563E-B03342944248}"/>
              </a:ext>
            </a:extLst>
          </p:cNvPr>
          <p:cNvPicPr>
            <a:picLocks noChangeAspect="1"/>
          </p:cNvPicPr>
          <p:nvPr/>
        </p:nvPicPr>
        <p:blipFill>
          <a:blip r:embed="rId11"/>
          <a:stretch>
            <a:fillRect/>
          </a:stretch>
        </p:blipFill>
        <p:spPr bwMode="auto">
          <a:xfrm>
            <a:off x="7721779" y="1414817"/>
            <a:ext cx="822960" cy="320040"/>
          </a:xfrm>
          <a:prstGeom prst="rect">
            <a:avLst/>
          </a:prstGeom>
        </p:spPr>
      </p:pic>
      <p:sp>
        <p:nvSpPr>
          <p:cNvPr id="57" name="Title 56">
            <a:extLst>
              <a:ext uri="{FF2B5EF4-FFF2-40B4-BE49-F238E27FC236}">
                <a16:creationId xmlns:a16="http://schemas.microsoft.com/office/drawing/2014/main" id="{E11794A9-DB2E-1EA9-FA01-6D6E904F708A}"/>
              </a:ext>
            </a:extLst>
          </p:cNvPr>
          <p:cNvSpPr>
            <a:spLocks noGrp="1"/>
          </p:cNvSpPr>
          <p:nvPr>
            <p:ph type="title"/>
          </p:nvPr>
        </p:nvSpPr>
        <p:spPr/>
        <p:txBody>
          <a:bodyPr>
            <a:normAutofit/>
          </a:bodyPr>
          <a:lstStyle/>
          <a:p>
            <a:r>
              <a:rPr lang="en-US" sz="4400" dirty="0">
                <a:latin typeface="+mj-lt"/>
              </a:rPr>
              <a:t>Overview of Zero Noise Extrapolation (ZNE):</a:t>
            </a:r>
            <a:endParaRPr lang="en-US" dirty="0"/>
          </a:p>
        </p:txBody>
      </p:sp>
    </p:spTree>
    <p:extLst>
      <p:ext uri="{BB962C8B-B14F-4D97-AF65-F5344CB8AC3E}">
        <p14:creationId xmlns:p14="http://schemas.microsoft.com/office/powerpoint/2010/main" val="11582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45"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ppt_w</p:attrName>
                                        </p:attrNameLst>
                                      </p:cBhvr>
                                      <p:tavLst>
                                        <p:tav tm="0" fmla="#ppt_w*sin(2.5*pi*$)">
                                          <p:val>
                                            <p:fltVal val="0"/>
                                          </p:val>
                                        </p:tav>
                                        <p:tav tm="100000">
                                          <p:val>
                                            <p:fltVal val="1"/>
                                          </p:val>
                                        </p:tav>
                                      </p:tavLst>
                                    </p:anim>
                                    <p:anim calcmode="lin" valueType="num">
                                      <p:cBhvr>
                                        <p:cTn id="33" dur="1000" fill="hold"/>
                                        <p:tgtEl>
                                          <p:spTgt spid="35"/>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ppt_w</p:attrName>
                                        </p:attrNameLst>
                                      </p:cBhvr>
                                      <p:tavLst>
                                        <p:tav tm="0" fmla="#ppt_w*sin(2.5*pi*$)">
                                          <p:val>
                                            <p:fltVal val="0"/>
                                          </p:val>
                                        </p:tav>
                                        <p:tav tm="100000">
                                          <p:val>
                                            <p:fltVal val="1"/>
                                          </p:val>
                                        </p:tav>
                                      </p:tavLst>
                                    </p:anim>
                                    <p:anim calcmode="lin" valueType="num">
                                      <p:cBhvr>
                                        <p:cTn id="38" dur="1000" fill="hold"/>
                                        <p:tgtEl>
                                          <p:spTgt spid="34"/>
                                        </p:tgtEl>
                                        <p:attrNameLst>
                                          <p:attrName>ppt_h</p:attrName>
                                        </p:attrNameLst>
                                      </p:cBhvr>
                                      <p:tavLst>
                                        <p:tav tm="0">
                                          <p:val>
                                            <p:strVal val="#ppt_h"/>
                                          </p:val>
                                        </p:tav>
                                        <p:tav tm="100000">
                                          <p:val>
                                            <p:strVal val="#ppt_h"/>
                                          </p:val>
                                        </p:tav>
                                      </p:tavLst>
                                    </p:anim>
                                  </p:childTnLst>
                                </p:cTn>
                              </p:par>
                              <p:par>
                                <p:cTn id="39" presetID="3" presetClass="entr" presetSubtype="1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linds(horizontal)">
                                      <p:cBhvr>
                                        <p:cTn id="44" dur="500"/>
                                        <p:tgtEl>
                                          <p:spTgt spid="36"/>
                                        </p:tgtEl>
                                      </p:cBhvr>
                                    </p:animEffect>
                                  </p:childTnLst>
                                </p:cTn>
                              </p:par>
                              <p:par>
                                <p:cTn id="45" presetID="3" presetClass="entr" presetSubtype="1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linds(horizont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0" grpId="0" animBg="1"/>
      <p:bldP spid="36" grpId="0"/>
      <p:bldP spid="37" grpId="0" animBg="1"/>
      <p:bldP spid="5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F37F-342F-6948-977E-FBF3B5E1EA6A}"/>
            </a:ext>
          </a:extLst>
        </p:cNvPr>
        <p:cNvGrpSpPr/>
        <p:nvPr/>
      </p:nvGrpSpPr>
      <p:grpSpPr>
        <a:xfrm>
          <a:off x="0" y="0"/>
          <a:ext cx="0" cy="0"/>
          <a:chOff x="0" y="0"/>
          <a:chExt cx="0" cy="0"/>
        </a:xfrm>
      </p:grpSpPr>
      <p:pic>
        <p:nvPicPr>
          <p:cNvPr id="28" name="Image 19" descr=" ">
            <a:extLst>
              <a:ext uri="{FF2B5EF4-FFF2-40B4-BE49-F238E27FC236}">
                <a16:creationId xmlns:a16="http://schemas.microsoft.com/office/drawing/2014/main" id="{BE3F4618-CF7C-17E9-54C0-7EC914F69E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sp>
        <p:nvSpPr>
          <p:cNvPr id="2" name="Text 9">
            <a:extLst>
              <a:ext uri="{FF2B5EF4-FFF2-40B4-BE49-F238E27FC236}">
                <a16:creationId xmlns:a16="http://schemas.microsoft.com/office/drawing/2014/main" id="{483E5E0C-7533-8B26-83BF-E59076EE8830}"/>
              </a:ext>
            </a:extLst>
          </p:cNvPr>
          <p:cNvSpPr/>
          <p:nvPr/>
        </p:nvSpPr>
        <p:spPr>
          <a:xfrm>
            <a:off x="4223459" y="657972"/>
            <a:ext cx="5864265" cy="304989"/>
          </a:xfrm>
          <a:prstGeom prst="rect">
            <a:avLst/>
          </a:prstGeom>
          <a:noFill/>
          <a:ln/>
        </p:spPr>
        <p:txBody>
          <a:bodyPr wrap="square" lIns="0" tIns="0" rIns="0" bIns="0" rtlCol="0" anchor="t"/>
          <a:lstStyle/>
          <a:p>
            <a:pPr algn="l"/>
            <a:endParaRPr lang="en-US" sz="1750" dirty="0">
              <a:latin typeface="Tahoma" panose="020B0604030504040204" pitchFamily="34" charset="0"/>
              <a:ea typeface="Tahoma" panose="020B0604030504040204" pitchFamily="34" charset="0"/>
              <a:cs typeface="Tahoma" panose="020B0604030504040204" pitchFamily="34" charset="0"/>
            </a:endParaRPr>
          </a:p>
        </p:txBody>
      </p:sp>
      <p:grpSp>
        <p:nvGrpSpPr>
          <p:cNvPr id="69" name="Group 68">
            <a:extLst>
              <a:ext uri="{FF2B5EF4-FFF2-40B4-BE49-F238E27FC236}">
                <a16:creationId xmlns:a16="http://schemas.microsoft.com/office/drawing/2014/main" id="{A0CA10FC-E478-326D-ED80-DAACE1A74C5B}"/>
              </a:ext>
            </a:extLst>
          </p:cNvPr>
          <p:cNvGrpSpPr/>
          <p:nvPr/>
        </p:nvGrpSpPr>
        <p:grpSpPr>
          <a:xfrm>
            <a:off x="266698" y="1181693"/>
            <a:ext cx="8689385" cy="358374"/>
            <a:chOff x="533465" y="2362797"/>
            <a:chExt cx="17381033" cy="716841"/>
          </a:xfrm>
        </p:grpSpPr>
        <p:grpSp>
          <p:nvGrpSpPr>
            <p:cNvPr id="37" name="Group 36">
              <a:extLst>
                <a:ext uri="{FF2B5EF4-FFF2-40B4-BE49-F238E27FC236}">
                  <a16:creationId xmlns:a16="http://schemas.microsoft.com/office/drawing/2014/main" id="{4834B990-A527-4BE5-47A7-04D0B4BB226D}"/>
                </a:ext>
              </a:extLst>
            </p:cNvPr>
            <p:cNvGrpSpPr/>
            <p:nvPr/>
          </p:nvGrpSpPr>
          <p:grpSpPr>
            <a:xfrm>
              <a:off x="589327" y="2402441"/>
              <a:ext cx="16228348" cy="677197"/>
              <a:chOff x="640127" y="2427841"/>
              <a:chExt cx="16228348" cy="677197"/>
            </a:xfrm>
          </p:grpSpPr>
          <p:sp>
            <p:nvSpPr>
              <p:cNvPr id="7" name="TextBox 6">
                <a:extLst>
                  <a:ext uri="{FF2B5EF4-FFF2-40B4-BE49-F238E27FC236}">
                    <a16:creationId xmlns:a16="http://schemas.microsoft.com/office/drawing/2014/main" id="{7C18387A-51FF-7328-A323-E32FC0382A62}"/>
                  </a:ext>
                </a:extLst>
              </p:cNvPr>
              <p:cNvSpPr txBox="1"/>
              <p:nvPr/>
            </p:nvSpPr>
            <p:spPr>
              <a:xfrm>
                <a:off x="640127" y="2427841"/>
                <a:ext cx="16228348" cy="677197"/>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NRE </a:t>
                </a:r>
                <a:r>
                  <a:rPr lang="en-US" sz="1600" i="1" dirty="0">
                    <a:latin typeface="Tahoma" panose="020B0604030504040204" pitchFamily="34" charset="0"/>
                    <a:ea typeface="Tahoma" panose="020B0604030504040204" pitchFamily="34" charset="0"/>
                    <a:cs typeface="Tahoma" panose="020B0604030504040204" pitchFamily="34" charset="0"/>
                  </a:rPr>
                  <a:t>Ansatz </a:t>
                </a:r>
                <a:r>
                  <a:rPr lang="en-US" sz="1600" dirty="0">
                    <a:latin typeface="Tahoma" panose="020B0604030504040204" pitchFamily="34" charset="0"/>
                    <a:ea typeface="Tahoma" panose="020B0604030504040204" pitchFamily="34" charset="0"/>
                    <a:cs typeface="Tahoma" panose="020B0604030504040204" pitchFamily="34" charset="0"/>
                  </a:rPr>
                  <a:t>: An auxiliary quantity with </a:t>
                </a:r>
                <a:r>
                  <a:rPr lang="en-US" sz="1600" i="1" u="sng" dirty="0">
                    <a:latin typeface="Tahoma" panose="020B0604030504040204" pitchFamily="34" charset="0"/>
                    <a:ea typeface="Tahoma" panose="020B0604030504040204" pitchFamily="34" charset="0"/>
                    <a:cs typeface="Tahoma" panose="020B0604030504040204" pitchFamily="34" charset="0"/>
                  </a:rPr>
                  <a:t>reduced</a:t>
                </a:r>
                <a:r>
                  <a:rPr lang="en-US" sz="1600" dirty="0">
                    <a:latin typeface="Tahoma" panose="020B0604030504040204" pitchFamily="34" charset="0"/>
                    <a:ea typeface="Tahoma" panose="020B0604030504040204" pitchFamily="34" charset="0"/>
                    <a:cs typeface="Tahoma" panose="020B0604030504040204" pitchFamily="34" charset="0"/>
                  </a:rPr>
                  <a:t>  noise-sensitivity         compared with  </a:t>
                </a:r>
              </a:p>
            </p:txBody>
          </p:sp>
          <p:pic>
            <p:nvPicPr>
              <p:cNvPr id="25" name="Picture 24">
                <a:extLst>
                  <a:ext uri="{FF2B5EF4-FFF2-40B4-BE49-F238E27FC236}">
                    <a16:creationId xmlns:a16="http://schemas.microsoft.com/office/drawing/2014/main" id="{29E1FA7B-3411-B9CA-4026-C8633596EE67}"/>
                  </a:ext>
                </a:extLst>
              </p:cNvPr>
              <p:cNvPicPr>
                <a:picLocks noChangeAspect="1"/>
              </p:cNvPicPr>
              <p:nvPr/>
            </p:nvPicPr>
            <p:blipFill>
              <a:blip r:embed="rId5"/>
              <a:stretch>
                <a:fillRect/>
              </a:stretch>
            </p:blipFill>
            <p:spPr>
              <a:xfrm>
                <a:off x="12505906" y="2533711"/>
                <a:ext cx="787400" cy="393700"/>
              </a:xfrm>
              <a:prstGeom prst="rect">
                <a:avLst/>
              </a:prstGeom>
            </p:spPr>
          </p:pic>
        </p:grpSp>
        <p:sp>
          <p:nvSpPr>
            <p:cNvPr id="40" name="Rectangle 39">
              <a:extLst>
                <a:ext uri="{FF2B5EF4-FFF2-40B4-BE49-F238E27FC236}">
                  <a16:creationId xmlns:a16="http://schemas.microsoft.com/office/drawing/2014/main" id="{0FFEE239-9D98-9C13-48CD-7653EC47EEEC}"/>
                </a:ext>
              </a:extLst>
            </p:cNvPr>
            <p:cNvSpPr/>
            <p:nvPr/>
          </p:nvSpPr>
          <p:spPr>
            <a:xfrm>
              <a:off x="533465" y="2362797"/>
              <a:ext cx="17381033" cy="641000"/>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8" name="Picture 67">
              <a:extLst>
                <a:ext uri="{FF2B5EF4-FFF2-40B4-BE49-F238E27FC236}">
                  <a16:creationId xmlns:a16="http://schemas.microsoft.com/office/drawing/2014/main" id="{0BF1423B-5357-F655-7F06-68205DC4B777}"/>
                </a:ext>
              </a:extLst>
            </p:cNvPr>
            <p:cNvPicPr>
              <a:picLocks noChangeAspect="1"/>
            </p:cNvPicPr>
            <p:nvPr/>
          </p:nvPicPr>
          <p:blipFill>
            <a:blip r:embed="rId6"/>
            <a:stretch>
              <a:fillRect/>
            </a:stretch>
          </p:blipFill>
          <p:spPr>
            <a:xfrm>
              <a:off x="16313419" y="2422144"/>
              <a:ext cx="1260000" cy="490000"/>
            </a:xfrm>
            <a:prstGeom prst="rect">
              <a:avLst/>
            </a:prstGeom>
          </p:spPr>
        </p:pic>
      </p:grpSp>
      <p:pic>
        <p:nvPicPr>
          <p:cNvPr id="12" name="Picture 11">
            <a:extLst>
              <a:ext uri="{FF2B5EF4-FFF2-40B4-BE49-F238E27FC236}">
                <a16:creationId xmlns:a16="http://schemas.microsoft.com/office/drawing/2014/main" id="{55F065E9-675C-824A-EC98-8837BFB47437}"/>
              </a:ext>
            </a:extLst>
          </p:cNvPr>
          <p:cNvPicPr>
            <a:picLocks noChangeAspect="1"/>
          </p:cNvPicPr>
          <p:nvPr/>
        </p:nvPicPr>
        <p:blipFill>
          <a:blip r:embed="rId7"/>
          <a:stretch>
            <a:fillRect/>
          </a:stretch>
        </p:blipFill>
        <p:spPr>
          <a:xfrm>
            <a:off x="1199867" y="3054444"/>
            <a:ext cx="9740019" cy="3246673"/>
          </a:xfrm>
          <a:prstGeom prst="rect">
            <a:avLst/>
          </a:prstGeom>
        </p:spPr>
      </p:pic>
      <p:cxnSp>
        <p:nvCxnSpPr>
          <p:cNvPr id="14" name="Straight Arrow Connector 13">
            <a:extLst>
              <a:ext uri="{FF2B5EF4-FFF2-40B4-BE49-F238E27FC236}">
                <a16:creationId xmlns:a16="http://schemas.microsoft.com/office/drawing/2014/main" id="{EE75B7DC-34A1-2CA9-41BB-F73FA9BC4420}"/>
              </a:ext>
            </a:extLst>
          </p:cNvPr>
          <p:cNvCxnSpPr>
            <a:cxnSpLocks/>
          </p:cNvCxnSpPr>
          <p:nvPr/>
        </p:nvCxnSpPr>
        <p:spPr>
          <a:xfrm flipH="1">
            <a:off x="8437946" y="4812737"/>
            <a:ext cx="1029197" cy="0"/>
          </a:xfrm>
          <a:prstGeom prst="straightConnector1">
            <a:avLst/>
          </a:prstGeom>
          <a:ln w="571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CCEE819-ECD3-ACBE-359D-9109BA314876}"/>
              </a:ext>
            </a:extLst>
          </p:cNvPr>
          <p:cNvPicPr>
            <a:picLocks noChangeAspect="1"/>
          </p:cNvPicPr>
          <p:nvPr/>
        </p:nvPicPr>
        <p:blipFill>
          <a:blip r:embed="rId8"/>
          <a:stretch>
            <a:fillRect/>
          </a:stretch>
        </p:blipFill>
        <p:spPr>
          <a:xfrm>
            <a:off x="8823477" y="4274202"/>
            <a:ext cx="308530" cy="359953"/>
          </a:xfrm>
          <a:prstGeom prst="rect">
            <a:avLst/>
          </a:prstGeom>
        </p:spPr>
      </p:pic>
      <p:grpSp>
        <p:nvGrpSpPr>
          <p:cNvPr id="47" name="Group 46">
            <a:extLst>
              <a:ext uri="{FF2B5EF4-FFF2-40B4-BE49-F238E27FC236}">
                <a16:creationId xmlns:a16="http://schemas.microsoft.com/office/drawing/2014/main" id="{CFAEC647-1DAD-DBB3-B94D-207A2C5BDEE5}"/>
              </a:ext>
            </a:extLst>
          </p:cNvPr>
          <p:cNvGrpSpPr/>
          <p:nvPr/>
        </p:nvGrpSpPr>
        <p:grpSpPr>
          <a:xfrm>
            <a:off x="266696" y="2112617"/>
            <a:ext cx="12004986" cy="369326"/>
            <a:chOff x="533461" y="4224887"/>
            <a:chExt cx="24013099" cy="738748"/>
          </a:xfrm>
        </p:grpSpPr>
        <p:grpSp>
          <p:nvGrpSpPr>
            <p:cNvPr id="52" name="Group 51">
              <a:extLst>
                <a:ext uri="{FF2B5EF4-FFF2-40B4-BE49-F238E27FC236}">
                  <a16:creationId xmlns:a16="http://schemas.microsoft.com/office/drawing/2014/main" id="{105185FE-B648-D941-B3BB-BFA0AF5E55E3}"/>
                </a:ext>
              </a:extLst>
            </p:cNvPr>
            <p:cNvGrpSpPr/>
            <p:nvPr/>
          </p:nvGrpSpPr>
          <p:grpSpPr>
            <a:xfrm>
              <a:off x="673992" y="4224887"/>
              <a:ext cx="23872568" cy="677196"/>
              <a:chOff x="673992" y="4390295"/>
              <a:chExt cx="23872568" cy="677196"/>
            </a:xfrm>
          </p:grpSpPr>
          <p:sp>
            <p:nvSpPr>
              <p:cNvPr id="63" name="TextBox 62">
                <a:extLst>
                  <a:ext uri="{FF2B5EF4-FFF2-40B4-BE49-F238E27FC236}">
                    <a16:creationId xmlns:a16="http://schemas.microsoft.com/office/drawing/2014/main" id="{A90D9A9F-30DB-F07A-6CDD-0E2984ACE8C2}"/>
                  </a:ext>
                </a:extLst>
              </p:cNvPr>
              <p:cNvSpPr txBox="1"/>
              <p:nvPr/>
            </p:nvSpPr>
            <p:spPr>
              <a:xfrm>
                <a:off x="673992" y="4390295"/>
                <a:ext cx="23872568" cy="677196"/>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A key insight: Identification of a </a:t>
                </a:r>
                <a:r>
                  <a:rPr lang="en-US" sz="1600" dirty="0">
                    <a:solidFill>
                      <a:srgbClr val="0000FF"/>
                    </a:solidFill>
                    <a:latin typeface="Tahoma" panose="020B0604030504040204" pitchFamily="34" charset="0"/>
                    <a:ea typeface="Tahoma" panose="020B0604030504040204" pitchFamily="34" charset="0"/>
                    <a:cs typeface="Tahoma" panose="020B0604030504040204" pitchFamily="34" charset="0"/>
                  </a:rPr>
                  <a:t>correlation</a:t>
                </a:r>
                <a:r>
                  <a:rPr lang="en-US" sz="1600" dirty="0">
                    <a:latin typeface="Tahoma" panose="020B0604030504040204" pitchFamily="34" charset="0"/>
                    <a:ea typeface="Tahoma" panose="020B0604030504040204" pitchFamily="34" charset="0"/>
                    <a:cs typeface="Tahoma" panose="020B0604030504040204" pitchFamily="34" charset="0"/>
                  </a:rPr>
                  <a:t> between the </a:t>
                </a:r>
                <a:r>
                  <a:rPr lang="en-US" sz="1600" dirty="0">
                    <a:solidFill>
                      <a:schemeClr val="accent2"/>
                    </a:solidFill>
                    <a:latin typeface="Tahoma" panose="020B0604030504040204" pitchFamily="34" charset="0"/>
                    <a:ea typeface="Tahoma" panose="020B0604030504040204" pitchFamily="34" charset="0"/>
                    <a:cs typeface="Tahoma" panose="020B0604030504040204" pitchFamily="34" charset="0"/>
                  </a:rPr>
                  <a:t>unknown</a:t>
                </a:r>
                <a:r>
                  <a:rPr lang="en-US" sz="1600" dirty="0">
                    <a:latin typeface="Tahoma" panose="020B0604030504040204" pitchFamily="34" charset="0"/>
                    <a:ea typeface="Tahoma" panose="020B0604030504040204" pitchFamily="34" charset="0"/>
                    <a:cs typeface="Tahoma" panose="020B0604030504040204" pitchFamily="34" charset="0"/>
                  </a:rPr>
                  <a:t> bias and a </a:t>
                </a:r>
                <a:r>
                  <a:rPr lang="en-US" sz="1600" b="1" dirty="0">
                    <a:solidFill>
                      <a:srgbClr val="00B050"/>
                    </a:solidFill>
                    <a:latin typeface="Tahoma" panose="020B0604030504040204" pitchFamily="34" charset="0"/>
                    <a:ea typeface="Tahoma" panose="020B0604030504040204" pitchFamily="34" charset="0"/>
                    <a:cs typeface="Tahoma" panose="020B0604030504040204" pitchFamily="34" charset="0"/>
                  </a:rPr>
                  <a:t>computable</a:t>
                </a:r>
                <a:r>
                  <a:rPr lang="en-US" sz="1600" dirty="0">
                    <a:latin typeface="Tahoma" panose="020B0604030504040204" pitchFamily="34" charset="0"/>
                    <a:ea typeface="Tahoma" panose="020B0604030504040204" pitchFamily="34" charset="0"/>
                    <a:cs typeface="Tahoma" panose="020B0604030504040204" pitchFamily="34" charset="0"/>
                  </a:rPr>
                  <a:t> metric, </a:t>
                </a:r>
                <a:r>
                  <a:rPr lang="en-US" sz="1600" b="1" dirty="0">
                    <a:latin typeface="Tahoma" panose="020B0604030504040204" pitchFamily="34" charset="0"/>
                    <a:ea typeface="Tahoma" panose="020B0604030504040204" pitchFamily="34" charset="0"/>
                    <a:cs typeface="Tahoma" panose="020B0604030504040204" pitchFamily="34" charset="0"/>
                  </a:rPr>
                  <a:t>normalized dispersion</a:t>
                </a:r>
                <a:r>
                  <a:rPr lang="en-US" sz="1600" dirty="0">
                    <a:latin typeface="Tahoma" panose="020B0604030504040204" pitchFamily="34" charset="0"/>
                    <a:ea typeface="Tahoma" panose="020B0604030504040204" pitchFamily="34" charset="0"/>
                    <a:cs typeface="Tahoma" panose="020B0604030504040204" pitchFamily="34" charset="0"/>
                  </a:rPr>
                  <a:t>,   </a:t>
                </a:r>
              </a:p>
            </p:txBody>
          </p:sp>
          <p:pic>
            <p:nvPicPr>
              <p:cNvPr id="64" name="Picture 63">
                <a:extLst>
                  <a:ext uri="{FF2B5EF4-FFF2-40B4-BE49-F238E27FC236}">
                    <a16:creationId xmlns:a16="http://schemas.microsoft.com/office/drawing/2014/main" id="{E1F96396-DABD-925B-AA4C-6B63ECBCF09E}"/>
                  </a:ext>
                </a:extLst>
              </p:cNvPr>
              <p:cNvPicPr>
                <a:picLocks noChangeAspect="1"/>
              </p:cNvPicPr>
              <p:nvPr/>
            </p:nvPicPr>
            <p:blipFill>
              <a:blip r:embed="rId9"/>
              <a:stretch>
                <a:fillRect/>
              </a:stretch>
            </p:blipFill>
            <p:spPr>
              <a:xfrm>
                <a:off x="23348671" y="4558641"/>
                <a:ext cx="292100" cy="279400"/>
              </a:xfrm>
              <a:prstGeom prst="rect">
                <a:avLst/>
              </a:prstGeom>
            </p:spPr>
          </p:pic>
        </p:grpSp>
        <p:sp>
          <p:nvSpPr>
            <p:cNvPr id="55" name="Rectangle 54">
              <a:extLst>
                <a:ext uri="{FF2B5EF4-FFF2-40B4-BE49-F238E27FC236}">
                  <a16:creationId xmlns:a16="http://schemas.microsoft.com/office/drawing/2014/main" id="{736A70B2-AC9F-DE72-800A-1F6EC443FA38}"/>
                </a:ext>
              </a:extLst>
            </p:cNvPr>
            <p:cNvSpPr/>
            <p:nvPr/>
          </p:nvSpPr>
          <p:spPr>
            <a:xfrm>
              <a:off x="533461" y="4286441"/>
              <a:ext cx="23500252" cy="677194"/>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5" name="Group 64">
            <a:extLst>
              <a:ext uri="{FF2B5EF4-FFF2-40B4-BE49-F238E27FC236}">
                <a16:creationId xmlns:a16="http://schemas.microsoft.com/office/drawing/2014/main" id="{A9AC7124-DE18-6383-7D2D-7E58D7A57537}"/>
              </a:ext>
            </a:extLst>
          </p:cNvPr>
          <p:cNvGrpSpPr/>
          <p:nvPr/>
        </p:nvGrpSpPr>
        <p:grpSpPr>
          <a:xfrm>
            <a:off x="266698" y="1641011"/>
            <a:ext cx="9682596" cy="352581"/>
            <a:chOff x="533465" y="3281559"/>
            <a:chExt cx="19367713" cy="705255"/>
          </a:xfrm>
        </p:grpSpPr>
        <p:grpSp>
          <p:nvGrpSpPr>
            <p:cNvPr id="66" name="Group 65">
              <a:extLst>
                <a:ext uri="{FF2B5EF4-FFF2-40B4-BE49-F238E27FC236}">
                  <a16:creationId xmlns:a16="http://schemas.microsoft.com/office/drawing/2014/main" id="{DF02C948-72AD-CFB7-E995-02A7679C0CF3}"/>
                </a:ext>
              </a:extLst>
            </p:cNvPr>
            <p:cNvGrpSpPr/>
            <p:nvPr/>
          </p:nvGrpSpPr>
          <p:grpSpPr>
            <a:xfrm>
              <a:off x="614726" y="3309617"/>
              <a:ext cx="19286452" cy="677197"/>
              <a:chOff x="640126" y="3335017"/>
              <a:chExt cx="19286452" cy="677197"/>
            </a:xfrm>
          </p:grpSpPr>
          <p:sp>
            <p:nvSpPr>
              <p:cNvPr id="74" name="TextBox 73">
                <a:extLst>
                  <a:ext uri="{FF2B5EF4-FFF2-40B4-BE49-F238E27FC236}">
                    <a16:creationId xmlns:a16="http://schemas.microsoft.com/office/drawing/2014/main" id="{741BBB35-24CA-BA25-0702-8A6B13B662CA}"/>
                  </a:ext>
                </a:extLst>
              </p:cNvPr>
              <p:cNvSpPr txBox="1"/>
              <p:nvPr/>
            </p:nvSpPr>
            <p:spPr>
              <a:xfrm>
                <a:off x="640126" y="3335017"/>
                <a:ext cx="19286452" cy="677197"/>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1</a:t>
                </a:r>
                <a:r>
                  <a:rPr lang="en-US" sz="1600" baseline="30000" dirty="0">
                    <a:latin typeface="Tahoma" panose="020B0604030504040204" pitchFamily="34" charset="0"/>
                    <a:ea typeface="Tahoma" panose="020B0604030504040204" pitchFamily="34" charset="0"/>
                    <a:cs typeface="Tahoma" panose="020B0604030504040204" pitchFamily="34" charset="0"/>
                  </a:rPr>
                  <a:t>st</a:t>
                </a:r>
                <a:r>
                  <a:rPr lang="en-US" sz="1600" dirty="0">
                    <a:latin typeface="Tahoma" panose="020B0604030504040204" pitchFamily="34" charset="0"/>
                    <a:ea typeface="Tahoma" panose="020B0604030504040204" pitchFamily="34" charset="0"/>
                    <a:cs typeface="Tahoma" panose="020B0604030504040204" pitchFamily="34" charset="0"/>
                  </a:rPr>
                  <a:t> step post-processing: Baseline error-mitigated estimation (b-NRE) includes an </a:t>
                </a:r>
                <a:r>
                  <a:rPr lang="en-US" sz="1600" b="1" i="1" dirty="0">
                    <a:solidFill>
                      <a:schemeClr val="accent2"/>
                    </a:solidFill>
                    <a:latin typeface="Tahoma" panose="020B0604030504040204" pitchFamily="34" charset="0"/>
                    <a:ea typeface="Tahoma" panose="020B0604030504040204" pitchFamily="34" charset="0"/>
                    <a:cs typeface="Tahoma" panose="020B0604030504040204" pitchFamily="34" charset="0"/>
                  </a:rPr>
                  <a:t>unknown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bias</a:t>
                </a:r>
                <a:r>
                  <a:rPr lang="en-US" sz="1600" dirty="0">
                    <a:latin typeface="Tahoma" panose="020B0604030504040204" pitchFamily="34" charset="0"/>
                    <a:ea typeface="Tahoma" panose="020B0604030504040204" pitchFamily="34" charset="0"/>
                    <a:cs typeface="Tahoma" panose="020B0604030504040204" pitchFamily="34" charset="0"/>
                  </a:rPr>
                  <a:t> error,      </a:t>
                </a:r>
              </a:p>
            </p:txBody>
          </p:sp>
          <p:pic>
            <p:nvPicPr>
              <p:cNvPr id="75" name="Picture 74">
                <a:extLst>
                  <a:ext uri="{FF2B5EF4-FFF2-40B4-BE49-F238E27FC236}">
                    <a16:creationId xmlns:a16="http://schemas.microsoft.com/office/drawing/2014/main" id="{FBA2FC94-1AE8-CB5E-D9AE-940505E2087F}"/>
                  </a:ext>
                </a:extLst>
              </p:cNvPr>
              <p:cNvPicPr>
                <a:picLocks noChangeAspect="1"/>
              </p:cNvPicPr>
              <p:nvPr/>
            </p:nvPicPr>
            <p:blipFill>
              <a:blip r:embed="rId10"/>
              <a:stretch>
                <a:fillRect/>
              </a:stretch>
            </p:blipFill>
            <p:spPr>
              <a:xfrm>
                <a:off x="19434049" y="3484889"/>
                <a:ext cx="281739" cy="324000"/>
              </a:xfrm>
              <a:prstGeom prst="rect">
                <a:avLst/>
              </a:prstGeom>
            </p:spPr>
          </p:pic>
        </p:grpSp>
        <p:sp>
          <p:nvSpPr>
            <p:cNvPr id="67" name="Rectangle 66">
              <a:extLst>
                <a:ext uri="{FF2B5EF4-FFF2-40B4-BE49-F238E27FC236}">
                  <a16:creationId xmlns:a16="http://schemas.microsoft.com/office/drawing/2014/main" id="{58AB8E6A-D5F1-0455-E80D-24B3CF3AC9B5}"/>
                </a:ext>
              </a:extLst>
            </p:cNvPr>
            <p:cNvSpPr/>
            <p:nvPr/>
          </p:nvSpPr>
          <p:spPr>
            <a:xfrm>
              <a:off x="533465" y="3281559"/>
              <a:ext cx="19286452" cy="641000"/>
            </a:xfrm>
            <a:prstGeom prst="rect">
              <a:avLst/>
            </a:prstGeom>
            <a:noFill/>
            <a:ln w="63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7" name="TextBox 76">
            <a:extLst>
              <a:ext uri="{FF2B5EF4-FFF2-40B4-BE49-F238E27FC236}">
                <a16:creationId xmlns:a16="http://schemas.microsoft.com/office/drawing/2014/main" id="{FFBBB381-13B9-F09B-2654-5F4A8DA58395}"/>
              </a:ext>
            </a:extLst>
          </p:cNvPr>
          <p:cNvSpPr txBox="1"/>
          <p:nvPr/>
        </p:nvSpPr>
        <p:spPr>
          <a:xfrm>
            <a:off x="7901009" y="5433971"/>
            <a:ext cx="1061509" cy="553998"/>
          </a:xfrm>
          <a:prstGeom prst="rect">
            <a:avLst/>
          </a:prstGeom>
          <a:noFill/>
        </p:spPr>
        <p:txBody>
          <a:bodyPr wrap="none" rtlCol="0">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Baseline </a:t>
            </a:r>
          </a:p>
          <a:p>
            <a:r>
              <a:rPr lang="en-US" sz="1500" dirty="0">
                <a:latin typeface="Tahoma" panose="020B0604030504040204" pitchFamily="34" charset="0"/>
                <a:ea typeface="Tahoma" panose="020B0604030504040204" pitchFamily="34" charset="0"/>
                <a:cs typeface="Tahoma" panose="020B0604030504040204" pitchFamily="34" charset="0"/>
              </a:rPr>
              <a:t>estimation</a:t>
            </a:r>
          </a:p>
        </p:txBody>
      </p:sp>
      <p:pic>
        <p:nvPicPr>
          <p:cNvPr id="88" name="Picture 87">
            <a:extLst>
              <a:ext uri="{FF2B5EF4-FFF2-40B4-BE49-F238E27FC236}">
                <a16:creationId xmlns:a16="http://schemas.microsoft.com/office/drawing/2014/main" id="{538787EE-5BBE-7255-F70E-3C2D232CCA9F}"/>
              </a:ext>
            </a:extLst>
          </p:cNvPr>
          <p:cNvPicPr>
            <a:picLocks noChangeAspect="1"/>
          </p:cNvPicPr>
          <p:nvPr/>
        </p:nvPicPr>
        <p:blipFill>
          <a:blip r:embed="rId11"/>
          <a:stretch>
            <a:fillRect/>
          </a:stretch>
        </p:blipFill>
        <p:spPr>
          <a:xfrm>
            <a:off x="5742639" y="4538733"/>
            <a:ext cx="1491459" cy="461276"/>
          </a:xfrm>
          <a:prstGeom prst="rect">
            <a:avLst/>
          </a:prstGeom>
        </p:spPr>
      </p:pic>
      <p:sp>
        <p:nvSpPr>
          <p:cNvPr id="3" name="Title 1">
            <a:extLst>
              <a:ext uri="{FF2B5EF4-FFF2-40B4-BE49-F238E27FC236}">
                <a16:creationId xmlns:a16="http://schemas.microsoft.com/office/drawing/2014/main" id="{1DC2057D-0B55-250B-B709-3460EB9B573A}"/>
              </a:ext>
            </a:extLst>
          </p:cNvPr>
          <p:cNvSpPr txBox="1">
            <a:spLocks/>
          </p:cNvSpPr>
          <p:nvPr/>
        </p:nvSpPr>
        <p:spPr bwMode="auto">
          <a:xfrm>
            <a:off x="533398" y="336569"/>
            <a:ext cx="11340664" cy="932191"/>
          </a:xfrm>
          <a:prstGeom prst="rect">
            <a:avLst/>
          </a:prstGeom>
        </p:spPr>
        <p:txBody>
          <a:bodyPr>
            <a:normAutofit/>
          </a:bodyPr>
          <a:lstStyle>
            <a:lvl1pPr algn="l" defTabSz="914413" rtl="0" eaLnBrk="1" latinLnBrk="0" hangingPunct="1">
              <a:lnSpc>
                <a:spcPct val="90000"/>
              </a:lnSpc>
              <a:spcBef>
                <a:spcPct val="0"/>
              </a:spcBef>
              <a:buNone/>
              <a:defRPr sz="4400" kern="1200">
                <a:solidFill>
                  <a:schemeClr val="tx1"/>
                </a:solidFill>
                <a:latin typeface="+mn-lt"/>
                <a:ea typeface="+mj-ea"/>
                <a:cs typeface="+mj-cs"/>
              </a:defRPr>
            </a:lvl1pPr>
          </a:lstStyle>
          <a:p>
            <a:pPr algn="l"/>
            <a:r>
              <a:rPr lang="en-US" sz="4400" b="1" dirty="0">
                <a:solidFill>
                  <a:srgbClr val="333333">
                    <a:alpha val="100000"/>
                  </a:srgbClr>
                </a:solidFill>
                <a:latin typeface="Tahoma Bold"/>
                <a:ea typeface="Tahoma Bold"/>
                <a:cs typeface="Tahoma Bold"/>
              </a:rPr>
              <a:t>NRE framework</a:t>
            </a:r>
            <a:endParaRPr lang="en-US" sz="4400" b="1" dirty="0">
              <a:solidFill>
                <a:srgbClr val="333333"/>
              </a:solidFill>
              <a:latin typeface="Tahoma Bold"/>
              <a:ea typeface="Tahoma Bold"/>
              <a:cs typeface="Tahoma Bold"/>
            </a:endParaRPr>
          </a:p>
        </p:txBody>
      </p:sp>
    </p:spTree>
    <p:extLst>
      <p:ext uri="{BB962C8B-B14F-4D97-AF65-F5344CB8AC3E}">
        <p14:creationId xmlns:p14="http://schemas.microsoft.com/office/powerpoint/2010/main" val="129709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D287-E28E-456E-2DDF-E8BCFE9BBD33}"/>
            </a:ext>
          </a:extLst>
        </p:cNvPr>
        <p:cNvGrpSpPr/>
        <p:nvPr/>
      </p:nvGrpSpPr>
      <p:grpSpPr>
        <a:xfrm>
          <a:off x="0" y="0"/>
          <a:ext cx="0" cy="0"/>
          <a:chOff x="0" y="0"/>
          <a:chExt cx="0" cy="0"/>
        </a:xfrm>
      </p:grpSpPr>
      <p:pic>
        <p:nvPicPr>
          <p:cNvPr id="28" name="Image 19" descr=" ">
            <a:extLst>
              <a:ext uri="{FF2B5EF4-FFF2-40B4-BE49-F238E27FC236}">
                <a16:creationId xmlns:a16="http://schemas.microsoft.com/office/drawing/2014/main" id="{D306C944-F49C-0749-4351-B93ACE476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sp>
        <p:nvSpPr>
          <p:cNvPr id="2" name="Text 9">
            <a:extLst>
              <a:ext uri="{FF2B5EF4-FFF2-40B4-BE49-F238E27FC236}">
                <a16:creationId xmlns:a16="http://schemas.microsoft.com/office/drawing/2014/main" id="{BDEF07A2-A60E-D4E4-6EB6-EB5CE28E57D7}"/>
              </a:ext>
            </a:extLst>
          </p:cNvPr>
          <p:cNvSpPr/>
          <p:nvPr/>
        </p:nvSpPr>
        <p:spPr>
          <a:xfrm>
            <a:off x="4223459" y="657972"/>
            <a:ext cx="5864265" cy="304989"/>
          </a:xfrm>
          <a:prstGeom prst="rect">
            <a:avLst/>
          </a:prstGeom>
          <a:noFill/>
          <a:ln/>
        </p:spPr>
        <p:txBody>
          <a:bodyPr wrap="square" lIns="0" tIns="0" rIns="0" bIns="0" rtlCol="0" anchor="t"/>
          <a:lstStyle/>
          <a:p>
            <a:pPr algn="l"/>
            <a:endParaRPr lang="en-US" sz="1750" dirty="0">
              <a:latin typeface="Tahoma" panose="020B0604030504040204" pitchFamily="34" charset="0"/>
              <a:ea typeface="Tahoma" panose="020B0604030504040204" pitchFamily="34" charset="0"/>
              <a:cs typeface="Tahoma" panose="020B0604030504040204" pitchFamily="34" charset="0"/>
            </a:endParaRPr>
          </a:p>
        </p:txBody>
      </p:sp>
      <p:grpSp>
        <p:nvGrpSpPr>
          <p:cNvPr id="69" name="Group 68">
            <a:extLst>
              <a:ext uri="{FF2B5EF4-FFF2-40B4-BE49-F238E27FC236}">
                <a16:creationId xmlns:a16="http://schemas.microsoft.com/office/drawing/2014/main" id="{2A63B5BB-6B1A-A95A-C1FE-D10BA0E4FE7E}"/>
              </a:ext>
            </a:extLst>
          </p:cNvPr>
          <p:cNvGrpSpPr/>
          <p:nvPr/>
        </p:nvGrpSpPr>
        <p:grpSpPr>
          <a:xfrm>
            <a:off x="266698" y="1181693"/>
            <a:ext cx="8689385" cy="358374"/>
            <a:chOff x="533465" y="2362797"/>
            <a:chExt cx="17381033" cy="716841"/>
          </a:xfrm>
        </p:grpSpPr>
        <p:grpSp>
          <p:nvGrpSpPr>
            <p:cNvPr id="37" name="Group 36">
              <a:extLst>
                <a:ext uri="{FF2B5EF4-FFF2-40B4-BE49-F238E27FC236}">
                  <a16:creationId xmlns:a16="http://schemas.microsoft.com/office/drawing/2014/main" id="{A4F2FE99-4454-4D15-D493-E9AD9F1FD0D3}"/>
                </a:ext>
              </a:extLst>
            </p:cNvPr>
            <p:cNvGrpSpPr/>
            <p:nvPr/>
          </p:nvGrpSpPr>
          <p:grpSpPr>
            <a:xfrm>
              <a:off x="589327" y="2402441"/>
              <a:ext cx="16228348" cy="677197"/>
              <a:chOff x="640127" y="2427841"/>
              <a:chExt cx="16228348" cy="677197"/>
            </a:xfrm>
          </p:grpSpPr>
          <p:sp>
            <p:nvSpPr>
              <p:cNvPr id="7" name="TextBox 6">
                <a:extLst>
                  <a:ext uri="{FF2B5EF4-FFF2-40B4-BE49-F238E27FC236}">
                    <a16:creationId xmlns:a16="http://schemas.microsoft.com/office/drawing/2014/main" id="{46F577B3-DE01-1728-F5AA-CF436578C9BB}"/>
                  </a:ext>
                </a:extLst>
              </p:cNvPr>
              <p:cNvSpPr txBox="1"/>
              <p:nvPr/>
            </p:nvSpPr>
            <p:spPr>
              <a:xfrm>
                <a:off x="640127" y="2427841"/>
                <a:ext cx="16228348" cy="677197"/>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NRE </a:t>
                </a:r>
                <a:r>
                  <a:rPr lang="en-US" sz="1600" i="1" dirty="0">
                    <a:latin typeface="Tahoma" panose="020B0604030504040204" pitchFamily="34" charset="0"/>
                    <a:ea typeface="Tahoma" panose="020B0604030504040204" pitchFamily="34" charset="0"/>
                    <a:cs typeface="Tahoma" panose="020B0604030504040204" pitchFamily="34" charset="0"/>
                  </a:rPr>
                  <a:t>Ansatz </a:t>
                </a:r>
                <a:r>
                  <a:rPr lang="en-US" sz="1600" dirty="0">
                    <a:latin typeface="Tahoma" panose="020B0604030504040204" pitchFamily="34" charset="0"/>
                    <a:ea typeface="Tahoma" panose="020B0604030504040204" pitchFamily="34" charset="0"/>
                    <a:cs typeface="Tahoma" panose="020B0604030504040204" pitchFamily="34" charset="0"/>
                  </a:rPr>
                  <a:t>: An auxiliary quantity with </a:t>
                </a:r>
                <a:r>
                  <a:rPr lang="en-US" sz="1600" i="1" u="sng" dirty="0">
                    <a:latin typeface="Tahoma" panose="020B0604030504040204" pitchFamily="34" charset="0"/>
                    <a:ea typeface="Tahoma" panose="020B0604030504040204" pitchFamily="34" charset="0"/>
                    <a:cs typeface="Tahoma" panose="020B0604030504040204" pitchFamily="34" charset="0"/>
                  </a:rPr>
                  <a:t>reduced</a:t>
                </a:r>
                <a:r>
                  <a:rPr lang="en-US" sz="1600" dirty="0">
                    <a:latin typeface="Tahoma" panose="020B0604030504040204" pitchFamily="34" charset="0"/>
                    <a:ea typeface="Tahoma" panose="020B0604030504040204" pitchFamily="34" charset="0"/>
                    <a:cs typeface="Tahoma" panose="020B0604030504040204" pitchFamily="34" charset="0"/>
                  </a:rPr>
                  <a:t>  noise-sensitivity         compared with  </a:t>
                </a:r>
              </a:p>
            </p:txBody>
          </p:sp>
          <p:pic>
            <p:nvPicPr>
              <p:cNvPr id="25" name="Picture 24">
                <a:extLst>
                  <a:ext uri="{FF2B5EF4-FFF2-40B4-BE49-F238E27FC236}">
                    <a16:creationId xmlns:a16="http://schemas.microsoft.com/office/drawing/2014/main" id="{C587DF18-F244-9E1A-C6C3-89409F49ECD2}"/>
                  </a:ext>
                </a:extLst>
              </p:cNvPr>
              <p:cNvPicPr>
                <a:picLocks noChangeAspect="1"/>
              </p:cNvPicPr>
              <p:nvPr/>
            </p:nvPicPr>
            <p:blipFill>
              <a:blip r:embed="rId5"/>
              <a:stretch>
                <a:fillRect/>
              </a:stretch>
            </p:blipFill>
            <p:spPr>
              <a:xfrm>
                <a:off x="12505906" y="2533711"/>
                <a:ext cx="787400" cy="393700"/>
              </a:xfrm>
              <a:prstGeom prst="rect">
                <a:avLst/>
              </a:prstGeom>
            </p:spPr>
          </p:pic>
        </p:grpSp>
        <p:sp>
          <p:nvSpPr>
            <p:cNvPr id="40" name="Rectangle 39">
              <a:extLst>
                <a:ext uri="{FF2B5EF4-FFF2-40B4-BE49-F238E27FC236}">
                  <a16:creationId xmlns:a16="http://schemas.microsoft.com/office/drawing/2014/main" id="{8CBD2C00-5027-0CFB-9857-A1B9263E9F94}"/>
                </a:ext>
              </a:extLst>
            </p:cNvPr>
            <p:cNvSpPr/>
            <p:nvPr/>
          </p:nvSpPr>
          <p:spPr>
            <a:xfrm>
              <a:off x="533465" y="2362797"/>
              <a:ext cx="17381033" cy="641000"/>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8" name="Picture 67">
              <a:extLst>
                <a:ext uri="{FF2B5EF4-FFF2-40B4-BE49-F238E27FC236}">
                  <a16:creationId xmlns:a16="http://schemas.microsoft.com/office/drawing/2014/main" id="{CC664CBA-EC79-8545-0A76-3BF79340341A}"/>
                </a:ext>
              </a:extLst>
            </p:cNvPr>
            <p:cNvPicPr>
              <a:picLocks noChangeAspect="1"/>
            </p:cNvPicPr>
            <p:nvPr/>
          </p:nvPicPr>
          <p:blipFill>
            <a:blip r:embed="rId6"/>
            <a:stretch>
              <a:fillRect/>
            </a:stretch>
          </p:blipFill>
          <p:spPr>
            <a:xfrm>
              <a:off x="16313419" y="2422144"/>
              <a:ext cx="1260000" cy="490000"/>
            </a:xfrm>
            <a:prstGeom prst="rect">
              <a:avLst/>
            </a:prstGeom>
          </p:spPr>
        </p:pic>
      </p:grpSp>
      <p:grpSp>
        <p:nvGrpSpPr>
          <p:cNvPr id="47" name="Group 46">
            <a:extLst>
              <a:ext uri="{FF2B5EF4-FFF2-40B4-BE49-F238E27FC236}">
                <a16:creationId xmlns:a16="http://schemas.microsoft.com/office/drawing/2014/main" id="{15B48750-4B07-9BE6-6EE1-F53D2CD6BE57}"/>
              </a:ext>
            </a:extLst>
          </p:cNvPr>
          <p:cNvGrpSpPr/>
          <p:nvPr/>
        </p:nvGrpSpPr>
        <p:grpSpPr>
          <a:xfrm>
            <a:off x="266696" y="2060848"/>
            <a:ext cx="12004986" cy="338554"/>
            <a:chOff x="533461" y="4224887"/>
            <a:chExt cx="24013099" cy="677196"/>
          </a:xfrm>
        </p:grpSpPr>
        <p:grpSp>
          <p:nvGrpSpPr>
            <p:cNvPr id="52" name="Group 51">
              <a:extLst>
                <a:ext uri="{FF2B5EF4-FFF2-40B4-BE49-F238E27FC236}">
                  <a16:creationId xmlns:a16="http://schemas.microsoft.com/office/drawing/2014/main" id="{4F3FD16D-E7B1-A558-FAC9-E4FAA423EB2F}"/>
                </a:ext>
              </a:extLst>
            </p:cNvPr>
            <p:cNvGrpSpPr/>
            <p:nvPr/>
          </p:nvGrpSpPr>
          <p:grpSpPr>
            <a:xfrm>
              <a:off x="673992" y="4224887"/>
              <a:ext cx="23872568" cy="677196"/>
              <a:chOff x="673992" y="4390295"/>
              <a:chExt cx="23872568" cy="677196"/>
            </a:xfrm>
          </p:grpSpPr>
          <p:sp>
            <p:nvSpPr>
              <p:cNvPr id="63" name="TextBox 62">
                <a:extLst>
                  <a:ext uri="{FF2B5EF4-FFF2-40B4-BE49-F238E27FC236}">
                    <a16:creationId xmlns:a16="http://schemas.microsoft.com/office/drawing/2014/main" id="{26C8D63C-F567-6914-D8B0-8A2767323ECF}"/>
                  </a:ext>
                </a:extLst>
              </p:cNvPr>
              <p:cNvSpPr txBox="1"/>
              <p:nvPr/>
            </p:nvSpPr>
            <p:spPr>
              <a:xfrm>
                <a:off x="673992" y="4390295"/>
                <a:ext cx="23872568" cy="677196"/>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A key insight: Identification of a </a:t>
                </a:r>
                <a:r>
                  <a:rPr lang="en-US" sz="1600" dirty="0">
                    <a:solidFill>
                      <a:srgbClr val="0000FF"/>
                    </a:solidFill>
                    <a:latin typeface="Tahoma" panose="020B0604030504040204" pitchFamily="34" charset="0"/>
                    <a:ea typeface="Tahoma" panose="020B0604030504040204" pitchFamily="34" charset="0"/>
                    <a:cs typeface="Tahoma" panose="020B0604030504040204" pitchFamily="34" charset="0"/>
                  </a:rPr>
                  <a:t>correlation</a:t>
                </a:r>
                <a:r>
                  <a:rPr lang="en-US" sz="1600" dirty="0">
                    <a:latin typeface="Tahoma" panose="020B0604030504040204" pitchFamily="34" charset="0"/>
                    <a:ea typeface="Tahoma" panose="020B0604030504040204" pitchFamily="34" charset="0"/>
                    <a:cs typeface="Tahoma" panose="020B0604030504040204" pitchFamily="34" charset="0"/>
                  </a:rPr>
                  <a:t> between the </a:t>
                </a:r>
                <a:r>
                  <a:rPr lang="en-US" sz="1600" dirty="0">
                    <a:solidFill>
                      <a:schemeClr val="accent2"/>
                    </a:solidFill>
                    <a:latin typeface="Tahoma" panose="020B0604030504040204" pitchFamily="34" charset="0"/>
                    <a:ea typeface="Tahoma" panose="020B0604030504040204" pitchFamily="34" charset="0"/>
                    <a:cs typeface="Tahoma" panose="020B0604030504040204" pitchFamily="34" charset="0"/>
                  </a:rPr>
                  <a:t>unknown</a:t>
                </a:r>
                <a:r>
                  <a:rPr lang="en-US" sz="1600" dirty="0">
                    <a:latin typeface="Tahoma" panose="020B0604030504040204" pitchFamily="34" charset="0"/>
                    <a:ea typeface="Tahoma" panose="020B0604030504040204" pitchFamily="34" charset="0"/>
                    <a:cs typeface="Tahoma" panose="020B0604030504040204" pitchFamily="34" charset="0"/>
                  </a:rPr>
                  <a:t> bias and a </a:t>
                </a:r>
                <a:r>
                  <a:rPr lang="en-US" sz="1600" b="1" dirty="0">
                    <a:solidFill>
                      <a:srgbClr val="00B050"/>
                    </a:solidFill>
                    <a:latin typeface="Tahoma" panose="020B0604030504040204" pitchFamily="34" charset="0"/>
                    <a:ea typeface="Tahoma" panose="020B0604030504040204" pitchFamily="34" charset="0"/>
                    <a:cs typeface="Tahoma" panose="020B0604030504040204" pitchFamily="34" charset="0"/>
                  </a:rPr>
                  <a:t>computable</a:t>
                </a:r>
                <a:r>
                  <a:rPr lang="en-US" sz="1600" dirty="0">
                    <a:latin typeface="Tahoma" panose="020B0604030504040204" pitchFamily="34" charset="0"/>
                    <a:ea typeface="Tahoma" panose="020B0604030504040204" pitchFamily="34" charset="0"/>
                    <a:cs typeface="Tahoma" panose="020B0604030504040204" pitchFamily="34" charset="0"/>
                  </a:rPr>
                  <a:t> metric, </a:t>
                </a:r>
                <a:r>
                  <a:rPr lang="en-US" sz="1600" b="1" dirty="0">
                    <a:latin typeface="Tahoma" panose="020B0604030504040204" pitchFamily="34" charset="0"/>
                    <a:ea typeface="Tahoma" panose="020B0604030504040204" pitchFamily="34" charset="0"/>
                    <a:cs typeface="Tahoma" panose="020B0604030504040204" pitchFamily="34" charset="0"/>
                  </a:rPr>
                  <a:t>normalized dispersion</a:t>
                </a:r>
                <a:r>
                  <a:rPr lang="en-US" sz="1600" dirty="0">
                    <a:latin typeface="Tahoma" panose="020B0604030504040204" pitchFamily="34" charset="0"/>
                    <a:ea typeface="Tahoma" panose="020B0604030504040204" pitchFamily="34" charset="0"/>
                    <a:cs typeface="Tahoma" panose="020B0604030504040204" pitchFamily="34" charset="0"/>
                  </a:rPr>
                  <a:t>,   </a:t>
                </a:r>
              </a:p>
            </p:txBody>
          </p:sp>
          <p:pic>
            <p:nvPicPr>
              <p:cNvPr id="64" name="Picture 63">
                <a:extLst>
                  <a:ext uri="{FF2B5EF4-FFF2-40B4-BE49-F238E27FC236}">
                    <a16:creationId xmlns:a16="http://schemas.microsoft.com/office/drawing/2014/main" id="{9221DA5D-E6E8-5CDF-E341-A39B2EA23062}"/>
                  </a:ext>
                </a:extLst>
              </p:cNvPr>
              <p:cNvPicPr>
                <a:picLocks noChangeAspect="1"/>
              </p:cNvPicPr>
              <p:nvPr/>
            </p:nvPicPr>
            <p:blipFill>
              <a:blip r:embed="rId7"/>
              <a:stretch>
                <a:fillRect/>
              </a:stretch>
            </p:blipFill>
            <p:spPr>
              <a:xfrm>
                <a:off x="23348671" y="4558641"/>
                <a:ext cx="292100" cy="279400"/>
              </a:xfrm>
              <a:prstGeom prst="rect">
                <a:avLst/>
              </a:prstGeom>
            </p:spPr>
          </p:pic>
        </p:grpSp>
        <p:sp>
          <p:nvSpPr>
            <p:cNvPr id="55" name="Rectangle 54">
              <a:extLst>
                <a:ext uri="{FF2B5EF4-FFF2-40B4-BE49-F238E27FC236}">
                  <a16:creationId xmlns:a16="http://schemas.microsoft.com/office/drawing/2014/main" id="{C72A84EC-CC6D-9009-1B9F-8046797DFFBA}"/>
                </a:ext>
              </a:extLst>
            </p:cNvPr>
            <p:cNvSpPr/>
            <p:nvPr/>
          </p:nvSpPr>
          <p:spPr>
            <a:xfrm>
              <a:off x="533461" y="4286443"/>
              <a:ext cx="23500252" cy="606247"/>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5" name="Group 64">
            <a:extLst>
              <a:ext uri="{FF2B5EF4-FFF2-40B4-BE49-F238E27FC236}">
                <a16:creationId xmlns:a16="http://schemas.microsoft.com/office/drawing/2014/main" id="{23A39C76-7E5D-4D47-8271-2C1E5A9A7000}"/>
              </a:ext>
            </a:extLst>
          </p:cNvPr>
          <p:cNvGrpSpPr/>
          <p:nvPr/>
        </p:nvGrpSpPr>
        <p:grpSpPr>
          <a:xfrm>
            <a:off x="266698" y="1641011"/>
            <a:ext cx="9682596" cy="352581"/>
            <a:chOff x="533465" y="3281559"/>
            <a:chExt cx="19367713" cy="705255"/>
          </a:xfrm>
        </p:grpSpPr>
        <p:grpSp>
          <p:nvGrpSpPr>
            <p:cNvPr id="66" name="Group 65">
              <a:extLst>
                <a:ext uri="{FF2B5EF4-FFF2-40B4-BE49-F238E27FC236}">
                  <a16:creationId xmlns:a16="http://schemas.microsoft.com/office/drawing/2014/main" id="{7B718BD6-EFAD-A63F-462E-DFF2B9CB17A5}"/>
                </a:ext>
              </a:extLst>
            </p:cNvPr>
            <p:cNvGrpSpPr/>
            <p:nvPr/>
          </p:nvGrpSpPr>
          <p:grpSpPr>
            <a:xfrm>
              <a:off x="614726" y="3309617"/>
              <a:ext cx="19286452" cy="677197"/>
              <a:chOff x="640126" y="3335017"/>
              <a:chExt cx="19286452" cy="677197"/>
            </a:xfrm>
          </p:grpSpPr>
          <p:sp>
            <p:nvSpPr>
              <p:cNvPr id="74" name="TextBox 73">
                <a:extLst>
                  <a:ext uri="{FF2B5EF4-FFF2-40B4-BE49-F238E27FC236}">
                    <a16:creationId xmlns:a16="http://schemas.microsoft.com/office/drawing/2014/main" id="{CB60294B-C537-0A5B-891A-EDF806FB04B9}"/>
                  </a:ext>
                </a:extLst>
              </p:cNvPr>
              <p:cNvSpPr txBox="1"/>
              <p:nvPr/>
            </p:nvSpPr>
            <p:spPr>
              <a:xfrm>
                <a:off x="640126" y="3335017"/>
                <a:ext cx="19286452" cy="677197"/>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1</a:t>
                </a:r>
                <a:r>
                  <a:rPr lang="en-US" sz="1600" baseline="30000" dirty="0">
                    <a:latin typeface="Tahoma" panose="020B0604030504040204" pitchFamily="34" charset="0"/>
                    <a:ea typeface="Tahoma" panose="020B0604030504040204" pitchFamily="34" charset="0"/>
                    <a:cs typeface="Tahoma" panose="020B0604030504040204" pitchFamily="34" charset="0"/>
                  </a:rPr>
                  <a:t>st</a:t>
                </a:r>
                <a:r>
                  <a:rPr lang="en-US" sz="1600" dirty="0">
                    <a:latin typeface="Tahoma" panose="020B0604030504040204" pitchFamily="34" charset="0"/>
                    <a:ea typeface="Tahoma" panose="020B0604030504040204" pitchFamily="34" charset="0"/>
                    <a:cs typeface="Tahoma" panose="020B0604030504040204" pitchFamily="34" charset="0"/>
                  </a:rPr>
                  <a:t> step post-processing: Baseline error-mitigated estimation (b-NRE) includes an </a:t>
                </a:r>
                <a:r>
                  <a:rPr lang="en-US" sz="1600" b="1" i="1" dirty="0">
                    <a:solidFill>
                      <a:schemeClr val="accent2"/>
                    </a:solidFill>
                    <a:latin typeface="Tahoma" panose="020B0604030504040204" pitchFamily="34" charset="0"/>
                    <a:ea typeface="Tahoma" panose="020B0604030504040204" pitchFamily="34" charset="0"/>
                    <a:cs typeface="Tahoma" panose="020B0604030504040204" pitchFamily="34" charset="0"/>
                  </a:rPr>
                  <a:t>unknown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bias</a:t>
                </a:r>
                <a:r>
                  <a:rPr lang="en-US" sz="1600" dirty="0">
                    <a:latin typeface="Tahoma" panose="020B0604030504040204" pitchFamily="34" charset="0"/>
                    <a:ea typeface="Tahoma" panose="020B0604030504040204" pitchFamily="34" charset="0"/>
                    <a:cs typeface="Tahoma" panose="020B0604030504040204" pitchFamily="34" charset="0"/>
                  </a:rPr>
                  <a:t> error,      </a:t>
                </a:r>
              </a:p>
            </p:txBody>
          </p:sp>
          <p:pic>
            <p:nvPicPr>
              <p:cNvPr id="75" name="Picture 74">
                <a:extLst>
                  <a:ext uri="{FF2B5EF4-FFF2-40B4-BE49-F238E27FC236}">
                    <a16:creationId xmlns:a16="http://schemas.microsoft.com/office/drawing/2014/main" id="{4A1C44B4-73D4-55FD-4C60-2574209AFF2D}"/>
                  </a:ext>
                </a:extLst>
              </p:cNvPr>
              <p:cNvPicPr>
                <a:picLocks noChangeAspect="1"/>
              </p:cNvPicPr>
              <p:nvPr/>
            </p:nvPicPr>
            <p:blipFill>
              <a:blip r:embed="rId8"/>
              <a:stretch>
                <a:fillRect/>
              </a:stretch>
            </p:blipFill>
            <p:spPr>
              <a:xfrm>
                <a:off x="19434049" y="3484889"/>
                <a:ext cx="281739" cy="324000"/>
              </a:xfrm>
              <a:prstGeom prst="rect">
                <a:avLst/>
              </a:prstGeom>
            </p:spPr>
          </p:pic>
        </p:grpSp>
        <p:sp>
          <p:nvSpPr>
            <p:cNvPr id="67" name="Rectangle 66">
              <a:extLst>
                <a:ext uri="{FF2B5EF4-FFF2-40B4-BE49-F238E27FC236}">
                  <a16:creationId xmlns:a16="http://schemas.microsoft.com/office/drawing/2014/main" id="{229A7E18-DC50-6780-93B4-A51C2E6B36A6}"/>
                </a:ext>
              </a:extLst>
            </p:cNvPr>
            <p:cNvSpPr/>
            <p:nvPr/>
          </p:nvSpPr>
          <p:spPr>
            <a:xfrm>
              <a:off x="533465" y="3281559"/>
              <a:ext cx="19286452" cy="641000"/>
            </a:xfrm>
            <a:prstGeom prst="rect">
              <a:avLst/>
            </a:prstGeom>
            <a:noFill/>
            <a:ln w="63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a:extLst>
              <a:ext uri="{FF2B5EF4-FFF2-40B4-BE49-F238E27FC236}">
                <a16:creationId xmlns:a16="http://schemas.microsoft.com/office/drawing/2014/main" id="{CFB04F39-894B-8872-5929-42BC68C98D15}"/>
              </a:ext>
            </a:extLst>
          </p:cNvPr>
          <p:cNvGrpSpPr/>
          <p:nvPr/>
        </p:nvGrpSpPr>
        <p:grpSpPr>
          <a:xfrm>
            <a:off x="266696" y="2545115"/>
            <a:ext cx="11748596" cy="363998"/>
            <a:chOff x="573539" y="5325735"/>
            <a:chExt cx="23500252" cy="728089"/>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B3B99F8-5219-DC01-DD58-A7EF1C10A798}"/>
                    </a:ext>
                  </a:extLst>
                </p:cNvPr>
                <p:cNvSpPr txBox="1"/>
                <p:nvPr/>
              </p:nvSpPr>
              <p:spPr>
                <a:xfrm>
                  <a:off x="640128" y="5327713"/>
                  <a:ext cx="22875266" cy="677195"/>
                </a:xfrm>
                <a:prstGeom prst="rect">
                  <a:avLst/>
                </a:prstGeom>
                <a:noFill/>
                <a:ln>
                  <a:noFill/>
                </a:ln>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2</a:t>
                  </a:r>
                  <a:r>
                    <a:rPr lang="en-US" sz="1600" baseline="30000" dirty="0">
                      <a:latin typeface="Tahoma" panose="020B0604030504040204" pitchFamily="34" charset="0"/>
                      <a:ea typeface="Tahoma" panose="020B0604030504040204" pitchFamily="34" charset="0"/>
                      <a:cs typeface="Tahoma" panose="020B0604030504040204" pitchFamily="34" charset="0"/>
                    </a:rPr>
                    <a:t>nd</a:t>
                  </a:r>
                  <a:r>
                    <a:rPr lang="en-US" sz="1600" dirty="0">
                      <a:latin typeface="Tahoma" panose="020B0604030504040204" pitchFamily="34" charset="0"/>
                      <a:ea typeface="Tahoma" panose="020B0604030504040204" pitchFamily="34" charset="0"/>
                      <a:cs typeface="Tahoma" panose="020B0604030504040204" pitchFamily="34" charset="0"/>
                    </a:rPr>
                    <a:t> step post-processing:  </a:t>
                  </a:r>
                  <a14:m>
                    <m:oMath xmlns:m="http://schemas.openxmlformats.org/officeDocument/2006/math">
                      <m:r>
                        <a:rPr lang="en-US" sz="1600" i="1">
                          <a:latin typeface="Cambria Math" panose="02040503050406030204" pitchFamily="18" charset="0"/>
                          <a:ea typeface="Cambria Math" panose="02040503050406030204" pitchFamily="18" charset="0"/>
                          <a:cs typeface="Tahoma" panose="020B0604030504040204" pitchFamily="34" charset="0"/>
                        </a:rPr>
                        <m:t>→</m:t>
                      </m:r>
                    </m:oMath>
                  </a14:m>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final NRE estimation with systematically reduced bias, using the              correlation</a:t>
                  </a:r>
                </a:p>
              </p:txBody>
            </p:sp>
          </mc:Choice>
          <mc:Fallback xmlns="">
            <p:sp>
              <p:nvSpPr>
                <p:cNvPr id="6" name="TextBox 5">
                  <a:extLst>
                    <a:ext uri="{FF2B5EF4-FFF2-40B4-BE49-F238E27FC236}">
                      <a16:creationId xmlns:a16="http://schemas.microsoft.com/office/drawing/2014/main" id="{9B3B99F8-5219-DC01-DD58-A7EF1C10A798}"/>
                    </a:ext>
                  </a:extLst>
                </p:cNvPr>
                <p:cNvSpPr txBox="1">
                  <a:spLocks noRot="1" noChangeAspect="1" noMove="1" noResize="1" noEditPoints="1" noAdjustHandles="1" noChangeArrowheads="1" noChangeShapeType="1" noTextEdit="1"/>
                </p:cNvSpPr>
                <p:nvPr/>
              </p:nvSpPr>
              <p:spPr>
                <a:xfrm>
                  <a:off x="640128" y="5327713"/>
                  <a:ext cx="22875266" cy="677195"/>
                </a:xfrm>
                <a:prstGeom prst="rect">
                  <a:avLst/>
                </a:prstGeom>
                <a:blipFill>
                  <a:blip r:embed="rId9"/>
                  <a:stretch>
                    <a:fillRect l="-222" t="-3571" b="-17857"/>
                  </a:stretch>
                </a:blipFill>
                <a:ln>
                  <a:noFill/>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2441B58-6BC3-D1AA-C9C0-7427B8904145}"/>
                </a:ext>
              </a:extLst>
            </p:cNvPr>
            <p:cNvSpPr/>
            <p:nvPr/>
          </p:nvSpPr>
          <p:spPr>
            <a:xfrm>
              <a:off x="573539" y="5325735"/>
              <a:ext cx="23500252" cy="728089"/>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pic>
        <p:nvPicPr>
          <p:cNvPr id="18" name="Picture 17">
            <a:extLst>
              <a:ext uri="{FF2B5EF4-FFF2-40B4-BE49-F238E27FC236}">
                <a16:creationId xmlns:a16="http://schemas.microsoft.com/office/drawing/2014/main" id="{096BCA2D-DDBF-BD97-1651-2E9318B2814C}"/>
              </a:ext>
            </a:extLst>
          </p:cNvPr>
          <p:cNvPicPr>
            <a:picLocks noChangeAspect="1"/>
          </p:cNvPicPr>
          <p:nvPr/>
        </p:nvPicPr>
        <p:blipFill>
          <a:blip r:embed="rId10"/>
          <a:stretch>
            <a:fillRect/>
          </a:stretch>
        </p:blipFill>
        <p:spPr>
          <a:xfrm>
            <a:off x="9732552" y="2636912"/>
            <a:ext cx="611920" cy="189254"/>
          </a:xfrm>
          <a:prstGeom prst="rect">
            <a:avLst/>
          </a:prstGeom>
        </p:spPr>
      </p:pic>
      <p:pic>
        <p:nvPicPr>
          <p:cNvPr id="20" name="Picture 19">
            <a:extLst>
              <a:ext uri="{FF2B5EF4-FFF2-40B4-BE49-F238E27FC236}">
                <a16:creationId xmlns:a16="http://schemas.microsoft.com/office/drawing/2014/main" id="{15A81083-A04B-7BFA-CC83-FBE9C73C69D8}"/>
              </a:ext>
            </a:extLst>
          </p:cNvPr>
          <p:cNvPicPr>
            <a:picLocks noChangeAspect="1"/>
          </p:cNvPicPr>
          <p:nvPr/>
        </p:nvPicPr>
        <p:blipFill>
          <a:blip r:embed="rId11"/>
          <a:srcRect/>
          <a:stretch/>
        </p:blipFill>
        <p:spPr>
          <a:xfrm>
            <a:off x="1199867" y="3054444"/>
            <a:ext cx="9740019" cy="3246673"/>
          </a:xfrm>
          <a:prstGeom prst="rect">
            <a:avLst/>
          </a:prstGeom>
        </p:spPr>
      </p:pic>
      <p:cxnSp>
        <p:nvCxnSpPr>
          <p:cNvPr id="21" name="Straight Arrow Connector 20">
            <a:extLst>
              <a:ext uri="{FF2B5EF4-FFF2-40B4-BE49-F238E27FC236}">
                <a16:creationId xmlns:a16="http://schemas.microsoft.com/office/drawing/2014/main" id="{6F75BE6B-3F44-23BF-E23B-F9E504927869}"/>
              </a:ext>
            </a:extLst>
          </p:cNvPr>
          <p:cNvCxnSpPr>
            <a:cxnSpLocks/>
          </p:cNvCxnSpPr>
          <p:nvPr/>
        </p:nvCxnSpPr>
        <p:spPr>
          <a:xfrm flipH="1">
            <a:off x="3692469" y="4015016"/>
            <a:ext cx="5658536" cy="35620"/>
          </a:xfrm>
          <a:prstGeom prst="straightConnector1">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FC6B5AC-89B9-1F31-A8B6-F7A1FF40FCDA}"/>
              </a:ext>
            </a:extLst>
          </p:cNvPr>
          <p:cNvSpPr txBox="1"/>
          <p:nvPr/>
        </p:nvSpPr>
        <p:spPr>
          <a:xfrm>
            <a:off x="4839495" y="4179896"/>
            <a:ext cx="3544560" cy="338554"/>
          </a:xfrm>
          <a:prstGeom prst="rect">
            <a:avLst/>
          </a:prstGeom>
          <a:noFill/>
        </p:spPr>
        <p:txBody>
          <a:bodyPr wrap="none" rtlCol="0">
            <a:spAutoFit/>
          </a:bodyPr>
          <a:lstStyle/>
          <a:p>
            <a:pPr algn="l"/>
            <a:r>
              <a:rPr lang="en-US" sz="1600" dirty="0"/>
              <a:t>Reduction of noise effect due to NRE</a:t>
            </a:r>
          </a:p>
        </p:txBody>
      </p:sp>
      <p:cxnSp>
        <p:nvCxnSpPr>
          <p:cNvPr id="24" name="Straight Arrow Connector 23">
            <a:extLst>
              <a:ext uri="{FF2B5EF4-FFF2-40B4-BE49-F238E27FC236}">
                <a16:creationId xmlns:a16="http://schemas.microsoft.com/office/drawing/2014/main" id="{82E95FE0-2DE2-F639-DC3A-76E09B7E5445}"/>
              </a:ext>
            </a:extLst>
          </p:cNvPr>
          <p:cNvCxnSpPr>
            <a:cxnSpLocks/>
          </p:cNvCxnSpPr>
          <p:nvPr/>
        </p:nvCxnSpPr>
        <p:spPr>
          <a:xfrm flipH="1">
            <a:off x="3704871" y="3854935"/>
            <a:ext cx="4681118" cy="0"/>
          </a:xfrm>
          <a:prstGeom prst="straightConnector1">
            <a:avLst/>
          </a:prstGeom>
          <a:ln w="38100">
            <a:solidFill>
              <a:schemeClr val="accent4">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1A7D8C1-2B9D-9F66-6699-54CC731D7343}"/>
              </a:ext>
            </a:extLst>
          </p:cNvPr>
          <p:cNvCxnSpPr>
            <a:cxnSpLocks/>
          </p:cNvCxnSpPr>
          <p:nvPr/>
        </p:nvCxnSpPr>
        <p:spPr>
          <a:xfrm flipH="1">
            <a:off x="8385989" y="3854935"/>
            <a:ext cx="963733" cy="0"/>
          </a:xfrm>
          <a:prstGeom prst="straightConnector1">
            <a:avLst/>
          </a:prstGeom>
          <a:ln w="38100">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258A3A6-BDE9-CE25-BEEF-8BB406F3BB85}"/>
              </a:ext>
            </a:extLst>
          </p:cNvPr>
          <p:cNvSpPr txBox="1"/>
          <p:nvPr/>
        </p:nvSpPr>
        <p:spPr>
          <a:xfrm>
            <a:off x="5897778" y="3497932"/>
            <a:ext cx="873957" cy="338554"/>
          </a:xfrm>
          <a:prstGeom prst="rect">
            <a:avLst/>
          </a:prstGeom>
          <a:noFill/>
        </p:spPr>
        <p:txBody>
          <a:bodyPr wrap="none" rtlCol="0">
            <a:spAutoFit/>
          </a:bodyPr>
          <a:lstStyle/>
          <a:p>
            <a:pPr algn="l"/>
            <a:r>
              <a:rPr lang="en-US" sz="1600" b="1" dirty="0">
                <a:solidFill>
                  <a:schemeClr val="accent4">
                    <a:lumMod val="75000"/>
                  </a:schemeClr>
                </a:solidFill>
              </a:rPr>
              <a:t>1</a:t>
            </a:r>
            <a:r>
              <a:rPr lang="en-US" sz="1600" b="1" baseline="30000" dirty="0">
                <a:solidFill>
                  <a:schemeClr val="accent4">
                    <a:lumMod val="75000"/>
                  </a:schemeClr>
                </a:solidFill>
              </a:rPr>
              <a:t>st</a:t>
            </a:r>
            <a:r>
              <a:rPr lang="en-US" sz="1600" b="1" dirty="0">
                <a:solidFill>
                  <a:schemeClr val="accent4">
                    <a:lumMod val="75000"/>
                  </a:schemeClr>
                </a:solidFill>
              </a:rPr>
              <a:t> step</a:t>
            </a:r>
          </a:p>
        </p:txBody>
      </p:sp>
      <p:sp>
        <p:nvSpPr>
          <p:cNvPr id="36" name="TextBox 35">
            <a:extLst>
              <a:ext uri="{FF2B5EF4-FFF2-40B4-BE49-F238E27FC236}">
                <a16:creationId xmlns:a16="http://schemas.microsoft.com/office/drawing/2014/main" id="{DC876E4E-F937-FF14-020A-EC241FAB954E}"/>
              </a:ext>
            </a:extLst>
          </p:cNvPr>
          <p:cNvSpPr txBox="1"/>
          <p:nvPr/>
        </p:nvSpPr>
        <p:spPr>
          <a:xfrm>
            <a:off x="8443346" y="3502989"/>
            <a:ext cx="963733" cy="338554"/>
          </a:xfrm>
          <a:prstGeom prst="rect">
            <a:avLst/>
          </a:prstGeom>
          <a:noFill/>
        </p:spPr>
        <p:txBody>
          <a:bodyPr wrap="square" rtlCol="0">
            <a:spAutoFit/>
          </a:bodyPr>
          <a:lstStyle/>
          <a:p>
            <a:pPr algn="l"/>
            <a:r>
              <a:rPr lang="en-US" sz="1600" b="1" dirty="0">
                <a:solidFill>
                  <a:schemeClr val="accent4">
                    <a:lumMod val="75000"/>
                  </a:schemeClr>
                </a:solidFill>
              </a:rPr>
              <a:t>2</a:t>
            </a:r>
            <a:r>
              <a:rPr lang="en-US" sz="1600" b="1" baseline="30000" dirty="0">
                <a:solidFill>
                  <a:schemeClr val="accent4">
                    <a:lumMod val="75000"/>
                  </a:schemeClr>
                </a:solidFill>
              </a:rPr>
              <a:t>nd</a:t>
            </a:r>
            <a:r>
              <a:rPr lang="en-US" sz="1600" b="1" dirty="0">
                <a:solidFill>
                  <a:schemeClr val="accent4">
                    <a:lumMod val="75000"/>
                  </a:schemeClr>
                </a:solidFill>
              </a:rPr>
              <a:t> step</a:t>
            </a:r>
          </a:p>
        </p:txBody>
      </p:sp>
      <p:cxnSp>
        <p:nvCxnSpPr>
          <p:cNvPr id="38" name="Straight Arrow Connector 37">
            <a:extLst>
              <a:ext uri="{FF2B5EF4-FFF2-40B4-BE49-F238E27FC236}">
                <a16:creationId xmlns:a16="http://schemas.microsoft.com/office/drawing/2014/main" id="{BBE0198A-C648-E4B3-F329-D49B750C535E}"/>
              </a:ext>
            </a:extLst>
          </p:cNvPr>
          <p:cNvCxnSpPr>
            <a:cxnSpLocks/>
          </p:cNvCxnSpPr>
          <p:nvPr/>
        </p:nvCxnSpPr>
        <p:spPr>
          <a:xfrm flipH="1">
            <a:off x="8437946" y="4812737"/>
            <a:ext cx="1029197" cy="0"/>
          </a:xfrm>
          <a:prstGeom prst="straightConnector1">
            <a:avLst/>
          </a:prstGeom>
          <a:ln w="571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9960B782-8135-9C92-9001-4A2BCFCDC693}"/>
              </a:ext>
            </a:extLst>
          </p:cNvPr>
          <p:cNvPicPr>
            <a:picLocks noChangeAspect="1"/>
          </p:cNvPicPr>
          <p:nvPr/>
        </p:nvPicPr>
        <p:blipFill>
          <a:blip r:embed="rId12"/>
          <a:stretch>
            <a:fillRect/>
          </a:stretch>
        </p:blipFill>
        <p:spPr>
          <a:xfrm>
            <a:off x="8823477" y="4274202"/>
            <a:ext cx="308530" cy="359953"/>
          </a:xfrm>
          <a:prstGeom prst="rect">
            <a:avLst/>
          </a:prstGeom>
        </p:spPr>
      </p:pic>
      <p:pic>
        <p:nvPicPr>
          <p:cNvPr id="41" name="Picture 40">
            <a:extLst>
              <a:ext uri="{FF2B5EF4-FFF2-40B4-BE49-F238E27FC236}">
                <a16:creationId xmlns:a16="http://schemas.microsoft.com/office/drawing/2014/main" id="{775B6A37-59CE-8374-9371-31E06F594335}"/>
              </a:ext>
            </a:extLst>
          </p:cNvPr>
          <p:cNvPicPr>
            <a:picLocks noChangeAspect="1"/>
          </p:cNvPicPr>
          <p:nvPr/>
        </p:nvPicPr>
        <p:blipFill>
          <a:blip r:embed="rId10"/>
          <a:stretch>
            <a:fillRect/>
          </a:stretch>
        </p:blipFill>
        <p:spPr>
          <a:xfrm>
            <a:off x="5742639" y="4538733"/>
            <a:ext cx="1491459" cy="461276"/>
          </a:xfrm>
          <a:prstGeom prst="rect">
            <a:avLst/>
          </a:prstGeom>
        </p:spPr>
      </p:pic>
      <p:sp>
        <p:nvSpPr>
          <p:cNvPr id="42" name="TextBox 41">
            <a:extLst>
              <a:ext uri="{FF2B5EF4-FFF2-40B4-BE49-F238E27FC236}">
                <a16:creationId xmlns:a16="http://schemas.microsoft.com/office/drawing/2014/main" id="{833A6945-181F-8AC4-BA09-CAB855C401CF}"/>
              </a:ext>
            </a:extLst>
          </p:cNvPr>
          <p:cNvSpPr txBox="1"/>
          <p:nvPr/>
        </p:nvSpPr>
        <p:spPr>
          <a:xfrm>
            <a:off x="7901009" y="5433971"/>
            <a:ext cx="1061509" cy="553998"/>
          </a:xfrm>
          <a:prstGeom prst="rect">
            <a:avLst/>
          </a:prstGeom>
          <a:noFill/>
        </p:spPr>
        <p:txBody>
          <a:bodyPr wrap="none" rtlCol="0">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Baseline </a:t>
            </a:r>
          </a:p>
          <a:p>
            <a:r>
              <a:rPr lang="en-US" sz="1500" dirty="0">
                <a:latin typeface="Tahoma" panose="020B0604030504040204" pitchFamily="34" charset="0"/>
                <a:ea typeface="Tahoma" panose="020B0604030504040204" pitchFamily="34" charset="0"/>
                <a:cs typeface="Tahoma" panose="020B0604030504040204" pitchFamily="34" charset="0"/>
              </a:rPr>
              <a:t>estimation</a:t>
            </a:r>
          </a:p>
        </p:txBody>
      </p:sp>
      <p:sp>
        <p:nvSpPr>
          <p:cNvPr id="43" name="TextBox 42">
            <a:extLst>
              <a:ext uri="{FF2B5EF4-FFF2-40B4-BE49-F238E27FC236}">
                <a16:creationId xmlns:a16="http://schemas.microsoft.com/office/drawing/2014/main" id="{DFBCA67F-41AA-BBF0-5CDA-9BD420B8DED2}"/>
              </a:ext>
            </a:extLst>
          </p:cNvPr>
          <p:cNvSpPr txBox="1"/>
          <p:nvPr/>
        </p:nvSpPr>
        <p:spPr>
          <a:xfrm>
            <a:off x="9096132" y="5202960"/>
            <a:ext cx="1213794" cy="553998"/>
          </a:xfrm>
          <a:prstGeom prst="rect">
            <a:avLst/>
          </a:prstGeom>
          <a:noFill/>
        </p:spPr>
        <p:txBody>
          <a:bodyPr wrap="none" rtlCol="0">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final </a:t>
            </a:r>
          </a:p>
          <a:p>
            <a:r>
              <a:rPr lang="en-US" sz="1500" b="1" dirty="0">
                <a:latin typeface="Tahoma" panose="020B0604030504040204" pitchFamily="34" charset="0"/>
                <a:ea typeface="Tahoma" panose="020B0604030504040204" pitchFamily="34" charset="0"/>
                <a:cs typeface="Tahoma" panose="020B0604030504040204" pitchFamily="34" charset="0"/>
              </a:rPr>
              <a:t>estimation</a:t>
            </a:r>
          </a:p>
        </p:txBody>
      </p:sp>
      <p:sp>
        <p:nvSpPr>
          <p:cNvPr id="12" name="Title 1">
            <a:extLst>
              <a:ext uri="{FF2B5EF4-FFF2-40B4-BE49-F238E27FC236}">
                <a16:creationId xmlns:a16="http://schemas.microsoft.com/office/drawing/2014/main" id="{7C3323E6-AC9E-EF10-68E2-FD07F24D8B4F}"/>
              </a:ext>
            </a:extLst>
          </p:cNvPr>
          <p:cNvSpPr txBox="1">
            <a:spLocks/>
          </p:cNvSpPr>
          <p:nvPr/>
        </p:nvSpPr>
        <p:spPr bwMode="auto">
          <a:xfrm>
            <a:off x="533398" y="336569"/>
            <a:ext cx="11340664" cy="932191"/>
          </a:xfrm>
          <a:prstGeom prst="rect">
            <a:avLst/>
          </a:prstGeom>
        </p:spPr>
        <p:txBody>
          <a:bodyPr>
            <a:normAutofit/>
          </a:bodyPr>
          <a:lstStyle>
            <a:lvl1pPr algn="l" defTabSz="914413" rtl="0" eaLnBrk="1" latinLnBrk="0" hangingPunct="1">
              <a:lnSpc>
                <a:spcPct val="90000"/>
              </a:lnSpc>
              <a:spcBef>
                <a:spcPct val="0"/>
              </a:spcBef>
              <a:buNone/>
              <a:defRPr sz="4400" kern="1200">
                <a:solidFill>
                  <a:schemeClr val="tx1"/>
                </a:solidFill>
                <a:latin typeface="+mn-lt"/>
                <a:ea typeface="+mj-ea"/>
                <a:cs typeface="+mj-cs"/>
              </a:defRPr>
            </a:lvl1pPr>
          </a:lstStyle>
          <a:p>
            <a:pPr algn="l"/>
            <a:r>
              <a:rPr lang="en-US" sz="4400" b="1" dirty="0">
                <a:solidFill>
                  <a:srgbClr val="333333">
                    <a:alpha val="100000"/>
                  </a:srgbClr>
                </a:solidFill>
                <a:latin typeface="Tahoma Bold"/>
                <a:ea typeface="Tahoma Bold"/>
                <a:cs typeface="Tahoma Bold"/>
              </a:rPr>
              <a:t>NRE framework</a:t>
            </a:r>
            <a:endParaRPr lang="en-US" sz="4400" b="1" dirty="0">
              <a:solidFill>
                <a:srgbClr val="333333"/>
              </a:solidFill>
              <a:latin typeface="Tahoma Bold"/>
              <a:ea typeface="Tahoma Bold"/>
              <a:cs typeface="Tahoma Bold"/>
            </a:endParaRPr>
          </a:p>
        </p:txBody>
      </p:sp>
    </p:spTree>
    <p:extLst>
      <p:ext uri="{BB962C8B-B14F-4D97-AF65-F5344CB8AC3E}">
        <p14:creationId xmlns:p14="http://schemas.microsoft.com/office/powerpoint/2010/main" val="401377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Quantum Evolution</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pic>
        <p:nvPicPr>
          <p:cNvPr id="8" name="Picture 7">
            <a:extLst>
              <a:ext uri="{FF2B5EF4-FFF2-40B4-BE49-F238E27FC236}">
                <a16:creationId xmlns:a16="http://schemas.microsoft.com/office/drawing/2014/main" id="{8CC6D414-778A-AE3C-FAED-6C8595A0052B}"/>
              </a:ext>
            </a:extLst>
          </p:cNvPr>
          <p:cNvPicPr>
            <a:picLocks noChangeAspect="1"/>
          </p:cNvPicPr>
          <p:nvPr/>
        </p:nvPicPr>
        <p:blipFill>
          <a:blip r:embed="rId5"/>
          <a:stretch>
            <a:fillRect/>
          </a:stretch>
        </p:blipFill>
        <p:spPr>
          <a:xfrm>
            <a:off x="783529" y="6341900"/>
            <a:ext cx="460489" cy="165036"/>
          </a:xfrm>
          <a:prstGeom prst="rect">
            <a:avLst/>
          </a:prstGeom>
        </p:spPr>
      </p:pic>
      <p:sp>
        <p:nvSpPr>
          <p:cNvPr id="3" name="Rectangle 2">
            <a:extLst>
              <a:ext uri="{FF2B5EF4-FFF2-40B4-BE49-F238E27FC236}">
                <a16:creationId xmlns:a16="http://schemas.microsoft.com/office/drawing/2014/main" id="{82596A41-CECD-8C0E-8319-533CC3F25321}"/>
              </a:ext>
            </a:extLst>
          </p:cNvPr>
          <p:cNvSpPr/>
          <p:nvPr/>
        </p:nvSpPr>
        <p:spPr>
          <a:xfrm>
            <a:off x="445991" y="1438766"/>
            <a:ext cx="3523326" cy="26759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sp>
        <p:nvSpPr>
          <p:cNvPr id="15" name="Text 1">
            <a:extLst>
              <a:ext uri="{FF2B5EF4-FFF2-40B4-BE49-F238E27FC236}">
                <a16:creationId xmlns:a16="http://schemas.microsoft.com/office/drawing/2014/main" id="{2C2D62BB-051C-0414-6BEC-CC31B2D0E870}"/>
              </a:ext>
            </a:extLst>
          </p:cNvPr>
          <p:cNvSpPr/>
          <p:nvPr/>
        </p:nvSpPr>
        <p:spPr>
          <a:xfrm>
            <a:off x="633745" y="1552497"/>
            <a:ext cx="3224075" cy="333377"/>
          </a:xfrm>
          <a:prstGeom prst="rect">
            <a:avLst/>
          </a:prstGeom>
          <a:solidFill>
            <a:schemeClr val="accent1">
              <a:lumMod val="20000"/>
              <a:lumOff val="80000"/>
            </a:schemeClr>
          </a:solidFill>
          <a:ln/>
        </p:spPr>
        <p:txBody>
          <a:bodyPr wrap="square" lIns="0" tIns="0" rIns="0" bIns="0" rtlCol="0" anchor="t"/>
          <a:lstStyle/>
          <a:p>
            <a:r>
              <a:rPr lang="en-US" b="1" dirty="0">
                <a:solidFill>
                  <a:srgbClr val="333333">
                    <a:alpha val="100000"/>
                  </a:srgbClr>
                </a:solidFill>
                <a:latin typeface="Tahoma Bold"/>
                <a:ea typeface="Tahoma Bold"/>
                <a:cs typeface="Tahoma Bold"/>
              </a:rPr>
              <a:t>What we’ve covered so far</a:t>
            </a:r>
            <a:r>
              <a:rPr lang="en-US" dirty="0">
                <a:solidFill>
                  <a:srgbClr val="333333">
                    <a:alpha val="100000"/>
                  </a:srgbClr>
                </a:solidFill>
                <a:latin typeface="Tahoma Bold"/>
                <a:ea typeface="Tahoma Bold"/>
                <a:cs typeface="Tahoma Bold"/>
              </a:rPr>
              <a:t>:</a:t>
            </a:r>
            <a:endParaRPr lang="en-US" dirty="0">
              <a:solidFill>
                <a:srgbClr val="333333"/>
              </a:solidFill>
              <a:latin typeface="Tahoma Bold"/>
              <a:ea typeface="Tahoma Bold"/>
              <a:cs typeface="Tahoma Bold"/>
            </a:endParaRPr>
          </a:p>
        </p:txBody>
      </p:sp>
      <mc:AlternateContent xmlns:mc="http://schemas.openxmlformats.org/markup-compatibility/2006">
        <mc:Choice xmlns:a14="http://schemas.microsoft.com/office/drawing/2010/main" Requires="a14">
          <p:sp>
            <p:nvSpPr>
              <p:cNvPr id="16" name="Text 1">
                <a:extLst>
                  <a:ext uri="{FF2B5EF4-FFF2-40B4-BE49-F238E27FC236}">
                    <a16:creationId xmlns:a16="http://schemas.microsoft.com/office/drawing/2014/main" id="{90057C57-7308-D269-F267-7432DA2FFADE}"/>
                  </a:ext>
                </a:extLst>
              </p:cNvPr>
              <p:cNvSpPr/>
              <p:nvPr/>
            </p:nvSpPr>
            <p:spPr>
              <a:xfrm>
                <a:off x="783529" y="2027104"/>
                <a:ext cx="7890991" cy="2087607"/>
              </a:xfrm>
              <a:prstGeom prst="rect">
                <a:avLst/>
              </a:prstGeom>
              <a:solidFill>
                <a:schemeClr val="accent1">
                  <a:lumMod val="20000"/>
                  <a:lumOff val="80000"/>
                </a:schemeClr>
              </a:solidFill>
              <a:ln/>
            </p:spPr>
            <p:txBody>
              <a:bodyPr wrap="square" lIns="0" tIns="0" rIns="0" bIns="0" rtlCol="0" anchor="t"/>
              <a:lstStyle/>
              <a:p>
                <a:pPr marL="371401" indent="-371401">
                  <a:buAutoNum type="arabicPeriod"/>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Description of a quantum state: </a:t>
                </a:r>
                <a14:m>
                  <m:oMath xmlns:m="http://schemas.openxmlformats.org/officeDocument/2006/math">
                    <m:r>
                      <a:rPr lang="en-US" i="1">
                        <a:solidFill>
                          <a:srgbClr val="333333">
                            <a:alpha val="100000"/>
                          </a:srgbClr>
                        </a:solidFill>
                        <a:latin typeface="Cambria Math" panose="02040503050406030204" pitchFamily="18" charset="0"/>
                        <a:ea typeface="Tahoma Bold"/>
                        <a:cs typeface="Tahoma Bold"/>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𝑡</m:t>
                            </m:r>
                          </m:e>
                        </m:d>
                      </m:e>
                    </m:d>
                  </m:oMath>
                </a14:m>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371401" indent="-371401">
                  <a:buFontTx/>
                  <a:buAutoNum type="arabicPeriod"/>
                </a:pP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The state evolves according to the Schrödinger equation:</a:t>
                </a:r>
                <a:b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b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solidFill>
                          <a:srgbClr val="333333">
                            <a:alpha val="100000"/>
                          </a:srgbClr>
                        </a:solidFill>
                        <a:latin typeface="Cambria Math" panose="02040503050406030204" pitchFamily="18" charset="0"/>
                        <a:ea typeface="Cambria Math" panose="02040503050406030204" pitchFamily="18" charset="0"/>
                      </a:rPr>
                      <m:t>                         </m:t>
                    </m:r>
                    <m:r>
                      <a:rPr lang="en-US" i="1">
                        <a:solidFill>
                          <a:srgbClr val="333333">
                            <a:alpha val="100000"/>
                          </a:srgbClr>
                        </a:solidFill>
                        <a:latin typeface="Cambria Math" panose="02040503050406030204" pitchFamily="18" charset="0"/>
                        <a:ea typeface="Cambria Math" panose="02040503050406030204" pitchFamily="18" charset="0"/>
                      </a:rPr>
                      <m:t>𝑖</m:t>
                    </m:r>
                    <m:r>
                      <a:rPr lang="en-US" i="1">
                        <a:solidFill>
                          <a:srgbClr val="333333">
                            <a:alpha val="100000"/>
                          </a:srgbClr>
                        </a:solidFill>
                        <a:latin typeface="Cambria Math" panose="02040503050406030204" pitchFamily="18" charset="0"/>
                        <a:ea typeface="Cambria Math" panose="02040503050406030204" pitchFamily="18" charset="0"/>
                      </a:rPr>
                      <m:t>ℏ</m:t>
                    </m:r>
                    <m:f>
                      <m:fPr>
                        <m:ctrlPr>
                          <a:rPr lang="en-US" i="1">
                            <a:solidFill>
                              <a:srgbClr val="333333">
                                <a:alpha val="100000"/>
                              </a:srgbClr>
                            </a:solidFill>
                            <a:latin typeface="Cambria Math" panose="02040503050406030204" pitchFamily="18" charset="0"/>
                            <a:ea typeface="Cambria Math" panose="02040503050406030204" pitchFamily="18" charset="0"/>
                          </a:rPr>
                        </m:ctrlPr>
                      </m:fPr>
                      <m:num>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Tahoma Bold"/>
                            <a:cs typeface="Tahoma Bold"/>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𝑡</m:t>
                                </m:r>
                              </m:e>
                            </m:d>
                          </m:e>
                        </m:d>
                      </m:num>
                      <m:den>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𝑡</m:t>
                        </m:r>
                      </m:den>
                    </m:f>
                    <m:r>
                      <a:rPr lang="en-US" i="1">
                        <a:solidFill>
                          <a:srgbClr val="333333">
                            <a:alpha val="100000"/>
                          </a:srgbClr>
                        </a:solidFill>
                        <a:latin typeface="Cambria Math" panose="02040503050406030204" pitchFamily="18" charset="0"/>
                        <a:ea typeface="Cambria Math" panose="02040503050406030204" pitchFamily="18" charset="0"/>
                      </a:rPr>
                      <m:t>=</m:t>
                    </m:r>
                    <m:r>
                      <a:rPr lang="en-US" i="1">
                        <a:solidFill>
                          <a:srgbClr val="333333">
                            <a:alpha val="100000"/>
                          </a:srgbClr>
                        </a:solidFill>
                        <a:latin typeface="Cambria Math" panose="02040503050406030204" pitchFamily="18" charset="0"/>
                        <a:ea typeface="Cambria Math" panose="02040503050406030204" pitchFamily="18" charset="0"/>
                      </a:rPr>
                      <m:t>𝐻</m:t>
                    </m:r>
                    <m:r>
                      <a:rPr lang="en-US" i="1">
                        <a:solidFill>
                          <a:srgbClr val="333333">
                            <a:alpha val="100000"/>
                          </a:srgbClr>
                        </a:solidFill>
                        <a:latin typeface="Cambria Math" panose="02040503050406030204" pitchFamily="18" charset="0"/>
                        <a:ea typeface="Tahoma Bold"/>
                        <a:cs typeface="Tahoma Bold"/>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𝑡</m:t>
                            </m:r>
                          </m:e>
                        </m:d>
                      </m:e>
                    </m:d>
                    <m:r>
                      <m:rPr>
                        <m:nor/>
                      </m:rPr>
                      <a:rPr lang="en-US">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m:t>.</m:t>
                    </m:r>
                  </m:oMath>
                </a14:m>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The state after the evolution is therefore:</a:t>
                </a: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𝑡</m:t>
                                </m:r>
                              </m:e>
                            </m:d>
                          </m:e>
                        </m:d>
                        <m:r>
                          <a:rPr lang="en-US" i="1">
                            <a:solidFill>
                              <a:srgbClr val="333333">
                                <a:alpha val="100000"/>
                              </a:srgbClr>
                            </a:solidFill>
                            <a:latin typeface="Cambria Math" panose="02040503050406030204" pitchFamily="18" charset="0"/>
                            <a:ea typeface="Cambria Math" panose="02040503050406030204" pitchFamily="18" charset="0"/>
                            <a:cs typeface="Tahoma Bold"/>
                          </a:rPr>
                          <m:t>= </m:t>
                        </m:r>
                        <m:sSup>
                          <m:sSup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sSup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𝑒</m:t>
                            </m:r>
                          </m:e>
                          <m:sup>
                            <m:r>
                              <a:rPr lang="en-US" i="1">
                                <a:solidFill>
                                  <a:srgbClr val="333333">
                                    <a:alpha val="100000"/>
                                  </a:srgbClr>
                                </a:solidFill>
                                <a:latin typeface="Cambria Math" panose="02040503050406030204" pitchFamily="18" charset="0"/>
                                <a:ea typeface="Cambria Math" panose="02040503050406030204" pitchFamily="18" charset="0"/>
                                <a:cs typeface="Tahoma Bold"/>
                              </a:rPr>
                              <m:t>−</m:t>
                            </m:r>
                            <m:r>
                              <a:rPr lang="en-US" i="1">
                                <a:solidFill>
                                  <a:srgbClr val="333333">
                                    <a:alpha val="100000"/>
                                  </a:srgbClr>
                                </a:solidFill>
                                <a:latin typeface="Cambria Math" panose="02040503050406030204" pitchFamily="18" charset="0"/>
                                <a:ea typeface="Cambria Math" panose="02040503050406030204" pitchFamily="18" charset="0"/>
                                <a:cs typeface="Tahoma Bold"/>
                              </a:rPr>
                              <m:t>𝑖𝐻𝑡</m:t>
                            </m:r>
                            <m:r>
                              <a:rPr lang="en-US" i="1">
                                <a:solidFill>
                                  <a:srgbClr val="333333">
                                    <a:alpha val="100000"/>
                                  </a:srgbClr>
                                </a:solidFill>
                                <a:latin typeface="Cambria Math" panose="02040503050406030204" pitchFamily="18" charset="0"/>
                                <a:ea typeface="Cambria Math" panose="02040503050406030204" pitchFamily="18" charset="0"/>
                                <a:cs typeface="Tahoma Bold"/>
                              </a:rPr>
                              <m:t>/ℏ</m:t>
                            </m:r>
                          </m:sup>
                        </m:sSup>
                      </m:e>
                    </m:d>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0</m:t>
                            </m:r>
                          </m:e>
                        </m:d>
                      </m:e>
                    </m:d>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a:t>
                </a: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i.e. the matrix </a:t>
                </a:r>
                <a14:m>
                  <m:oMath xmlns:m="http://schemas.openxmlformats.org/officeDocument/2006/math">
                    <m:sSup>
                      <m:sSup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sSup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𝑈</m:t>
                        </m:r>
                        <m:r>
                          <a:rPr lang="en-US" i="1">
                            <a:solidFill>
                              <a:srgbClr val="333333">
                                <a:alpha val="100000"/>
                              </a:srgbClr>
                            </a:solidFill>
                            <a:latin typeface="Cambria Math" panose="02040503050406030204" pitchFamily="18" charset="0"/>
                            <a:ea typeface="Cambria Math" panose="02040503050406030204" pitchFamily="18" charset="0"/>
                            <a:cs typeface="Tahoma Bold"/>
                          </a:rPr>
                          <m:t>= </m:t>
                        </m:r>
                        <m:r>
                          <a:rPr lang="en-US" i="1">
                            <a:solidFill>
                              <a:srgbClr val="333333">
                                <a:alpha val="100000"/>
                              </a:srgbClr>
                            </a:solidFill>
                            <a:latin typeface="Cambria Math" panose="02040503050406030204" pitchFamily="18" charset="0"/>
                            <a:ea typeface="Cambria Math" panose="02040503050406030204" pitchFamily="18" charset="0"/>
                            <a:cs typeface="Tahoma Bold"/>
                          </a:rPr>
                          <m:t>𝑒</m:t>
                        </m:r>
                      </m:e>
                      <m:sup>
                        <m:r>
                          <a:rPr lang="en-US" i="1">
                            <a:solidFill>
                              <a:srgbClr val="333333">
                                <a:alpha val="100000"/>
                              </a:srgbClr>
                            </a:solidFill>
                            <a:latin typeface="Cambria Math" panose="02040503050406030204" pitchFamily="18" charset="0"/>
                            <a:ea typeface="Cambria Math" panose="02040503050406030204" pitchFamily="18" charset="0"/>
                            <a:cs typeface="Tahoma Bold"/>
                          </a:rPr>
                          <m:t>−</m:t>
                        </m:r>
                        <m:r>
                          <a:rPr lang="en-US" i="1">
                            <a:solidFill>
                              <a:srgbClr val="333333">
                                <a:alpha val="100000"/>
                              </a:srgbClr>
                            </a:solidFill>
                            <a:latin typeface="Cambria Math" panose="02040503050406030204" pitchFamily="18" charset="0"/>
                            <a:ea typeface="Cambria Math" panose="02040503050406030204" pitchFamily="18" charset="0"/>
                            <a:cs typeface="Tahoma Bold"/>
                          </a:rPr>
                          <m:t>𝑖𝐻𝑡</m:t>
                        </m:r>
                        <m:r>
                          <a:rPr lang="en-US" i="1">
                            <a:solidFill>
                              <a:srgbClr val="333333">
                                <a:alpha val="100000"/>
                              </a:srgbClr>
                            </a:solidFill>
                            <a:latin typeface="Cambria Math" panose="02040503050406030204" pitchFamily="18" charset="0"/>
                            <a:ea typeface="Cambria Math" panose="02040503050406030204" pitchFamily="18" charset="0"/>
                            <a:cs typeface="Tahoma Bold"/>
                          </a:rPr>
                          <m:t>/ℏ</m:t>
                        </m:r>
                      </m:sup>
                    </m:sSup>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describes how an initial state </a:t>
                </a:r>
                <a14:m>
                  <m:oMath xmlns:m="http://schemas.openxmlformats.org/officeDocument/2006/math">
                    <m:r>
                      <a:rPr lang="en-US">
                        <a:solidFill>
                          <a:srgbClr val="333333">
                            <a:alpha val="100000"/>
                          </a:srgbClr>
                        </a:solidFill>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0</m:t>
                            </m:r>
                          </m:e>
                        </m:d>
                      </m:e>
                    </m:d>
                    <m:r>
                      <a:rPr lang="en-US" i="1">
                        <a:solidFill>
                          <a:srgbClr val="333333">
                            <a:alpha val="100000"/>
                          </a:srgbClr>
                        </a:solidFill>
                        <a:latin typeface="Cambria Math" panose="02040503050406030204" pitchFamily="18" charset="0"/>
                        <a:ea typeface="Cambria Math" panose="02040503050406030204" pitchFamily="18" charset="0"/>
                        <a:cs typeface="Tahoma Bold"/>
                      </a:rPr>
                      <m:t> </m:t>
                    </m:r>
                  </m:oMath>
                </a14:m>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evolves.</a:t>
                </a:r>
              </a:p>
              <a:p>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371401" indent="-371401">
                  <a:buAutoNum type="arabicPeriod"/>
                </a:pPr>
                <a:endParaRPr lang="en-US" dirty="0">
                  <a:solidFill>
                    <a:srgbClr val="333333"/>
                  </a:solidFill>
                  <a:latin typeface="Tahoma" panose="020B0604030504040204" pitchFamily="34" charset="0"/>
                  <a:ea typeface="Tahoma" panose="020B0604030504040204" pitchFamily="34" charset="0"/>
                  <a:cs typeface="Tahoma" panose="020B0604030504040204" pitchFamily="34" charset="0"/>
                </a:endParaRPr>
              </a:p>
              <a:p>
                <a:pPr marL="371401" indent="-371401">
                  <a:buAutoNum type="arabicPeriod"/>
                </a:pPr>
                <a:endParaRPr lang="en-US" dirty="0">
                  <a:solidFill>
                    <a:srgbClr val="333333"/>
                  </a:solidFill>
                  <a:latin typeface="Tahoma" panose="020B0604030504040204" pitchFamily="34" charset="0"/>
                  <a:ea typeface="Tahoma" panose="020B0604030504040204" pitchFamily="34" charset="0"/>
                  <a:cs typeface="Tahoma" panose="020B0604030504040204" pitchFamily="34" charset="0"/>
                </a:endParaRPr>
              </a:p>
            </p:txBody>
          </p:sp>
        </mc:Choice>
        <mc:Fallback>
          <p:sp>
            <p:nvSpPr>
              <p:cNvPr id="16" name="Text 1">
                <a:extLst>
                  <a:ext uri="{FF2B5EF4-FFF2-40B4-BE49-F238E27FC236}">
                    <a16:creationId xmlns:a16="http://schemas.microsoft.com/office/drawing/2014/main" id="{90057C57-7308-D269-F267-7432DA2FFADE}"/>
                  </a:ext>
                </a:extLst>
              </p:cNvPr>
              <p:cNvSpPr>
                <a:spLocks noRot="1" noChangeAspect="1" noMove="1" noResize="1" noEditPoints="1" noAdjustHandles="1" noChangeArrowheads="1" noChangeShapeType="1" noTextEdit="1"/>
              </p:cNvSpPr>
              <p:nvPr/>
            </p:nvSpPr>
            <p:spPr>
              <a:xfrm>
                <a:off x="783529" y="2027104"/>
                <a:ext cx="7890991" cy="2087607"/>
              </a:xfrm>
              <a:prstGeom prst="rect">
                <a:avLst/>
              </a:prstGeom>
              <a:blipFill>
                <a:blip r:embed="rId6"/>
                <a:stretch>
                  <a:fillRect l="-1766" t="-21818" b="-21212"/>
                </a:stretch>
              </a:blipFill>
              <a:ln/>
            </p:spPr>
            <p:txBody>
              <a:bodyPr/>
              <a:lstStyle/>
              <a:p>
                <a:r>
                  <a:rPr lang="en-DE">
                    <a:noFill/>
                  </a:rPr>
                  <a:t> </a:t>
                </a:r>
              </a:p>
            </p:txBody>
          </p:sp>
        </mc:Fallback>
      </mc:AlternateContent>
      <p:sp>
        <p:nvSpPr>
          <p:cNvPr id="18" name="Text 1">
            <a:extLst>
              <a:ext uri="{FF2B5EF4-FFF2-40B4-BE49-F238E27FC236}">
                <a16:creationId xmlns:a16="http://schemas.microsoft.com/office/drawing/2014/main" id="{FE71092D-997F-50BA-5836-FB5BB81D0612}"/>
              </a:ext>
            </a:extLst>
          </p:cNvPr>
          <p:cNvSpPr/>
          <p:nvPr/>
        </p:nvSpPr>
        <p:spPr>
          <a:xfrm>
            <a:off x="445990" y="4536360"/>
            <a:ext cx="6831377" cy="1058042"/>
          </a:xfrm>
          <a:prstGeom prst="rect">
            <a:avLst/>
          </a:prstGeom>
          <a:solidFill>
            <a:schemeClr val="bg1"/>
          </a:solidFill>
          <a:ln/>
        </p:spPr>
        <p:txBody>
          <a:bodyPr wrap="square" lIns="0" tIns="0" rIns="0" bIns="0" rtlCol="0" anchor="t"/>
          <a:lstStyle/>
          <a:p>
            <a:r>
              <a:rPr lang="en-US" b="1" dirty="0">
                <a:solidFill>
                  <a:srgbClr val="333333">
                    <a:alpha val="100000"/>
                  </a:srgbClr>
                </a:solidFill>
                <a:latin typeface="Tahoma Bold"/>
                <a:ea typeface="Tahoma Bold"/>
                <a:cs typeface="Tahoma Bold"/>
              </a:rPr>
              <a:t>But what is the alternative?</a:t>
            </a:r>
          </a:p>
          <a:p>
            <a:r>
              <a:rPr lang="en-US" sz="1600" b="1" dirty="0">
                <a:solidFill>
                  <a:srgbClr val="333333"/>
                </a:solidFill>
                <a:latin typeface="Tahoma Bold"/>
                <a:ea typeface="Tahoma Bold"/>
                <a:cs typeface="Tahoma Bold"/>
              </a:rPr>
              <a:t>Imagine a qubit interacting with some unknown environment, e.g.</a:t>
            </a:r>
          </a:p>
          <a:p>
            <a:r>
              <a:rPr lang="en-US" sz="1600" b="1" dirty="0">
                <a:solidFill>
                  <a:srgbClr val="333333"/>
                </a:solidFill>
                <a:latin typeface="Tahoma Bold"/>
                <a:ea typeface="Tahoma Bold"/>
                <a:cs typeface="Tahoma Bold"/>
              </a:rPr>
              <a:t>The combined system (qubit + environment) still evolves according to the Schrödinger equation</a:t>
            </a:r>
            <a:r>
              <a:rPr lang="en-US" dirty="0">
                <a:solidFill>
                  <a:srgbClr val="333333"/>
                </a:solidFill>
                <a:latin typeface="Tahoma Bold"/>
                <a:ea typeface="Tahoma Bold"/>
                <a:cs typeface="Tahoma Bold"/>
              </a:rPr>
              <a:t>:</a:t>
            </a:r>
          </a:p>
          <a:p>
            <a:r>
              <a:rPr lang="en-US" dirty="0">
                <a:solidFill>
                  <a:srgbClr val="333333">
                    <a:alpha val="100000"/>
                  </a:srgbClr>
                </a:solidFill>
                <a:latin typeface="Tahoma Bold"/>
                <a:ea typeface="Cambria Math" panose="02040503050406030204" pitchFamily="18" charset="0"/>
              </a:rPr>
              <a:t>		</a:t>
            </a:r>
          </a:p>
          <a:p>
            <a:endParaRPr lang="en-US" dirty="0">
              <a:solidFill>
                <a:srgbClr val="333333"/>
              </a:solidFill>
              <a:latin typeface="Tahoma Bold"/>
              <a:ea typeface="Tahoma Bold"/>
              <a:cs typeface="Tahoma Bold"/>
            </a:endParaRPr>
          </a:p>
        </p:txBody>
      </p:sp>
      <p:sp>
        <p:nvSpPr>
          <p:cNvPr id="6" name="Right Brace 5">
            <a:extLst>
              <a:ext uri="{FF2B5EF4-FFF2-40B4-BE49-F238E27FC236}">
                <a16:creationId xmlns:a16="http://schemas.microsoft.com/office/drawing/2014/main" id="{5562FACC-BE5B-EE0E-95B2-170019BE6D6B}"/>
              </a:ext>
            </a:extLst>
          </p:cNvPr>
          <p:cNvSpPr/>
          <p:nvPr/>
        </p:nvSpPr>
        <p:spPr>
          <a:xfrm>
            <a:off x="8878150" y="2027104"/>
            <a:ext cx="240600" cy="2085959"/>
          </a:xfrm>
          <a:prstGeom prst="rightBrace">
            <a:avLst/>
          </a:prstGeom>
          <a:noFill/>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900"/>
          </a:p>
        </p:txBody>
      </p:sp>
      <p:sp>
        <p:nvSpPr>
          <p:cNvPr id="20" name="Text 1">
            <a:extLst>
              <a:ext uri="{FF2B5EF4-FFF2-40B4-BE49-F238E27FC236}">
                <a16:creationId xmlns:a16="http://schemas.microsoft.com/office/drawing/2014/main" id="{E813003E-F7E2-D57F-9D7F-15A15EA47418}"/>
              </a:ext>
            </a:extLst>
          </p:cNvPr>
          <p:cNvSpPr/>
          <p:nvPr/>
        </p:nvSpPr>
        <p:spPr>
          <a:xfrm>
            <a:off x="9322380" y="2776739"/>
            <a:ext cx="2810121" cy="658134"/>
          </a:xfrm>
          <a:prstGeom prst="rect">
            <a:avLst/>
          </a:prstGeom>
          <a:noFill/>
          <a:ln/>
        </p:spPr>
        <p:txBody>
          <a:bodyPr wrap="square" lIns="0" tIns="0" rIns="0" bIns="0" rtlCol="0" anchor="t"/>
          <a:lstStyle/>
          <a:p>
            <a:pPr algn="ctr"/>
            <a:r>
              <a:rPr lang="en-US" b="1" dirty="0">
                <a:solidFill>
                  <a:srgbClr val="333333">
                    <a:alpha val="100000"/>
                  </a:srgbClr>
                </a:solidFill>
                <a:latin typeface="Tahoma Bold"/>
                <a:ea typeface="Tahoma Bold"/>
                <a:cs typeface="Tahoma Bold"/>
              </a:rPr>
              <a:t>Works very well for an ISOLATED system!</a:t>
            </a:r>
            <a:endParaRPr lang="en-US" dirty="0">
              <a:solidFill>
                <a:srgbClr val="333333"/>
              </a:solidFill>
              <a:latin typeface="Tahoma Bold"/>
              <a:ea typeface="Tahoma Bold"/>
              <a:cs typeface="Tahoma Bold"/>
            </a:endParaRPr>
          </a:p>
        </p:txBody>
      </p:sp>
      <p:grpSp>
        <p:nvGrpSpPr>
          <p:cNvPr id="34" name="Group 33">
            <a:extLst>
              <a:ext uri="{FF2B5EF4-FFF2-40B4-BE49-F238E27FC236}">
                <a16:creationId xmlns:a16="http://schemas.microsoft.com/office/drawing/2014/main" id="{E31CE58F-97FA-9888-9012-2E62E6CBF32E}"/>
              </a:ext>
            </a:extLst>
          </p:cNvPr>
          <p:cNvGrpSpPr/>
          <p:nvPr/>
        </p:nvGrpSpPr>
        <p:grpSpPr>
          <a:xfrm>
            <a:off x="7279142" y="4255942"/>
            <a:ext cx="3679215" cy="2538332"/>
            <a:chOff x="15460524" y="8512099"/>
            <a:chExt cx="7359389" cy="5077325"/>
          </a:xfrm>
        </p:grpSpPr>
        <p:sp>
          <p:nvSpPr>
            <p:cNvPr id="5" name="Oval 4">
              <a:extLst>
                <a:ext uri="{FF2B5EF4-FFF2-40B4-BE49-F238E27FC236}">
                  <a16:creationId xmlns:a16="http://schemas.microsoft.com/office/drawing/2014/main" id="{83D39BDB-0DB7-FCE4-9AEB-B0A7BDE0C8D7}"/>
                </a:ext>
              </a:extLst>
            </p:cNvPr>
            <p:cNvSpPr/>
            <p:nvPr/>
          </p:nvSpPr>
          <p:spPr>
            <a:xfrm>
              <a:off x="16123312" y="8512099"/>
              <a:ext cx="6696601" cy="5077325"/>
            </a:xfrm>
            <a:prstGeom prst="ellipse">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dirty="0"/>
            </a:p>
          </p:txBody>
        </p:sp>
        <p:grpSp>
          <p:nvGrpSpPr>
            <p:cNvPr id="25" name="Group 24">
              <a:extLst>
                <a:ext uri="{FF2B5EF4-FFF2-40B4-BE49-F238E27FC236}">
                  <a16:creationId xmlns:a16="http://schemas.microsoft.com/office/drawing/2014/main" id="{434877EC-8F33-EFB9-A730-A3A36273D6DA}"/>
                </a:ext>
              </a:extLst>
            </p:cNvPr>
            <p:cNvGrpSpPr/>
            <p:nvPr/>
          </p:nvGrpSpPr>
          <p:grpSpPr>
            <a:xfrm>
              <a:off x="17960174" y="10543936"/>
              <a:ext cx="3361885" cy="2753037"/>
              <a:chOff x="6290672" y="11498602"/>
              <a:chExt cx="3361885" cy="2753037"/>
            </a:xfrm>
          </p:grpSpPr>
          <p:grpSp>
            <p:nvGrpSpPr>
              <p:cNvPr id="22" name="Group 21">
                <a:extLst>
                  <a:ext uri="{FF2B5EF4-FFF2-40B4-BE49-F238E27FC236}">
                    <a16:creationId xmlns:a16="http://schemas.microsoft.com/office/drawing/2014/main" id="{FB983A31-B49B-4673-AFA0-952FBFB5090E}"/>
                  </a:ext>
                </a:extLst>
              </p:cNvPr>
              <p:cNvGrpSpPr/>
              <p:nvPr/>
            </p:nvGrpSpPr>
            <p:grpSpPr>
              <a:xfrm>
                <a:off x="6644639" y="11498602"/>
                <a:ext cx="2144007" cy="2069632"/>
                <a:chOff x="5723541" y="10945042"/>
                <a:chExt cx="2144007" cy="2069632"/>
              </a:xfrm>
            </p:grpSpPr>
            <p:sp>
              <p:nvSpPr>
                <p:cNvPr id="7" name="Oval 6">
                  <a:extLst>
                    <a:ext uri="{FF2B5EF4-FFF2-40B4-BE49-F238E27FC236}">
                      <a16:creationId xmlns:a16="http://schemas.microsoft.com/office/drawing/2014/main" id="{B7769342-2843-B380-140C-3E3908B119C8}"/>
                    </a:ext>
                  </a:extLst>
                </p:cNvPr>
                <p:cNvSpPr/>
                <p:nvPr/>
              </p:nvSpPr>
              <p:spPr>
                <a:xfrm>
                  <a:off x="5723541" y="10945042"/>
                  <a:ext cx="2144007" cy="2069632"/>
                </a:xfrm>
                <a:prstGeom prst="ellipse">
                  <a:avLst/>
                </a:prstGeom>
                <a:solidFill>
                  <a:schemeClr val="accent6"/>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p>
              </p:txBody>
            </p:sp>
            <p:cxnSp>
              <p:nvCxnSpPr>
                <p:cNvPr id="21" name="Straight Connector 20">
                  <a:extLst>
                    <a:ext uri="{FF2B5EF4-FFF2-40B4-BE49-F238E27FC236}">
                      <a16:creationId xmlns:a16="http://schemas.microsoft.com/office/drawing/2014/main" id="{2EB67308-310C-87E3-C033-75B3326A1495}"/>
                    </a:ext>
                  </a:extLst>
                </p:cNvPr>
                <p:cNvCxnSpPr>
                  <a:cxnSpLocks/>
                </p:cNvCxnSpPr>
                <p:nvPr/>
              </p:nvCxnSpPr>
              <p:spPr>
                <a:xfrm>
                  <a:off x="6231810" y="11667799"/>
                  <a:ext cx="123007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F294114-72F5-64ED-BAC9-2EBF9D4BBC49}"/>
                    </a:ext>
                  </a:extLst>
                </p:cNvPr>
                <p:cNvCxnSpPr>
                  <a:cxnSpLocks/>
                </p:cNvCxnSpPr>
                <p:nvPr/>
              </p:nvCxnSpPr>
              <p:spPr>
                <a:xfrm>
                  <a:off x="6231809" y="12319000"/>
                  <a:ext cx="1230075" cy="0"/>
                </a:xfrm>
                <a:prstGeom prst="line">
                  <a:avLst/>
                </a:prstGeom>
                <a:ln w="3810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82511E7-3E5B-94FE-99E6-0B32C0E56DA1}"/>
                      </a:ext>
                    </a:extLst>
                  </p:cNvPr>
                  <p:cNvSpPr txBox="1"/>
                  <p:nvPr/>
                </p:nvSpPr>
                <p:spPr>
                  <a:xfrm>
                    <a:off x="6290672" y="12973044"/>
                    <a:ext cx="3361885" cy="1278595"/>
                  </a:xfrm>
                  <a:prstGeom prst="rect">
                    <a:avLst/>
                  </a:prstGeom>
                  <a:noFill/>
                </p:spPr>
                <p:txBody>
                  <a:bodyPr wrap="square" rtlCol="0">
                    <a:spAutoFit/>
                  </a:bodyPr>
                  <a:lstStyle/>
                  <a:p>
                    <a:r>
                      <a:rPr lang="en-DE" sz="1600" dirty="0">
                        <a:solidFill>
                          <a:schemeClr val="accent6">
                            <a:lumMod val="50000"/>
                          </a:schemeClr>
                        </a:solidFill>
                      </a:rPr>
                      <a:t>Qubit</a:t>
                    </a:r>
                    <a:r>
                      <a:rPr lang="en-DE" sz="1600" dirty="0"/>
                      <a:t> </a:t>
                    </a:r>
                    <a14:m>
                      <m:oMath xmlns:m="http://schemas.openxmlformats.org/officeDocument/2006/math">
                        <m:r>
                          <a:rPr lang="en-US" sz="1600" i="1">
                            <a:solidFill>
                              <a:srgbClr val="333333">
                                <a:alpha val="100000"/>
                              </a:srgbClr>
                            </a:solidFill>
                            <a:latin typeface="Cambria Math" panose="02040503050406030204" pitchFamily="18" charset="0"/>
                            <a:ea typeface="Tahoma Bold"/>
                            <a:cs typeface="Tahoma Bold"/>
                          </a:rPr>
                          <m:t>|</m:t>
                        </m:r>
                        <m:d>
                          <m:dPr>
                            <m:begChr m:val=""/>
                            <m:endChr m:val="⟩"/>
                            <m:ctrlPr>
                              <a:rPr lang="en-US" sz="1600" i="1">
                                <a:solidFill>
                                  <a:srgbClr val="333333">
                                    <a:alpha val="100000"/>
                                  </a:srgbClr>
                                </a:solidFill>
                                <a:latin typeface="Cambria Math" panose="02040503050406030204" pitchFamily="18" charset="0"/>
                                <a:ea typeface="Cambria Math" panose="02040503050406030204" pitchFamily="18" charset="0"/>
                              </a:rPr>
                            </m:ctrlPr>
                          </m:dPr>
                          <m:e>
                            <m:sSub>
                              <m:sSubPr>
                                <m:ctrlPr>
                                  <a:rPr lang="en-US" sz="1600" i="1">
                                    <a:solidFill>
                                      <a:srgbClr val="333333">
                                        <a:alpha val="100000"/>
                                      </a:srgbClr>
                                    </a:solidFill>
                                    <a:latin typeface="Cambria Math" panose="02040503050406030204" pitchFamily="18" charset="0"/>
                                    <a:ea typeface="Cambria Math" panose="02040503050406030204" pitchFamily="18" charset="0"/>
                                  </a:rPr>
                                </m:ctrlPr>
                              </m:sSubPr>
                              <m:e>
                                <m:r>
                                  <a:rPr lang="en-US" sz="1600" i="1">
                                    <a:solidFill>
                                      <a:srgbClr val="333333">
                                        <a:alpha val="100000"/>
                                      </a:srgbClr>
                                    </a:solidFill>
                                    <a:latin typeface="Cambria Math" panose="02040503050406030204" pitchFamily="18" charset="0"/>
                                    <a:ea typeface="Cambria Math" panose="02040503050406030204" pitchFamily="18" charset="0"/>
                                    <a:cs typeface="Tahoma Bold"/>
                                  </a:rPr>
                                  <m:t>𝜓</m:t>
                                </m:r>
                              </m:e>
                              <m:sub>
                                <m:r>
                                  <a:rPr lang="en-US" sz="1600" i="1">
                                    <a:solidFill>
                                      <a:srgbClr val="333333">
                                        <a:alpha val="100000"/>
                                      </a:srgbClr>
                                    </a:solidFill>
                                    <a:latin typeface="Cambria Math" panose="02040503050406030204" pitchFamily="18" charset="0"/>
                                    <a:ea typeface="Cambria Math" panose="02040503050406030204" pitchFamily="18" charset="0"/>
                                  </a:rPr>
                                  <m:t>𝑞</m:t>
                                </m:r>
                              </m:sub>
                            </m:sSub>
                            <m:d>
                              <m:dPr>
                                <m:ctrlPr>
                                  <a:rPr lang="en-US" sz="1600"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1600" i="1">
                                    <a:solidFill>
                                      <a:srgbClr val="333333">
                                        <a:alpha val="100000"/>
                                      </a:srgbClr>
                                    </a:solidFill>
                                    <a:latin typeface="Cambria Math" panose="02040503050406030204" pitchFamily="18" charset="0"/>
                                    <a:ea typeface="Cambria Math" panose="02040503050406030204" pitchFamily="18" charset="0"/>
                                    <a:cs typeface="Tahoma Bold"/>
                                  </a:rPr>
                                  <m:t>𝑡</m:t>
                                </m:r>
                              </m:e>
                            </m:d>
                          </m:e>
                        </m:d>
                      </m:oMath>
                    </a14:m>
                    <a:r>
                      <a:rPr lang="en-DE"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𝑞</m:t>
                            </m:r>
                          </m:sub>
                        </m:sSub>
                      </m:oMath>
                    </a14:m>
                    <a:endParaRPr lang="en-DE" sz="1600" dirty="0"/>
                  </a:p>
                </p:txBody>
              </p:sp>
            </mc:Choice>
            <mc:Fallback xmlns="">
              <p:sp>
                <p:nvSpPr>
                  <p:cNvPr id="23" name="TextBox 22">
                    <a:extLst>
                      <a:ext uri="{FF2B5EF4-FFF2-40B4-BE49-F238E27FC236}">
                        <a16:creationId xmlns:a16="http://schemas.microsoft.com/office/drawing/2014/main" id="{C82511E7-3E5B-94FE-99E6-0B32C0E56DA1}"/>
                      </a:ext>
                    </a:extLst>
                  </p:cNvPr>
                  <p:cNvSpPr txBox="1">
                    <a:spLocks noRot="1" noChangeAspect="1" noMove="1" noResize="1" noEditPoints="1" noAdjustHandles="1" noChangeArrowheads="1" noChangeShapeType="1" noTextEdit="1"/>
                  </p:cNvSpPr>
                  <p:nvPr/>
                </p:nvSpPr>
                <p:spPr>
                  <a:xfrm>
                    <a:off x="6290672" y="12973044"/>
                    <a:ext cx="3361885" cy="1278595"/>
                  </a:xfrm>
                  <a:prstGeom prst="rect">
                    <a:avLst/>
                  </a:prstGeom>
                  <a:blipFill>
                    <a:blip r:embed="rId7"/>
                    <a:stretch>
                      <a:fillRect l="-1493" t="-82353" b="-8039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3E54E1A-D8A4-60EA-64A4-29371FAB9B1F}"/>
                    </a:ext>
                  </a:extLst>
                </p:cNvPr>
                <p:cNvSpPr txBox="1"/>
                <p:nvPr/>
              </p:nvSpPr>
              <p:spPr>
                <a:xfrm>
                  <a:off x="17901842" y="9662095"/>
                  <a:ext cx="4764373" cy="677196"/>
                </a:xfrm>
                <a:prstGeom prst="rect">
                  <a:avLst/>
                </a:prstGeom>
                <a:noFill/>
              </p:spPr>
              <p:txBody>
                <a:bodyPr wrap="square" rtlCol="0">
                  <a:spAutoFit/>
                </a:bodyPr>
                <a:lstStyle/>
                <a:p>
                  <a:r>
                    <a:rPr lang="en-DE" sz="1600" dirty="0">
                      <a:solidFill>
                        <a:schemeClr val="accent1">
                          <a:lumMod val="50000"/>
                        </a:schemeClr>
                      </a:solidFill>
                    </a:rPr>
                    <a:t>Environment</a:t>
                  </a:r>
                  <a:r>
                    <a:rPr lang="en-DE" sz="1600" dirty="0"/>
                    <a:t> </a:t>
                  </a:r>
                  <a14:m>
                    <m:oMath xmlns:m="http://schemas.openxmlformats.org/officeDocument/2006/math">
                      <m:r>
                        <a:rPr lang="en-US" sz="1600" i="1">
                          <a:solidFill>
                            <a:srgbClr val="333333">
                              <a:alpha val="100000"/>
                            </a:srgbClr>
                          </a:solidFill>
                          <a:latin typeface="Cambria Math" panose="02040503050406030204" pitchFamily="18" charset="0"/>
                          <a:ea typeface="Tahoma Bold"/>
                          <a:cs typeface="Tahoma Bold"/>
                        </a:rPr>
                        <m:t>|</m:t>
                      </m:r>
                      <m:d>
                        <m:dPr>
                          <m:begChr m:val=""/>
                          <m:endChr m:val="⟩"/>
                          <m:ctrlPr>
                            <a:rPr lang="en-US" sz="1600" i="1">
                              <a:solidFill>
                                <a:srgbClr val="333333">
                                  <a:alpha val="100000"/>
                                </a:srgbClr>
                              </a:solidFill>
                              <a:latin typeface="Cambria Math" panose="02040503050406030204" pitchFamily="18" charset="0"/>
                              <a:ea typeface="Cambria Math" panose="02040503050406030204" pitchFamily="18" charset="0"/>
                            </a:rPr>
                          </m:ctrlPr>
                        </m:dPr>
                        <m:e>
                          <m:sSub>
                            <m:sSubPr>
                              <m:ctrlPr>
                                <a:rPr lang="en-US" sz="1600" i="1">
                                  <a:solidFill>
                                    <a:srgbClr val="333333">
                                      <a:alpha val="100000"/>
                                    </a:srgbClr>
                                  </a:solidFill>
                                  <a:latin typeface="Cambria Math" panose="02040503050406030204" pitchFamily="18" charset="0"/>
                                  <a:ea typeface="Cambria Math" panose="02040503050406030204" pitchFamily="18" charset="0"/>
                                </a:rPr>
                              </m:ctrlPr>
                            </m:sSubPr>
                            <m:e>
                              <m:r>
                                <a:rPr lang="en-US" sz="1600" i="1">
                                  <a:solidFill>
                                    <a:srgbClr val="333333">
                                      <a:alpha val="100000"/>
                                    </a:srgbClr>
                                  </a:solidFill>
                                  <a:latin typeface="Cambria Math" panose="02040503050406030204" pitchFamily="18" charset="0"/>
                                  <a:ea typeface="Cambria Math" panose="02040503050406030204" pitchFamily="18" charset="0"/>
                                  <a:cs typeface="Tahoma Bold"/>
                                </a:rPr>
                                <m:t>𝜓</m:t>
                              </m:r>
                            </m:e>
                            <m:sub>
                              <m:r>
                                <a:rPr lang="en-US" sz="1600" i="1">
                                  <a:solidFill>
                                    <a:srgbClr val="333333">
                                      <a:alpha val="100000"/>
                                    </a:srgbClr>
                                  </a:solidFill>
                                  <a:latin typeface="Cambria Math" panose="02040503050406030204" pitchFamily="18" charset="0"/>
                                  <a:ea typeface="Cambria Math" panose="02040503050406030204" pitchFamily="18" charset="0"/>
                                  <a:cs typeface="Tahoma Bold"/>
                                </a:rPr>
                                <m:t>𝑒</m:t>
                              </m:r>
                            </m:sub>
                          </m:sSub>
                          <m:d>
                            <m:dPr>
                              <m:ctrlPr>
                                <a:rPr lang="en-US" sz="1600"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1600" i="1">
                                  <a:solidFill>
                                    <a:srgbClr val="333333">
                                      <a:alpha val="100000"/>
                                    </a:srgbClr>
                                  </a:solidFill>
                                  <a:latin typeface="Cambria Math" panose="02040503050406030204" pitchFamily="18" charset="0"/>
                                  <a:ea typeface="Cambria Math" panose="02040503050406030204" pitchFamily="18" charset="0"/>
                                  <a:cs typeface="Tahoma Bold"/>
                                </a:rPr>
                                <m:t>𝑡</m:t>
                              </m:r>
                            </m:e>
                          </m:d>
                        </m:e>
                      </m:d>
                    </m:oMath>
                  </a14:m>
                  <a:r>
                    <a:rPr lang="en-DE"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𝑒</m:t>
                          </m:r>
                        </m:sub>
                      </m:sSub>
                    </m:oMath>
                  </a14:m>
                  <a:endParaRPr lang="en-DE" sz="1600" dirty="0"/>
                </a:p>
              </p:txBody>
            </p:sp>
          </mc:Choice>
          <mc:Fallback xmlns="">
            <p:sp>
              <p:nvSpPr>
                <p:cNvPr id="30" name="TextBox 29">
                  <a:extLst>
                    <a:ext uri="{FF2B5EF4-FFF2-40B4-BE49-F238E27FC236}">
                      <a16:creationId xmlns:a16="http://schemas.microsoft.com/office/drawing/2014/main" id="{93E54E1A-D8A4-60EA-64A4-29371FAB9B1F}"/>
                    </a:ext>
                  </a:extLst>
                </p:cNvPr>
                <p:cNvSpPr txBox="1">
                  <a:spLocks noRot="1" noChangeAspect="1" noMove="1" noResize="1" noEditPoints="1" noAdjustHandles="1" noChangeArrowheads="1" noChangeShapeType="1" noTextEdit="1"/>
                </p:cNvSpPr>
                <p:nvPr/>
              </p:nvSpPr>
              <p:spPr>
                <a:xfrm>
                  <a:off x="17901842" y="9662095"/>
                  <a:ext cx="4764373" cy="677196"/>
                </a:xfrm>
                <a:prstGeom prst="rect">
                  <a:avLst/>
                </a:prstGeom>
                <a:blipFill>
                  <a:blip r:embed="rId8"/>
                  <a:stretch>
                    <a:fillRect l="-1596" t="-107143" b="-175000"/>
                  </a:stretch>
                </a:blipFill>
              </p:spPr>
              <p:txBody>
                <a:bodyPr/>
                <a:lstStyle/>
                <a:p>
                  <a:r>
                    <a:rPr lang="en-US">
                      <a:noFill/>
                    </a:rPr>
                    <a:t> </a:t>
                  </a:r>
                </a:p>
              </p:txBody>
            </p:sp>
          </mc:Fallback>
        </mc:AlternateContent>
        <p:sp>
          <p:nvSpPr>
            <p:cNvPr id="26" name="Arc 25">
              <a:extLst>
                <a:ext uri="{FF2B5EF4-FFF2-40B4-BE49-F238E27FC236}">
                  <a16:creationId xmlns:a16="http://schemas.microsoft.com/office/drawing/2014/main" id="{5F205164-9219-9719-89F5-6AF56F9FA1F2}"/>
                </a:ext>
              </a:extLst>
            </p:cNvPr>
            <p:cNvSpPr/>
            <p:nvPr/>
          </p:nvSpPr>
          <p:spPr>
            <a:xfrm rot="12215565">
              <a:off x="18116133" y="10315190"/>
              <a:ext cx="1055721" cy="1291308"/>
            </a:xfrm>
            <a:prstGeom prst="arc">
              <a:avLst>
                <a:gd name="adj1" fmla="val 15802309"/>
                <a:gd name="adj2" fmla="val 2766051"/>
              </a:avLst>
            </a:prstGeom>
            <a:noFill/>
            <a:ln w="762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9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438959-6AA1-17E4-3BB9-FAC564988DFD}"/>
                    </a:ext>
                  </a:extLst>
                </p:cNvPr>
                <p:cNvSpPr txBox="1"/>
                <p:nvPr/>
              </p:nvSpPr>
              <p:spPr>
                <a:xfrm>
                  <a:off x="15460524" y="10669928"/>
                  <a:ext cx="3361884" cy="677196"/>
                </a:xfrm>
                <a:prstGeom prst="rect">
                  <a:avLst/>
                </a:prstGeom>
                <a:noFill/>
              </p:spPr>
              <p:txBody>
                <a:bodyPr wrap="square" rtlCol="0">
                  <a:spAutoFit/>
                </a:bodyPr>
                <a:lstStyle/>
                <a:p>
                  <a:r>
                    <a:rPr lang="en-DE" sz="1600" dirty="0">
                      <a:solidFill>
                        <a:schemeClr val="accent2">
                          <a:lumMod val="75000"/>
                        </a:schemeClr>
                      </a:solidFill>
                    </a:rPr>
                    <a:t>Interaction</a:t>
                  </a:r>
                  <a:r>
                    <a:rPr lang="en-DE"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𝑖</m:t>
                          </m:r>
                        </m:sub>
                      </m:sSub>
                    </m:oMath>
                  </a14:m>
                  <a:endParaRPr lang="en-DE" sz="1600" dirty="0"/>
                </a:p>
              </p:txBody>
            </p:sp>
          </mc:Choice>
          <mc:Fallback xmlns="">
            <p:sp>
              <p:nvSpPr>
                <p:cNvPr id="31" name="TextBox 30">
                  <a:extLst>
                    <a:ext uri="{FF2B5EF4-FFF2-40B4-BE49-F238E27FC236}">
                      <a16:creationId xmlns:a16="http://schemas.microsoft.com/office/drawing/2014/main" id="{84438959-6AA1-17E4-3BB9-FAC564988DFD}"/>
                    </a:ext>
                  </a:extLst>
                </p:cNvPr>
                <p:cNvSpPr txBox="1">
                  <a:spLocks noRot="1" noChangeAspect="1" noMove="1" noResize="1" noEditPoints="1" noAdjustHandles="1" noChangeArrowheads="1" noChangeShapeType="1" noTextEdit="1"/>
                </p:cNvSpPr>
                <p:nvPr/>
              </p:nvSpPr>
              <p:spPr>
                <a:xfrm>
                  <a:off x="15460524" y="10669928"/>
                  <a:ext cx="3361884" cy="677196"/>
                </a:xfrm>
                <a:prstGeom prst="rect">
                  <a:avLst/>
                </a:prstGeom>
                <a:blipFill>
                  <a:blip r:embed="rId9"/>
                  <a:stretch>
                    <a:fillRect l="-2256" t="-7407" b="-25926"/>
                  </a:stretch>
                </a:blipFill>
              </p:spPr>
              <p:txBody>
                <a:bodyPr/>
                <a:lstStyle/>
                <a:p>
                  <a:r>
                    <a:rPr lang="en-US">
                      <a:noFill/>
                    </a:rPr>
                    <a:t> </a:t>
                  </a:r>
                </a:p>
              </p:txBody>
            </p:sp>
          </mc:Fallback>
        </mc:AlternateContent>
        <p:sp>
          <p:nvSpPr>
            <p:cNvPr id="32" name="Arc 31">
              <a:extLst>
                <a:ext uri="{FF2B5EF4-FFF2-40B4-BE49-F238E27FC236}">
                  <a16:creationId xmlns:a16="http://schemas.microsoft.com/office/drawing/2014/main" id="{1132C0B6-868A-C902-4112-F7B70B47C933}"/>
                </a:ext>
              </a:extLst>
            </p:cNvPr>
            <p:cNvSpPr/>
            <p:nvPr/>
          </p:nvSpPr>
          <p:spPr>
            <a:xfrm rot="1225819">
              <a:off x="19578318" y="10402761"/>
              <a:ext cx="1055721" cy="1291308"/>
            </a:xfrm>
            <a:prstGeom prst="arc">
              <a:avLst>
                <a:gd name="adj1" fmla="val 15802309"/>
                <a:gd name="adj2" fmla="val 2766051"/>
              </a:avLst>
            </a:prstGeom>
            <a:noFill/>
            <a:ln w="762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900"/>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64A78BC-3977-61F9-A101-FC48BFDB63EA}"/>
                  </a:ext>
                </a:extLst>
              </p:cNvPr>
              <p:cNvSpPr txBox="1"/>
              <p:nvPr/>
            </p:nvSpPr>
            <p:spPr>
              <a:xfrm>
                <a:off x="2046360" y="6024476"/>
                <a:ext cx="6111769" cy="414024"/>
              </a:xfrm>
              <a:prstGeom prst="rect">
                <a:avLst/>
              </a:prstGeom>
              <a:noFill/>
            </p:spPr>
            <p:txBody>
              <a:bodyPr wrap="square">
                <a:spAutoFit/>
              </a:bodyPr>
              <a:lstStyle/>
              <a:p>
                <a:r>
                  <a:rPr lang="en-US" dirty="0">
                    <a:solidFill>
                      <a:srgbClr val="333333">
                        <a:alpha val="100000"/>
                      </a:srgbClr>
                    </a:solidFill>
                    <a:latin typeface="Tahoma Bold"/>
                    <a:ea typeface="Cambria Math" panose="02040503050406030204" pitchFamily="18" charset="0"/>
                  </a:rPr>
                  <a:t> </a:t>
                </a:r>
                <a14:m>
                  <m:oMath xmlns:m="http://schemas.openxmlformats.org/officeDocument/2006/math">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𝜉</m:t>
                            </m:r>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𝑡</m:t>
                                </m:r>
                              </m:e>
                            </m:d>
                          </m:e>
                        </m:d>
                        <m:r>
                          <a:rPr lang="en-US" i="1">
                            <a:solidFill>
                              <a:srgbClr val="333333">
                                <a:alpha val="100000"/>
                              </a:srgbClr>
                            </a:solidFill>
                            <a:latin typeface="Cambria Math" panose="02040503050406030204" pitchFamily="18" charset="0"/>
                            <a:ea typeface="Cambria Math" panose="02040503050406030204" pitchFamily="18" charset="0"/>
                            <a:cs typeface="Tahoma Bold"/>
                          </a:rPr>
                          <m:t>= </m:t>
                        </m:r>
                        <m:sSup>
                          <m:sSup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sSupPr>
                          <m:e>
                            <m:r>
                              <a:rPr lang="en-US" i="1">
                                <a:solidFill>
                                  <a:srgbClr val="333333">
                                    <a:alpha val="100000"/>
                                  </a:srgbClr>
                                </a:solidFill>
                                <a:latin typeface="Cambria Math" panose="02040503050406030204" pitchFamily="18" charset="0"/>
                                <a:ea typeface="Cambria Math" panose="02040503050406030204" pitchFamily="18" charset="0"/>
                                <a:cs typeface="Tahoma Bold"/>
                              </a:rPr>
                              <m:t>𝑒</m:t>
                            </m:r>
                          </m:e>
                          <m:sup>
                            <m:r>
                              <a:rPr lang="en-US" i="1">
                                <a:solidFill>
                                  <a:srgbClr val="333333">
                                    <a:alpha val="100000"/>
                                  </a:srgbClr>
                                </a:solidFill>
                                <a:latin typeface="Cambria Math" panose="02040503050406030204" pitchFamily="18" charset="0"/>
                                <a:ea typeface="Cambria Math" panose="02040503050406030204" pitchFamily="18" charset="0"/>
                                <a:cs typeface="Tahoma Bold"/>
                              </a:rPr>
                              <m:t>−</m:t>
                            </m:r>
                            <m:r>
                              <a:rPr lang="en-US" i="1">
                                <a:solidFill>
                                  <a:srgbClr val="333333">
                                    <a:alpha val="100000"/>
                                  </a:srgbClr>
                                </a:solidFill>
                                <a:latin typeface="Cambria Math" panose="02040503050406030204" pitchFamily="18" charset="0"/>
                                <a:ea typeface="Cambria Math" panose="02040503050406030204" pitchFamily="18" charset="0"/>
                                <a:cs typeface="Tahoma Bold"/>
                              </a:rPr>
                              <m:t>𝑖</m:t>
                            </m:r>
                            <m:r>
                              <a:rPr lang="en-US" i="1">
                                <a:solidFill>
                                  <a:srgbClr val="333333">
                                    <a:alpha val="100000"/>
                                  </a:srgbClr>
                                </a:solidFill>
                                <a:latin typeface="Cambria Math" panose="02040503050406030204" pitchFamily="18" charset="0"/>
                                <a:ea typeface="Cambria Math" panose="02040503050406030204" pitchFamily="18" charset="0"/>
                                <a:cs typeface="Tahoma Bold"/>
                              </a:rPr>
                              <m:t>(</m:t>
                            </m:r>
                            <m:sSub>
                              <m:sSubPr>
                                <m:ctrlPr>
                                  <a:rPr lang="en-US" i="1">
                                    <a:solidFill>
                                      <a:schemeClr val="accent6">
                                        <a:lumMod val="75000"/>
                                      </a:schemeClr>
                                    </a:solidFill>
                                    <a:latin typeface="Cambria Math" panose="02040503050406030204" pitchFamily="18" charset="0"/>
                                    <a:ea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𝐻</m:t>
                                </m:r>
                              </m:e>
                              <m:sub>
                                <m:r>
                                  <a:rPr lang="en-US" i="1">
                                    <a:solidFill>
                                      <a:schemeClr val="accent6">
                                        <a:lumMod val="75000"/>
                                      </a:schemeClr>
                                    </a:solidFill>
                                    <a:latin typeface="Cambria Math" panose="02040503050406030204" pitchFamily="18" charset="0"/>
                                    <a:ea typeface="Cambria Math" panose="02040503050406030204" pitchFamily="18" charset="0"/>
                                  </a:rPr>
                                  <m:t>𝑞</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𝐼</m:t>
                            </m:r>
                            <m:r>
                              <a:rPr lang="en-US" i="1">
                                <a:solidFill>
                                  <a:srgbClr val="333333">
                                    <a:alpha val="100000"/>
                                  </a:srgbClr>
                                </a:solidFill>
                                <a:latin typeface="Cambria Math" panose="02040503050406030204" pitchFamily="18" charset="0"/>
                                <a:ea typeface="Cambria Math" panose="02040503050406030204" pitchFamily="18" charset="0"/>
                              </a:rPr>
                              <m:t>+</m:t>
                            </m:r>
                            <m:sSub>
                              <m:sSubPr>
                                <m:ctrlPr>
                                  <a:rPr lang="en-US" i="1">
                                    <a:solidFill>
                                      <a:schemeClr val="accent1">
                                        <a:lumMod val="75000"/>
                                      </a:schemeClr>
                                    </a:solidFill>
                                    <a:latin typeface="Cambria Math" panose="02040503050406030204" pitchFamily="18" charset="0"/>
                                    <a:ea typeface="Cambria Math" panose="02040503050406030204" pitchFamily="18" charset="0"/>
                                  </a:rPr>
                                </m:ctrlPr>
                              </m:sSubPr>
                              <m:e>
                                <m:r>
                                  <a:rPr lang="en-US" i="1">
                                    <a:solidFill>
                                      <a:schemeClr val="accent1">
                                        <a:lumMod val="75000"/>
                                      </a:schemeClr>
                                    </a:solidFill>
                                    <a:latin typeface="Cambria Math" panose="02040503050406030204" pitchFamily="18" charset="0"/>
                                    <a:ea typeface="Cambria Math" panose="02040503050406030204" pitchFamily="18" charset="0"/>
                                  </a:rPr>
                                  <m:t>𝐼</m:t>
                                </m:r>
                                <m:r>
                                  <a:rPr lang="en-US" i="1">
                                    <a:latin typeface="Cambria Math" panose="02040503050406030204" pitchFamily="18" charset="0"/>
                                    <a:ea typeface="Cambria Math" panose="02040503050406030204" pitchFamily="18" charset="0"/>
                                  </a:rPr>
                                  <m:t>⨂</m:t>
                                </m:r>
                                <m:r>
                                  <a:rPr lang="en-US" i="1">
                                    <a:solidFill>
                                      <a:schemeClr val="accent1">
                                        <a:lumMod val="75000"/>
                                      </a:schemeClr>
                                    </a:solidFill>
                                    <a:latin typeface="Cambria Math" panose="02040503050406030204" pitchFamily="18" charset="0"/>
                                    <a:ea typeface="Cambria Math" panose="02040503050406030204" pitchFamily="18" charset="0"/>
                                  </a:rPr>
                                  <m:t>𝐻</m:t>
                                </m:r>
                              </m:e>
                              <m:sub>
                                <m:r>
                                  <a:rPr lang="en-US" i="1">
                                    <a:solidFill>
                                      <a:schemeClr val="accent1">
                                        <a:lumMod val="75000"/>
                                      </a:schemeClr>
                                    </a:solidFill>
                                    <a:latin typeface="Cambria Math" panose="02040503050406030204" pitchFamily="18" charset="0"/>
                                    <a:ea typeface="Cambria Math" panose="02040503050406030204" pitchFamily="18" charset="0"/>
                                  </a:rPr>
                                  <m:t>𝑒</m:t>
                                </m:r>
                              </m:sub>
                            </m:sSub>
                            <m:r>
                              <a:rPr lang="en-US" i="1">
                                <a:solidFill>
                                  <a:srgbClr val="333333">
                                    <a:alpha val="100000"/>
                                  </a:srgbClr>
                                </a:solidFill>
                                <a:latin typeface="Cambria Math" panose="02040503050406030204" pitchFamily="18" charset="0"/>
                                <a:ea typeface="Cambria Math" panose="02040503050406030204" pitchFamily="18" charset="0"/>
                              </a:rPr>
                              <m:t>+</m:t>
                            </m:r>
                            <m:sSub>
                              <m:sSubPr>
                                <m:ctrlPr>
                                  <a:rPr lang="en-US" i="1">
                                    <a:solidFill>
                                      <a:schemeClr val="accent2">
                                        <a:lumMod val="75000"/>
                                      </a:schemeClr>
                                    </a:solidFill>
                                    <a:latin typeface="Cambria Math" panose="02040503050406030204" pitchFamily="18" charset="0"/>
                                    <a:ea typeface="Cambria Math" panose="02040503050406030204" pitchFamily="18" charset="0"/>
                                  </a:rPr>
                                </m:ctrlPr>
                              </m:sSubPr>
                              <m:e>
                                <m:r>
                                  <a:rPr lang="en-US" i="1">
                                    <a:solidFill>
                                      <a:schemeClr val="accent2">
                                        <a:lumMod val="75000"/>
                                      </a:schemeClr>
                                    </a:solidFill>
                                    <a:latin typeface="Cambria Math" panose="02040503050406030204" pitchFamily="18" charset="0"/>
                                    <a:ea typeface="Cambria Math" panose="02040503050406030204" pitchFamily="18" charset="0"/>
                                  </a:rPr>
                                  <m:t>𝐻</m:t>
                                </m:r>
                              </m:e>
                              <m:sub>
                                <m:r>
                                  <a:rPr lang="en-US" i="1">
                                    <a:solidFill>
                                      <a:schemeClr val="accent2">
                                        <a:lumMod val="75000"/>
                                      </a:schemeClr>
                                    </a:solidFill>
                                    <a:latin typeface="Cambria Math" panose="02040503050406030204" pitchFamily="18" charset="0"/>
                                    <a:ea typeface="Cambria Math" panose="02040503050406030204" pitchFamily="18" charset="0"/>
                                  </a:rPr>
                                  <m:t>𝑖</m:t>
                                </m:r>
                              </m:sub>
                            </m:sSub>
                            <m:r>
                              <a:rPr lang="en-US" i="1">
                                <a:solidFill>
                                  <a:srgbClr val="333333">
                                    <a:alpha val="100000"/>
                                  </a:srgbClr>
                                </a:solidFill>
                                <a:latin typeface="Cambria Math" panose="02040503050406030204" pitchFamily="18" charset="0"/>
                                <a:ea typeface="Cambria Math" panose="02040503050406030204" pitchFamily="18" charset="0"/>
                                <a:cs typeface="Tahoma Bold"/>
                              </a:rPr>
                              <m:t>)</m:t>
                            </m:r>
                            <m:r>
                              <a:rPr lang="en-US" i="1">
                                <a:solidFill>
                                  <a:srgbClr val="333333">
                                    <a:alpha val="100000"/>
                                  </a:srgbClr>
                                </a:solidFill>
                                <a:latin typeface="Cambria Math" panose="02040503050406030204" pitchFamily="18" charset="0"/>
                                <a:ea typeface="Cambria Math" panose="02040503050406030204" pitchFamily="18" charset="0"/>
                                <a:cs typeface="Tahoma Bold"/>
                              </a:rPr>
                              <m:t>𝑡</m:t>
                            </m:r>
                            <m:r>
                              <a:rPr lang="en-US" i="1">
                                <a:solidFill>
                                  <a:srgbClr val="333333">
                                    <a:alpha val="100000"/>
                                  </a:srgbClr>
                                </a:solidFill>
                                <a:latin typeface="Cambria Math" panose="02040503050406030204" pitchFamily="18" charset="0"/>
                                <a:ea typeface="Cambria Math" panose="02040503050406030204" pitchFamily="18" charset="0"/>
                                <a:cs typeface="Tahoma Bold"/>
                              </a:rPr>
                              <m:t>/ℏ</m:t>
                            </m:r>
                          </m:sup>
                        </m:sSup>
                        <m:r>
                          <a:rPr lang="en-US" i="1">
                            <a:solidFill>
                              <a:srgbClr val="333333">
                                <a:alpha val="100000"/>
                              </a:srgbClr>
                            </a:solidFill>
                            <a:latin typeface="Cambria Math" panose="02040503050406030204" pitchFamily="18" charset="0"/>
                            <a:ea typeface="Cambria Math" panose="02040503050406030204" pitchFamily="18" charset="0"/>
                            <a:cs typeface="Tahoma Bold"/>
                          </a:rPr>
                          <m:t> </m:t>
                        </m:r>
                      </m:e>
                    </m:d>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sSub>
                          <m:sSubPr>
                            <m:ctrlPr>
                              <a:rPr lang="en-US" i="1">
                                <a:solidFill>
                                  <a:srgbClr val="333333">
                                    <a:alpha val="100000"/>
                                  </a:srgbClr>
                                </a:solidFill>
                                <a:latin typeface="Cambria Math" panose="02040503050406030204" pitchFamily="18" charset="0"/>
                                <a:ea typeface="Cambria Math" panose="02040503050406030204" pitchFamily="18" charset="0"/>
                              </a:rPr>
                            </m:ctrlPr>
                          </m:sSub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e>
                          <m:sub>
                            <m:r>
                              <a:rPr lang="en-US" i="1">
                                <a:solidFill>
                                  <a:srgbClr val="333333">
                                    <a:alpha val="100000"/>
                                  </a:srgbClr>
                                </a:solidFill>
                                <a:latin typeface="Cambria Math" panose="02040503050406030204" pitchFamily="18" charset="0"/>
                                <a:ea typeface="Cambria Math" panose="02040503050406030204" pitchFamily="18" charset="0"/>
                              </a:rPr>
                              <m:t>𝑞</m:t>
                            </m:r>
                          </m:sub>
                        </m:sSub>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0</m:t>
                            </m:r>
                          </m:e>
                        </m:d>
                      </m:e>
                    </m:d>
                    <m:r>
                      <a:rPr lang="en-US" i="1">
                        <a:latin typeface="Cambria Math" panose="02040503050406030204" pitchFamily="18" charset="0"/>
                        <a:ea typeface="Cambria Math" panose="02040503050406030204" pitchFamily="18" charset="0"/>
                      </a:rPr>
                      <m:t>⨂|</m:t>
                    </m:r>
                    <m:d>
                      <m:dPr>
                        <m:begChr m:val=""/>
                        <m:endChr m:val="⟩"/>
                        <m:ctrlPr>
                          <a:rPr lang="en-US" i="1">
                            <a:solidFill>
                              <a:srgbClr val="333333">
                                <a:alpha val="100000"/>
                              </a:srgbClr>
                            </a:solidFill>
                            <a:latin typeface="Cambria Math" panose="02040503050406030204" pitchFamily="18" charset="0"/>
                            <a:ea typeface="Cambria Math" panose="02040503050406030204" pitchFamily="18" charset="0"/>
                          </a:rPr>
                        </m:ctrlPr>
                      </m:dPr>
                      <m:e>
                        <m:sSub>
                          <m:sSubPr>
                            <m:ctrlPr>
                              <a:rPr lang="en-US" i="1">
                                <a:solidFill>
                                  <a:srgbClr val="333333">
                                    <a:alpha val="100000"/>
                                  </a:srgbClr>
                                </a:solidFill>
                                <a:latin typeface="Cambria Math" panose="02040503050406030204" pitchFamily="18" charset="0"/>
                                <a:ea typeface="Cambria Math" panose="02040503050406030204" pitchFamily="18" charset="0"/>
                              </a:rPr>
                            </m:ctrlPr>
                          </m:sSubPr>
                          <m:e>
                            <m:r>
                              <a:rPr lang="en-US" i="1">
                                <a:solidFill>
                                  <a:srgbClr val="333333">
                                    <a:alpha val="100000"/>
                                  </a:srgbClr>
                                </a:solidFill>
                                <a:latin typeface="Cambria Math" panose="02040503050406030204" pitchFamily="18" charset="0"/>
                                <a:ea typeface="Cambria Math" panose="02040503050406030204" pitchFamily="18" charset="0"/>
                                <a:cs typeface="Tahoma Bold"/>
                              </a:rPr>
                              <m:t>𝜓</m:t>
                            </m:r>
                          </m:e>
                          <m:sub>
                            <m:r>
                              <a:rPr lang="en-US" i="1">
                                <a:solidFill>
                                  <a:srgbClr val="333333">
                                    <a:alpha val="100000"/>
                                  </a:srgbClr>
                                </a:solidFill>
                                <a:latin typeface="Cambria Math" panose="02040503050406030204" pitchFamily="18" charset="0"/>
                                <a:ea typeface="Cambria Math" panose="02040503050406030204" pitchFamily="18" charset="0"/>
                                <a:cs typeface="Tahoma Bold"/>
                              </a:rPr>
                              <m:t>𝑒</m:t>
                            </m:r>
                          </m:sub>
                        </m:sSub>
                        <m:d>
                          <m:dPr>
                            <m:ctrlPr>
                              <a:rPr lang="en-US"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i="1">
                                <a:solidFill>
                                  <a:srgbClr val="333333">
                                    <a:alpha val="100000"/>
                                  </a:srgbClr>
                                </a:solidFill>
                                <a:latin typeface="Cambria Math" panose="02040503050406030204" pitchFamily="18" charset="0"/>
                                <a:ea typeface="Cambria Math" panose="02040503050406030204" pitchFamily="18" charset="0"/>
                                <a:cs typeface="Tahoma Bold"/>
                              </a:rPr>
                              <m:t>0</m:t>
                            </m:r>
                          </m:e>
                        </m:d>
                      </m:e>
                    </m:d>
                  </m:oMath>
                </a14:m>
                <a:endParaRPr lang="en-DE" dirty="0"/>
              </a:p>
            </p:txBody>
          </p:sp>
        </mc:Choice>
        <mc:Fallback xmlns="">
          <p:sp>
            <p:nvSpPr>
              <p:cNvPr id="33" name="TextBox 32">
                <a:extLst>
                  <a:ext uri="{FF2B5EF4-FFF2-40B4-BE49-F238E27FC236}">
                    <a16:creationId xmlns:a16="http://schemas.microsoft.com/office/drawing/2014/main" id="{764A78BC-3977-61F9-A101-FC48BFDB63EA}"/>
                  </a:ext>
                </a:extLst>
              </p:cNvPr>
              <p:cNvSpPr txBox="1">
                <a:spLocks noRot="1" noChangeAspect="1" noMove="1" noResize="1" noEditPoints="1" noAdjustHandles="1" noChangeArrowheads="1" noChangeShapeType="1" noTextEdit="1"/>
              </p:cNvSpPr>
              <p:nvPr/>
            </p:nvSpPr>
            <p:spPr>
              <a:xfrm>
                <a:off x="2046360" y="6024476"/>
                <a:ext cx="6111769" cy="414024"/>
              </a:xfrm>
              <a:prstGeom prst="rect">
                <a:avLst/>
              </a:prstGeom>
              <a:blipFill>
                <a:blip r:embed="rId10"/>
                <a:stretch>
                  <a:fillRect t="-148485" b="-224242"/>
                </a:stretch>
              </a:blipFill>
            </p:spPr>
            <p:txBody>
              <a:bodyPr/>
              <a:lstStyle/>
              <a:p>
                <a:r>
                  <a:rPr lang="en-US">
                    <a:noFill/>
                  </a:rPr>
                  <a:t> </a:t>
                </a:r>
              </a:p>
            </p:txBody>
          </p:sp>
        </mc:Fallback>
      </mc:AlternateContent>
    </p:spTree>
    <p:extLst>
      <p:ext uri="{BB962C8B-B14F-4D97-AF65-F5344CB8AC3E}">
        <p14:creationId xmlns:p14="http://schemas.microsoft.com/office/powerpoint/2010/main" val="811349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039D8-DC79-075A-AF6F-FF2D417DF49C}"/>
            </a:ext>
          </a:extLst>
        </p:cNvPr>
        <p:cNvGrpSpPr/>
        <p:nvPr/>
      </p:nvGrpSpPr>
      <p:grpSpPr>
        <a:xfrm>
          <a:off x="0" y="0"/>
          <a:ext cx="0" cy="0"/>
          <a:chOff x="0" y="0"/>
          <a:chExt cx="0" cy="0"/>
        </a:xfrm>
      </p:grpSpPr>
      <p:sp>
        <p:nvSpPr>
          <p:cNvPr id="9" name="Text 1">
            <a:extLst>
              <a:ext uri="{FF2B5EF4-FFF2-40B4-BE49-F238E27FC236}">
                <a16:creationId xmlns:a16="http://schemas.microsoft.com/office/drawing/2014/main" id="{BF773FBA-9DED-F900-108C-15AC8AC31EAB}"/>
              </a:ext>
            </a:extLst>
          </p:cNvPr>
          <p:cNvSpPr/>
          <p:nvPr/>
        </p:nvSpPr>
        <p:spPr>
          <a:xfrm>
            <a:off x="736202" y="465607"/>
            <a:ext cx="11455798" cy="817813"/>
          </a:xfrm>
          <a:prstGeom prst="rect">
            <a:avLst/>
          </a:prstGeom>
          <a:noFill/>
          <a:ln/>
        </p:spPr>
        <p:txBody>
          <a:bodyPr wrap="square" lIns="0" tIns="0" rIns="0" bIns="0" rtlCol="0" anchor="t"/>
          <a:lstStyle/>
          <a:p>
            <a:pPr algn="l"/>
            <a:r>
              <a:rPr lang="en-US" sz="3449" b="1" dirty="0">
                <a:solidFill>
                  <a:srgbClr val="333333">
                    <a:alpha val="100000"/>
                  </a:srgbClr>
                </a:solidFill>
                <a:latin typeface="Tahoma Bold"/>
                <a:ea typeface="Tahoma Bold"/>
                <a:cs typeface="Tahoma Bold"/>
              </a:rPr>
              <a:t>NRE framework</a:t>
            </a:r>
            <a:endParaRPr lang="en-US" sz="3449" b="1" dirty="0">
              <a:solidFill>
                <a:srgbClr val="333333"/>
              </a:solidFill>
              <a:latin typeface="Tahoma Bold"/>
              <a:ea typeface="Tahoma Bold"/>
              <a:cs typeface="Tahoma Bold"/>
            </a:endParaRPr>
          </a:p>
        </p:txBody>
      </p:sp>
      <p:pic>
        <p:nvPicPr>
          <p:cNvPr id="28" name="Image 19" descr=" ">
            <a:extLst>
              <a:ext uri="{FF2B5EF4-FFF2-40B4-BE49-F238E27FC236}">
                <a16:creationId xmlns:a16="http://schemas.microsoft.com/office/drawing/2014/main" id="{8E6D027F-128B-4941-90FE-EFF4449CA6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pic>
        <p:nvPicPr>
          <p:cNvPr id="8" name="Picture 7">
            <a:extLst>
              <a:ext uri="{FF2B5EF4-FFF2-40B4-BE49-F238E27FC236}">
                <a16:creationId xmlns:a16="http://schemas.microsoft.com/office/drawing/2014/main" id="{F335CF43-68C7-CEA9-5CDB-FC34ED8E9464}"/>
              </a:ext>
            </a:extLst>
          </p:cNvPr>
          <p:cNvPicPr>
            <a:picLocks noChangeAspect="1"/>
          </p:cNvPicPr>
          <p:nvPr/>
        </p:nvPicPr>
        <p:blipFill>
          <a:blip r:embed="rId5"/>
          <a:stretch>
            <a:fillRect/>
          </a:stretch>
        </p:blipFill>
        <p:spPr>
          <a:xfrm>
            <a:off x="1100988" y="6341900"/>
            <a:ext cx="460489" cy="165036"/>
          </a:xfrm>
          <a:prstGeom prst="rect">
            <a:avLst/>
          </a:prstGeom>
        </p:spPr>
      </p:pic>
      <p:sp>
        <p:nvSpPr>
          <p:cNvPr id="2" name="Text 9">
            <a:extLst>
              <a:ext uri="{FF2B5EF4-FFF2-40B4-BE49-F238E27FC236}">
                <a16:creationId xmlns:a16="http://schemas.microsoft.com/office/drawing/2014/main" id="{87469A22-80B0-DBD3-9158-CD212720C299}"/>
              </a:ext>
            </a:extLst>
          </p:cNvPr>
          <p:cNvSpPr/>
          <p:nvPr/>
        </p:nvSpPr>
        <p:spPr>
          <a:xfrm>
            <a:off x="4223459" y="657972"/>
            <a:ext cx="5864265" cy="304989"/>
          </a:xfrm>
          <a:prstGeom prst="rect">
            <a:avLst/>
          </a:prstGeom>
          <a:noFill/>
          <a:ln/>
        </p:spPr>
        <p:txBody>
          <a:bodyPr wrap="square" lIns="0" tIns="0" rIns="0" bIns="0" rtlCol="0" anchor="t"/>
          <a:lstStyle/>
          <a:p>
            <a:pPr algn="l"/>
            <a:endParaRPr lang="en-US" sz="175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id="{CEA73E03-87B4-7E2E-4A83-8805C98D072C}"/>
              </a:ext>
            </a:extLst>
          </p:cNvPr>
          <p:cNvPicPr>
            <a:picLocks noChangeAspect="1"/>
          </p:cNvPicPr>
          <p:nvPr/>
        </p:nvPicPr>
        <p:blipFill>
          <a:blip r:embed="rId6"/>
          <a:stretch>
            <a:fillRect/>
          </a:stretch>
        </p:blipFill>
        <p:spPr>
          <a:xfrm>
            <a:off x="650990" y="1244816"/>
            <a:ext cx="3056699" cy="233970"/>
          </a:xfrm>
          <a:prstGeom prst="rect">
            <a:avLst/>
          </a:prstGeom>
        </p:spPr>
      </p:pic>
      <p:pic>
        <p:nvPicPr>
          <p:cNvPr id="19" name="Picture 18">
            <a:extLst>
              <a:ext uri="{FF2B5EF4-FFF2-40B4-BE49-F238E27FC236}">
                <a16:creationId xmlns:a16="http://schemas.microsoft.com/office/drawing/2014/main" id="{6155831B-68D5-1183-70C7-2C1FB083CC0E}"/>
              </a:ext>
            </a:extLst>
          </p:cNvPr>
          <p:cNvPicPr>
            <a:picLocks noChangeAspect="1"/>
          </p:cNvPicPr>
          <p:nvPr/>
        </p:nvPicPr>
        <p:blipFill>
          <a:blip r:embed="rId7"/>
          <a:stretch>
            <a:fillRect/>
          </a:stretch>
        </p:blipFill>
        <p:spPr>
          <a:xfrm>
            <a:off x="4439331" y="1079974"/>
            <a:ext cx="3303990" cy="575925"/>
          </a:xfrm>
          <a:prstGeom prst="rect">
            <a:avLst/>
          </a:prstGeom>
        </p:spPr>
      </p:pic>
      <p:pic>
        <p:nvPicPr>
          <p:cNvPr id="20" name="Picture 19">
            <a:extLst>
              <a:ext uri="{FF2B5EF4-FFF2-40B4-BE49-F238E27FC236}">
                <a16:creationId xmlns:a16="http://schemas.microsoft.com/office/drawing/2014/main" id="{47630F03-E38E-28F6-6447-029BDA8D4380}"/>
              </a:ext>
            </a:extLst>
          </p:cNvPr>
          <p:cNvPicPr>
            <a:picLocks noChangeAspect="1"/>
          </p:cNvPicPr>
          <p:nvPr/>
        </p:nvPicPr>
        <p:blipFill>
          <a:blip r:embed="rId8"/>
          <a:stretch>
            <a:fillRect/>
          </a:stretch>
        </p:blipFill>
        <p:spPr>
          <a:xfrm>
            <a:off x="8819987" y="1114900"/>
            <a:ext cx="2637130" cy="575925"/>
          </a:xfrm>
          <a:prstGeom prst="rect">
            <a:avLst/>
          </a:prstGeom>
        </p:spPr>
      </p:pic>
      <p:sp>
        <p:nvSpPr>
          <p:cNvPr id="38" name="Rectangle 37">
            <a:extLst>
              <a:ext uri="{FF2B5EF4-FFF2-40B4-BE49-F238E27FC236}">
                <a16:creationId xmlns:a16="http://schemas.microsoft.com/office/drawing/2014/main" id="{C964A779-7DD5-3CF4-8709-F53241EC0CF0}"/>
              </a:ext>
            </a:extLst>
          </p:cNvPr>
          <p:cNvSpPr/>
          <p:nvPr/>
        </p:nvSpPr>
        <p:spPr>
          <a:xfrm>
            <a:off x="5357615" y="1187378"/>
            <a:ext cx="887432" cy="3265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Rectangle 38">
            <a:extLst>
              <a:ext uri="{FF2B5EF4-FFF2-40B4-BE49-F238E27FC236}">
                <a16:creationId xmlns:a16="http://schemas.microsoft.com/office/drawing/2014/main" id="{D565C946-4E7A-7D8D-3160-6752C49D5062}"/>
              </a:ext>
            </a:extLst>
          </p:cNvPr>
          <p:cNvSpPr/>
          <p:nvPr/>
        </p:nvSpPr>
        <p:spPr>
          <a:xfrm>
            <a:off x="6424276" y="1380635"/>
            <a:ext cx="1044892" cy="3265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TextBox 39">
            <a:extLst>
              <a:ext uri="{FF2B5EF4-FFF2-40B4-BE49-F238E27FC236}">
                <a16:creationId xmlns:a16="http://schemas.microsoft.com/office/drawing/2014/main" id="{3A12C57E-FFF6-4A50-7550-925106DE9036}"/>
              </a:ext>
            </a:extLst>
          </p:cNvPr>
          <p:cNvSpPr txBox="1"/>
          <p:nvPr/>
        </p:nvSpPr>
        <p:spPr>
          <a:xfrm>
            <a:off x="5051402" y="718892"/>
            <a:ext cx="2783134" cy="338554"/>
          </a:xfrm>
          <a:prstGeom prst="rect">
            <a:avLst/>
          </a:prstGeom>
          <a:noFill/>
        </p:spPr>
        <p:txBody>
          <a:bodyPr wrap="none" rtlCol="0">
            <a:spAutoFit/>
          </a:bodyPr>
          <a:lstStyle/>
          <a:p>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Competition of noise effects!</a:t>
            </a:r>
          </a:p>
        </p:txBody>
      </p:sp>
      <p:grpSp>
        <p:nvGrpSpPr>
          <p:cNvPr id="61" name="Group 60">
            <a:extLst>
              <a:ext uri="{FF2B5EF4-FFF2-40B4-BE49-F238E27FC236}">
                <a16:creationId xmlns:a16="http://schemas.microsoft.com/office/drawing/2014/main" id="{C59C0115-3A06-0FE5-7964-ABC6FB17AC37}"/>
              </a:ext>
            </a:extLst>
          </p:cNvPr>
          <p:cNvGrpSpPr/>
          <p:nvPr/>
        </p:nvGrpSpPr>
        <p:grpSpPr>
          <a:xfrm>
            <a:off x="4420308" y="1811090"/>
            <a:ext cx="4350860" cy="338554"/>
            <a:chOff x="8409967" y="3621756"/>
            <a:chExt cx="8702852" cy="677197"/>
          </a:xfrm>
        </p:grpSpPr>
        <p:pic>
          <p:nvPicPr>
            <p:cNvPr id="42" name="Picture 41">
              <a:extLst>
                <a:ext uri="{FF2B5EF4-FFF2-40B4-BE49-F238E27FC236}">
                  <a16:creationId xmlns:a16="http://schemas.microsoft.com/office/drawing/2014/main" id="{B9A49B35-3C5A-2202-4ACD-E17BE8A9F032}"/>
                </a:ext>
              </a:extLst>
            </p:cNvPr>
            <p:cNvPicPr>
              <a:picLocks noChangeAspect="1"/>
            </p:cNvPicPr>
            <p:nvPr/>
          </p:nvPicPr>
          <p:blipFill>
            <a:blip r:embed="rId9"/>
            <a:stretch>
              <a:fillRect/>
            </a:stretch>
          </p:blipFill>
          <p:spPr>
            <a:xfrm>
              <a:off x="8409967" y="3695938"/>
              <a:ext cx="952500" cy="381000"/>
            </a:xfrm>
            <a:prstGeom prst="rect">
              <a:avLst/>
            </a:prstGeom>
          </p:spPr>
        </p:pic>
        <p:sp>
          <p:nvSpPr>
            <p:cNvPr id="43" name="TextBox 42">
              <a:extLst>
                <a:ext uri="{FF2B5EF4-FFF2-40B4-BE49-F238E27FC236}">
                  <a16:creationId xmlns:a16="http://schemas.microsoft.com/office/drawing/2014/main" id="{ED781BE3-718C-CA59-3A95-27B0492E47FB}"/>
                </a:ext>
              </a:extLst>
            </p:cNvPr>
            <p:cNvSpPr txBox="1"/>
            <p:nvPr/>
          </p:nvSpPr>
          <p:spPr>
            <a:xfrm>
              <a:off x="9419968" y="3621756"/>
              <a:ext cx="7692851" cy="677197"/>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(multi-)exponential with </a:t>
              </a:r>
              <a:r>
                <a:rPr lang="en-US" sz="1600" i="1" dirty="0">
                  <a:latin typeface="Tahoma" panose="020B0604030504040204" pitchFamily="34" charset="0"/>
                  <a:ea typeface="Tahoma" panose="020B0604030504040204" pitchFamily="34" charset="0"/>
                  <a:cs typeface="Tahoma" panose="020B0604030504040204" pitchFamily="34" charset="0"/>
                </a:rPr>
                <a:t>small</a:t>
              </a:r>
              <a:r>
                <a:rPr lang="en-US" sz="1600" dirty="0">
                  <a:latin typeface="Tahoma" panose="020B0604030504040204" pitchFamily="34" charset="0"/>
                  <a:ea typeface="Tahoma" panose="020B0604030504040204" pitchFamily="34" charset="0"/>
                  <a:cs typeface="Tahoma" panose="020B0604030504040204" pitchFamily="34" charset="0"/>
                </a:rPr>
                <a:t> exponent </a:t>
              </a:r>
            </a:p>
          </p:txBody>
        </p:sp>
      </p:grpSp>
      <p:grpSp>
        <p:nvGrpSpPr>
          <p:cNvPr id="62" name="Group 61">
            <a:extLst>
              <a:ext uri="{FF2B5EF4-FFF2-40B4-BE49-F238E27FC236}">
                <a16:creationId xmlns:a16="http://schemas.microsoft.com/office/drawing/2014/main" id="{A80DB8A8-F9B3-FAEB-C111-83C2D1CB5254}"/>
              </a:ext>
            </a:extLst>
          </p:cNvPr>
          <p:cNvGrpSpPr/>
          <p:nvPr/>
        </p:nvGrpSpPr>
        <p:grpSpPr>
          <a:xfrm>
            <a:off x="4735813" y="2112871"/>
            <a:ext cx="1226432" cy="338554"/>
            <a:chOff x="9041059" y="4225399"/>
            <a:chExt cx="2453183" cy="677196"/>
          </a:xfrm>
        </p:grpSpPr>
        <p:pic>
          <p:nvPicPr>
            <p:cNvPr id="44" name="Picture 43">
              <a:extLst>
                <a:ext uri="{FF2B5EF4-FFF2-40B4-BE49-F238E27FC236}">
                  <a16:creationId xmlns:a16="http://schemas.microsoft.com/office/drawing/2014/main" id="{8E238324-5EA9-B1EA-B585-697439339C48}"/>
                </a:ext>
              </a:extLst>
            </p:cNvPr>
            <p:cNvPicPr>
              <a:picLocks noChangeAspect="1"/>
            </p:cNvPicPr>
            <p:nvPr/>
          </p:nvPicPr>
          <p:blipFill>
            <a:blip r:embed="rId10"/>
            <a:stretch>
              <a:fillRect/>
            </a:stretch>
          </p:blipFill>
          <p:spPr>
            <a:xfrm>
              <a:off x="9041059" y="4429859"/>
              <a:ext cx="317500" cy="114300"/>
            </a:xfrm>
            <a:prstGeom prst="rect">
              <a:avLst/>
            </a:prstGeom>
          </p:spPr>
        </p:pic>
        <p:sp>
          <p:nvSpPr>
            <p:cNvPr id="45" name="TextBox 44">
              <a:extLst>
                <a:ext uri="{FF2B5EF4-FFF2-40B4-BE49-F238E27FC236}">
                  <a16:creationId xmlns:a16="http://schemas.microsoft.com/office/drawing/2014/main" id="{A165C6CB-7BAD-FC48-BE60-5BE9EACD571E}"/>
                </a:ext>
              </a:extLst>
            </p:cNvPr>
            <p:cNvSpPr txBox="1"/>
            <p:nvPr/>
          </p:nvSpPr>
          <p:spPr>
            <a:xfrm>
              <a:off x="9491804" y="4225399"/>
              <a:ext cx="1921288" cy="677196"/>
            </a:xfrm>
            <a:prstGeom prst="rect">
              <a:avLst/>
            </a:prstGeom>
            <a:noFill/>
          </p:spPr>
          <p:txBody>
            <a:bodyPr wrap="none" rtlCol="0">
              <a:spAutoFit/>
            </a:bodyPr>
            <a:lstStyle/>
            <a:p>
              <a:r>
                <a:rPr lang="en-US" sz="16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Linear in</a:t>
              </a:r>
            </a:p>
          </p:txBody>
        </p:sp>
        <p:pic>
          <p:nvPicPr>
            <p:cNvPr id="46" name="Picture 45">
              <a:extLst>
                <a:ext uri="{FF2B5EF4-FFF2-40B4-BE49-F238E27FC236}">
                  <a16:creationId xmlns:a16="http://schemas.microsoft.com/office/drawing/2014/main" id="{71C20A7F-2B7A-72C5-5494-20805AB6FDD9}"/>
                </a:ext>
              </a:extLst>
            </p:cNvPr>
            <p:cNvPicPr>
              <a:picLocks noChangeAspect="1"/>
            </p:cNvPicPr>
            <p:nvPr/>
          </p:nvPicPr>
          <p:blipFill>
            <a:blip r:embed="rId11"/>
            <a:stretch>
              <a:fillRect/>
            </a:stretch>
          </p:blipFill>
          <p:spPr>
            <a:xfrm>
              <a:off x="11220642" y="4304516"/>
              <a:ext cx="273600" cy="360000"/>
            </a:xfrm>
            <a:prstGeom prst="rect">
              <a:avLst/>
            </a:prstGeom>
          </p:spPr>
        </p:pic>
      </p:grpSp>
      <p:grpSp>
        <p:nvGrpSpPr>
          <p:cNvPr id="90" name="Group 89">
            <a:extLst>
              <a:ext uri="{FF2B5EF4-FFF2-40B4-BE49-F238E27FC236}">
                <a16:creationId xmlns:a16="http://schemas.microsoft.com/office/drawing/2014/main" id="{70544AE8-10D4-2DE1-5AEE-2EDF471BA71D}"/>
              </a:ext>
            </a:extLst>
          </p:cNvPr>
          <p:cNvGrpSpPr/>
          <p:nvPr/>
        </p:nvGrpSpPr>
        <p:grpSpPr>
          <a:xfrm>
            <a:off x="8815658" y="1830712"/>
            <a:ext cx="1465820" cy="338554"/>
            <a:chOff x="17201811" y="3661010"/>
            <a:chExt cx="2932022" cy="677196"/>
          </a:xfrm>
        </p:grpSpPr>
        <p:pic>
          <p:nvPicPr>
            <p:cNvPr id="47" name="Picture 46">
              <a:extLst>
                <a:ext uri="{FF2B5EF4-FFF2-40B4-BE49-F238E27FC236}">
                  <a16:creationId xmlns:a16="http://schemas.microsoft.com/office/drawing/2014/main" id="{939AA53B-3390-F07A-3BDF-B4BFDAEB8049}"/>
                </a:ext>
              </a:extLst>
            </p:cNvPr>
            <p:cNvPicPr>
              <a:picLocks noChangeAspect="1"/>
            </p:cNvPicPr>
            <p:nvPr/>
          </p:nvPicPr>
          <p:blipFill>
            <a:blip r:embed="rId12"/>
            <a:stretch>
              <a:fillRect/>
            </a:stretch>
          </p:blipFill>
          <p:spPr>
            <a:xfrm>
              <a:off x="17201811" y="3766617"/>
              <a:ext cx="914400" cy="381000"/>
            </a:xfrm>
            <a:prstGeom prst="rect">
              <a:avLst/>
            </a:prstGeom>
          </p:spPr>
        </p:pic>
        <p:sp>
          <p:nvSpPr>
            <p:cNvPr id="48" name="TextBox 47">
              <a:extLst>
                <a:ext uri="{FF2B5EF4-FFF2-40B4-BE49-F238E27FC236}">
                  <a16:creationId xmlns:a16="http://schemas.microsoft.com/office/drawing/2014/main" id="{09226439-E5FA-E428-DE8E-D9C078884B1D}"/>
                </a:ext>
              </a:extLst>
            </p:cNvPr>
            <p:cNvSpPr txBox="1"/>
            <p:nvPr/>
          </p:nvSpPr>
          <p:spPr>
            <a:xfrm>
              <a:off x="18166467" y="3661010"/>
              <a:ext cx="1921288" cy="677196"/>
            </a:xfrm>
            <a:prstGeom prst="rect">
              <a:avLst/>
            </a:prstGeom>
            <a:noFill/>
          </p:spPr>
          <p:txBody>
            <a:bodyPr wrap="none" rtlCol="0">
              <a:spAutoFit/>
            </a:bodyPr>
            <a:lstStyle/>
            <a:p>
              <a:r>
                <a:rPr lang="en-US" sz="16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Linear in</a:t>
              </a:r>
            </a:p>
          </p:txBody>
        </p:sp>
        <p:pic>
          <p:nvPicPr>
            <p:cNvPr id="49" name="Picture 48">
              <a:extLst>
                <a:ext uri="{FF2B5EF4-FFF2-40B4-BE49-F238E27FC236}">
                  <a16:creationId xmlns:a16="http://schemas.microsoft.com/office/drawing/2014/main" id="{BD12C0D5-91D3-0B71-B603-A4109055A81F}"/>
                </a:ext>
              </a:extLst>
            </p:cNvPr>
            <p:cNvPicPr>
              <a:picLocks noChangeAspect="1"/>
            </p:cNvPicPr>
            <p:nvPr/>
          </p:nvPicPr>
          <p:blipFill>
            <a:blip r:embed="rId11"/>
            <a:stretch>
              <a:fillRect/>
            </a:stretch>
          </p:blipFill>
          <p:spPr>
            <a:xfrm>
              <a:off x="19892533" y="3770607"/>
              <a:ext cx="241300" cy="317500"/>
            </a:xfrm>
            <a:prstGeom prst="rect">
              <a:avLst/>
            </a:prstGeom>
          </p:spPr>
        </p:pic>
      </p:grpSp>
      <p:sp>
        <p:nvSpPr>
          <p:cNvPr id="50" name="Rectangle 49">
            <a:extLst>
              <a:ext uri="{FF2B5EF4-FFF2-40B4-BE49-F238E27FC236}">
                <a16:creationId xmlns:a16="http://schemas.microsoft.com/office/drawing/2014/main" id="{F6695F8A-6251-FC39-4440-C153E23C5B02}"/>
              </a:ext>
            </a:extLst>
          </p:cNvPr>
          <p:cNvSpPr/>
          <p:nvPr/>
        </p:nvSpPr>
        <p:spPr>
          <a:xfrm>
            <a:off x="2880834" y="1183060"/>
            <a:ext cx="232564" cy="3265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75C29B9-AD7C-2A7F-FCA6-27DFF56EFAFB}"/>
                  </a:ext>
                </a:extLst>
              </p:cNvPr>
              <p:cNvSpPr txBox="1"/>
              <p:nvPr/>
            </p:nvSpPr>
            <p:spPr>
              <a:xfrm>
                <a:off x="650990" y="1653442"/>
                <a:ext cx="3070392" cy="584775"/>
              </a:xfrm>
              <a:prstGeom prst="rect">
                <a:avLst/>
              </a:prstGeom>
              <a:noFill/>
            </p:spPr>
            <p:txBody>
              <a:bodyPr wrap="none" rtlCol="0">
                <a:spAutoFit/>
              </a:bodyPr>
              <a:lstStyle/>
              <a:p>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Minimize noise-sensitivity </a:t>
                </a:r>
              </a:p>
              <a:p>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via tuning control parameter, </a:t>
                </a:r>
                <a14:m>
                  <m:oMath xmlns:m="http://schemas.openxmlformats.org/officeDocument/2006/math">
                    <m:r>
                      <a:rPr lang="en-US" sz="1600" i="1" dirty="0">
                        <a:solidFill>
                          <a:srgbClr val="FF0000"/>
                        </a:solidFill>
                        <a:latin typeface="Cambria Math" panose="02040503050406030204" pitchFamily="18" charset="0"/>
                        <a:ea typeface="Tahoma" panose="020B0604030504040204" pitchFamily="34" charset="0"/>
                        <a:cs typeface="Tahoma" panose="020B0604030504040204" pitchFamily="34" charset="0"/>
                      </a:rPr>
                      <m:t>𝑛</m:t>
                    </m:r>
                  </m:oMath>
                </a14:m>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51" name="TextBox 50">
                <a:extLst>
                  <a:ext uri="{FF2B5EF4-FFF2-40B4-BE49-F238E27FC236}">
                    <a16:creationId xmlns:a16="http://schemas.microsoft.com/office/drawing/2014/main" id="{C75C29B9-AD7C-2A7F-FCA6-27DFF56EFAFB}"/>
                  </a:ext>
                </a:extLst>
              </p:cNvPr>
              <p:cNvSpPr txBox="1">
                <a:spLocks noRot="1" noChangeAspect="1" noMove="1" noResize="1" noEditPoints="1" noAdjustHandles="1" noChangeArrowheads="1" noChangeShapeType="1" noTextEdit="1"/>
              </p:cNvSpPr>
              <p:nvPr/>
            </p:nvSpPr>
            <p:spPr>
              <a:xfrm>
                <a:off x="650990" y="1653442"/>
                <a:ext cx="3070392" cy="584775"/>
              </a:xfrm>
              <a:prstGeom prst="rect">
                <a:avLst/>
              </a:prstGeom>
              <a:blipFill>
                <a:blip r:embed="rId13"/>
                <a:stretch>
                  <a:fillRect l="-1240" t="-4255" b="-10638"/>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C0835DDF-218E-4C9B-DF6E-211D683874BB}"/>
              </a:ext>
            </a:extLst>
          </p:cNvPr>
          <p:cNvGrpSpPr/>
          <p:nvPr/>
        </p:nvGrpSpPr>
        <p:grpSpPr>
          <a:xfrm>
            <a:off x="981665" y="4559118"/>
            <a:ext cx="8758213" cy="457624"/>
            <a:chOff x="533464" y="6888582"/>
            <a:chExt cx="17518707" cy="915367"/>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F4EEC37-29CF-7766-D4C2-FC69A9D4AE54}"/>
                    </a:ext>
                  </a:extLst>
                </p:cNvPr>
                <p:cNvSpPr txBox="1"/>
                <p:nvPr/>
              </p:nvSpPr>
              <p:spPr>
                <a:xfrm>
                  <a:off x="657246" y="7090072"/>
                  <a:ext cx="16821538" cy="646414"/>
                </a:xfrm>
                <a:prstGeom prst="rect">
                  <a:avLst/>
                </a:prstGeom>
                <a:noFill/>
              </p:spPr>
              <p:txBody>
                <a:bodyPr wrap="none" rtlCol="0">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Control parameter, </a:t>
                  </a:r>
                  <a14:m>
                    <m:oMath xmlns:m="http://schemas.openxmlformats.org/officeDocument/2006/math">
                      <m:r>
                        <a:rPr lang="en-US" sz="1500" b="1" i="1" dirty="0">
                          <a:latin typeface="Cambria Math" panose="02040503050406030204" pitchFamily="18" charset="0"/>
                          <a:ea typeface="Tahoma" panose="020B0604030504040204" pitchFamily="34" charset="0"/>
                          <a:cs typeface="Tahoma" panose="020B0604030504040204" pitchFamily="34" charset="0"/>
                        </a:rPr>
                        <m:t>𝒏</m:t>
                      </m:r>
                    </m:oMath>
                  </a14:m>
                  <a:r>
                    <a:rPr lang="en-US" sz="1500" b="1" dirty="0">
                      <a:latin typeface="Tahoma" panose="020B0604030504040204" pitchFamily="34" charset="0"/>
                      <a:ea typeface="Tahoma" panose="020B0604030504040204" pitchFamily="34" charset="0"/>
                      <a:cs typeface="Tahoma" panose="020B0604030504040204" pitchFamily="34" charset="0"/>
                    </a:rPr>
                    <a:t> : A real-valued parameter used in the first-step post-processing</a:t>
                  </a:r>
                </a:p>
              </p:txBody>
            </p:sp>
          </mc:Choice>
          <mc:Fallback xmlns="">
            <p:sp>
              <p:nvSpPr>
                <p:cNvPr id="37" name="TextBox 36">
                  <a:extLst>
                    <a:ext uri="{FF2B5EF4-FFF2-40B4-BE49-F238E27FC236}">
                      <a16:creationId xmlns:a16="http://schemas.microsoft.com/office/drawing/2014/main" id="{8F4EEC37-29CF-7766-D4C2-FC69A9D4AE54}"/>
                    </a:ext>
                  </a:extLst>
                </p:cNvPr>
                <p:cNvSpPr txBox="1">
                  <a:spLocks noRot="1" noChangeAspect="1" noMove="1" noResize="1" noEditPoints="1" noAdjustHandles="1" noChangeArrowheads="1" noChangeShapeType="1" noTextEdit="1"/>
                </p:cNvSpPr>
                <p:nvPr/>
              </p:nvSpPr>
              <p:spPr>
                <a:xfrm>
                  <a:off x="657246" y="7090072"/>
                  <a:ext cx="16821538" cy="646414"/>
                </a:xfrm>
                <a:prstGeom prst="rect">
                  <a:avLst/>
                </a:prstGeom>
                <a:blipFill>
                  <a:blip r:embed="rId14"/>
                  <a:stretch>
                    <a:fillRect l="-302" t="-3704" b="-18519"/>
                  </a:stretch>
                </a:blipFill>
              </p:spPr>
              <p:txBody>
                <a:bodyPr/>
                <a:lstStyle/>
                <a:p>
                  <a:r>
                    <a:rPr lang="en-US">
                      <a:noFill/>
                    </a:rPr>
                    <a:t> </a:t>
                  </a:r>
                </a:p>
              </p:txBody>
            </p:sp>
          </mc:Fallback>
        </mc:AlternateContent>
        <p:sp>
          <p:nvSpPr>
            <p:cNvPr id="59" name="Rectangle 58">
              <a:extLst>
                <a:ext uri="{FF2B5EF4-FFF2-40B4-BE49-F238E27FC236}">
                  <a16:creationId xmlns:a16="http://schemas.microsoft.com/office/drawing/2014/main" id="{9B2E3533-250E-78A4-A0DC-2127E5F4A6D8}"/>
                </a:ext>
              </a:extLst>
            </p:cNvPr>
            <p:cNvSpPr/>
            <p:nvPr/>
          </p:nvSpPr>
          <p:spPr>
            <a:xfrm>
              <a:off x="533464" y="6888582"/>
              <a:ext cx="17518707" cy="915367"/>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0" name="Group 9">
            <a:extLst>
              <a:ext uri="{FF2B5EF4-FFF2-40B4-BE49-F238E27FC236}">
                <a16:creationId xmlns:a16="http://schemas.microsoft.com/office/drawing/2014/main" id="{7504632B-B4F6-FE68-9734-0365DF5B28BA}"/>
              </a:ext>
            </a:extLst>
          </p:cNvPr>
          <p:cNvGrpSpPr/>
          <p:nvPr/>
        </p:nvGrpSpPr>
        <p:grpSpPr>
          <a:xfrm>
            <a:off x="981665" y="2814826"/>
            <a:ext cx="8758213" cy="1332273"/>
            <a:chOff x="1963584" y="5605428"/>
            <a:chExt cx="17518707" cy="2664893"/>
          </a:xfrm>
        </p:grpSpPr>
        <p:grpSp>
          <p:nvGrpSpPr>
            <p:cNvPr id="58" name="Group 57">
              <a:extLst>
                <a:ext uri="{FF2B5EF4-FFF2-40B4-BE49-F238E27FC236}">
                  <a16:creationId xmlns:a16="http://schemas.microsoft.com/office/drawing/2014/main" id="{09489BFD-E023-0A31-8990-7D3F79CA9C8F}"/>
                </a:ext>
              </a:extLst>
            </p:cNvPr>
            <p:cNvGrpSpPr/>
            <p:nvPr/>
          </p:nvGrpSpPr>
          <p:grpSpPr>
            <a:xfrm>
              <a:off x="1963584" y="5605428"/>
              <a:ext cx="17518707" cy="2664893"/>
              <a:chOff x="500191" y="5436972"/>
              <a:chExt cx="17518707" cy="2664893"/>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D919150-710F-8EA1-81F3-A880A6BDD0F8}"/>
                      </a:ext>
                    </a:extLst>
                  </p:cNvPr>
                  <p:cNvSpPr txBox="1"/>
                  <p:nvPr/>
                </p:nvSpPr>
                <p:spPr>
                  <a:xfrm>
                    <a:off x="512819" y="5454642"/>
                    <a:ext cx="16634682" cy="2647223"/>
                  </a:xfrm>
                  <a:prstGeom prst="rect">
                    <a:avLst/>
                  </a:prstGeom>
                  <a:noFill/>
                </p:spPr>
                <p:txBody>
                  <a:bodyPr wrap="squar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Noise-canceling circuit (</a:t>
                    </a:r>
                    <a14:m>
                      <m:oMath xmlns:m="http://schemas.openxmlformats.org/officeDocument/2006/math">
                        <m:r>
                          <a:rPr lang="en-US" sz="1600" b="1" i="1" dirty="0">
                            <a:latin typeface="Cambria Math" panose="02040503050406030204" pitchFamily="18" charset="0"/>
                            <a:ea typeface="Tahoma" panose="020B0604030504040204" pitchFamily="34" charset="0"/>
                            <a:cs typeface="Tahoma" panose="020B0604030504040204" pitchFamily="34" charset="0"/>
                          </a:rPr>
                          <m:t>𝒏𝒄𝒄</m:t>
                        </m:r>
                      </m:oMath>
                    </a14:m>
                    <a:r>
                      <a:rPr lang="en-US" sz="1600" b="1" dirty="0">
                        <a:latin typeface="Tahoma" panose="020B0604030504040204" pitchFamily="34" charset="0"/>
                        <a:ea typeface="Tahoma" panose="020B0604030504040204" pitchFamily="34" charset="0"/>
                        <a:cs typeface="Tahoma" panose="020B0604030504040204" pitchFamily="34" charset="0"/>
                      </a:rPr>
                      <a:t>): use to cancel the effect of the noise on   </a:t>
                    </a:r>
                  </a:p>
                  <a:p>
                    <a:r>
                      <a:rPr lang="en-US" sz="1600" b="1" dirty="0">
                        <a:latin typeface="Tahoma" panose="020B0604030504040204" pitchFamily="34" charset="0"/>
                        <a:ea typeface="Tahoma" panose="020B0604030504040204" pitchFamily="34" charset="0"/>
                        <a:cs typeface="Tahoma" panose="020B0604030504040204" pitchFamily="34" charset="0"/>
                      </a:rPr>
                      <a:t>       </a:t>
                    </a:r>
                  </a:p>
                  <a:p>
                    <a:pPr marL="228554" indent="-22855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Structurally similar to the target circuit with </a:t>
                    </a:r>
                    <a:r>
                      <a:rPr lang="en-US" sz="1600" u="sng" dirty="0">
                        <a:latin typeface="Tahoma" panose="020B0604030504040204" pitchFamily="34" charset="0"/>
                        <a:ea typeface="Tahoma" panose="020B0604030504040204" pitchFamily="34" charset="0"/>
                        <a:cs typeface="Tahoma" panose="020B0604030504040204" pitchFamily="34" charset="0"/>
                      </a:rPr>
                      <a:t>known noiseless expectation value </a:t>
                    </a:r>
                    <a:br>
                      <a:rPr lang="en-US" sz="1600" dirty="0">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a:p>
                    <a:pPr marL="228554" indent="-22855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We consider the “closest” Clifford circuit to the target circuit in the following results </a:t>
                    </a:r>
                  </a:p>
                </p:txBody>
              </p:sp>
            </mc:Choice>
            <mc:Fallback xmlns="">
              <p:sp>
                <p:nvSpPr>
                  <p:cNvPr id="25" name="TextBox 24">
                    <a:extLst>
                      <a:ext uri="{FF2B5EF4-FFF2-40B4-BE49-F238E27FC236}">
                        <a16:creationId xmlns:a16="http://schemas.microsoft.com/office/drawing/2014/main" id="{7D919150-710F-8EA1-81F3-A880A6BDD0F8}"/>
                      </a:ext>
                    </a:extLst>
                  </p:cNvPr>
                  <p:cNvSpPr txBox="1">
                    <a:spLocks noRot="1" noChangeAspect="1" noMove="1" noResize="1" noEditPoints="1" noAdjustHandles="1" noChangeArrowheads="1" noChangeShapeType="1" noTextEdit="1"/>
                  </p:cNvSpPr>
                  <p:nvPr/>
                </p:nvSpPr>
                <p:spPr>
                  <a:xfrm>
                    <a:off x="512819" y="5454642"/>
                    <a:ext cx="16634682" cy="2647223"/>
                  </a:xfrm>
                  <a:prstGeom prst="rect">
                    <a:avLst/>
                  </a:prstGeom>
                  <a:blipFill>
                    <a:blip r:embed="rId15"/>
                    <a:stretch>
                      <a:fillRect l="-305" t="-1905" b="-4762"/>
                    </a:stretch>
                  </a:blipFill>
                </p:spPr>
                <p:txBody>
                  <a:bodyPr/>
                  <a:lstStyle/>
                  <a:p>
                    <a:r>
                      <a:rPr lang="en-US">
                        <a:noFill/>
                      </a:rPr>
                      <a:t> </a:t>
                    </a:r>
                  </a:p>
                </p:txBody>
              </p:sp>
            </mc:Fallback>
          </mc:AlternateContent>
          <p:sp>
            <p:nvSpPr>
              <p:cNvPr id="56" name="Rectangle 55">
                <a:extLst>
                  <a:ext uri="{FF2B5EF4-FFF2-40B4-BE49-F238E27FC236}">
                    <a16:creationId xmlns:a16="http://schemas.microsoft.com/office/drawing/2014/main" id="{D12006FA-F0F5-4742-C029-CE2BD9F3F5F3}"/>
                  </a:ext>
                </a:extLst>
              </p:cNvPr>
              <p:cNvSpPr/>
              <p:nvPr/>
            </p:nvSpPr>
            <p:spPr>
              <a:xfrm>
                <a:off x="500191" y="5436972"/>
                <a:ext cx="17518707" cy="2511677"/>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pic>
          <p:nvPicPr>
            <p:cNvPr id="5" name="Picture 4">
              <a:extLst>
                <a:ext uri="{FF2B5EF4-FFF2-40B4-BE49-F238E27FC236}">
                  <a16:creationId xmlns:a16="http://schemas.microsoft.com/office/drawing/2014/main" id="{8BA902B5-B534-E017-0B0E-2C51937BC7CB}"/>
                </a:ext>
              </a:extLst>
            </p:cNvPr>
            <p:cNvPicPr>
              <a:picLocks noChangeAspect="1"/>
            </p:cNvPicPr>
            <p:nvPr/>
          </p:nvPicPr>
          <p:blipFill>
            <a:blip r:embed="rId16"/>
            <a:stretch>
              <a:fillRect/>
            </a:stretch>
          </p:blipFill>
          <p:spPr>
            <a:xfrm>
              <a:off x="16867971" y="6718765"/>
              <a:ext cx="1222840" cy="468000"/>
            </a:xfrm>
            <a:prstGeom prst="rect">
              <a:avLst/>
            </a:prstGeom>
          </p:spPr>
        </p:pic>
        <p:pic>
          <p:nvPicPr>
            <p:cNvPr id="7" name="Picture 6">
              <a:extLst>
                <a:ext uri="{FF2B5EF4-FFF2-40B4-BE49-F238E27FC236}">
                  <a16:creationId xmlns:a16="http://schemas.microsoft.com/office/drawing/2014/main" id="{4BC842BA-1B2A-C5E1-6A37-B9FF129C37FA}"/>
                </a:ext>
              </a:extLst>
            </p:cNvPr>
            <p:cNvPicPr>
              <a:picLocks noChangeAspect="1"/>
            </p:cNvPicPr>
            <p:nvPr/>
          </p:nvPicPr>
          <p:blipFill>
            <a:blip r:embed="rId17"/>
            <a:stretch>
              <a:fillRect/>
            </a:stretch>
          </p:blipFill>
          <p:spPr>
            <a:xfrm>
              <a:off x="16238839" y="5735021"/>
              <a:ext cx="355600" cy="368300"/>
            </a:xfrm>
            <a:prstGeom prst="rect">
              <a:avLst/>
            </a:prstGeom>
          </p:spPr>
        </p:pic>
      </p:grpSp>
    </p:spTree>
    <p:extLst>
      <p:ext uri="{BB962C8B-B14F-4D97-AF65-F5344CB8AC3E}">
        <p14:creationId xmlns:p14="http://schemas.microsoft.com/office/powerpoint/2010/main" val="410760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p:bldP spid="50" grpId="0" animBg="1"/>
      <p:bldP spid="5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19F9D-1F12-2E6E-1C24-4C42F958B70F}"/>
            </a:ext>
          </a:extLst>
        </p:cNvPr>
        <p:cNvGrpSpPr/>
        <p:nvPr/>
      </p:nvGrpSpPr>
      <p:grpSpPr>
        <a:xfrm>
          <a:off x="0" y="0"/>
          <a:ext cx="0" cy="0"/>
          <a:chOff x="0" y="0"/>
          <a:chExt cx="0" cy="0"/>
        </a:xfrm>
      </p:grpSpPr>
      <p:sp>
        <p:nvSpPr>
          <p:cNvPr id="9" name="Text 1">
            <a:extLst>
              <a:ext uri="{FF2B5EF4-FFF2-40B4-BE49-F238E27FC236}">
                <a16:creationId xmlns:a16="http://schemas.microsoft.com/office/drawing/2014/main" id="{6588361B-B2A6-AB0C-F97C-34D8E81B55F3}"/>
              </a:ext>
            </a:extLst>
          </p:cNvPr>
          <p:cNvSpPr/>
          <p:nvPr/>
        </p:nvSpPr>
        <p:spPr>
          <a:xfrm>
            <a:off x="736202" y="465607"/>
            <a:ext cx="11455798" cy="817813"/>
          </a:xfrm>
          <a:prstGeom prst="rect">
            <a:avLst/>
          </a:prstGeom>
          <a:noFill/>
          <a:ln/>
        </p:spPr>
        <p:txBody>
          <a:bodyPr wrap="square" lIns="0" tIns="0" rIns="0" bIns="0" rtlCol="0" anchor="t"/>
          <a:lstStyle/>
          <a:p>
            <a:pPr algn="l"/>
            <a:r>
              <a:rPr lang="en-US" sz="3449" b="1" dirty="0">
                <a:solidFill>
                  <a:srgbClr val="333333">
                    <a:alpha val="100000"/>
                  </a:srgbClr>
                </a:solidFill>
                <a:latin typeface="Tahoma Bold"/>
                <a:ea typeface="Tahoma Bold"/>
                <a:cs typeface="Tahoma Bold"/>
              </a:rPr>
              <a:t>NRE framework</a:t>
            </a:r>
            <a:endParaRPr lang="en-US" sz="3449" b="1" dirty="0">
              <a:solidFill>
                <a:srgbClr val="333333"/>
              </a:solidFill>
              <a:latin typeface="Tahoma Bold"/>
              <a:ea typeface="Tahoma Bold"/>
              <a:cs typeface="Tahoma Bold"/>
            </a:endParaRPr>
          </a:p>
        </p:txBody>
      </p:sp>
      <p:pic>
        <p:nvPicPr>
          <p:cNvPr id="28" name="Image 19" descr=" ">
            <a:extLst>
              <a:ext uri="{FF2B5EF4-FFF2-40B4-BE49-F238E27FC236}">
                <a16:creationId xmlns:a16="http://schemas.microsoft.com/office/drawing/2014/main" id="{07B35F05-55FF-B246-A4D1-6741F825F9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pic>
        <p:nvPicPr>
          <p:cNvPr id="8" name="Picture 7">
            <a:extLst>
              <a:ext uri="{FF2B5EF4-FFF2-40B4-BE49-F238E27FC236}">
                <a16:creationId xmlns:a16="http://schemas.microsoft.com/office/drawing/2014/main" id="{71F8719B-AFAF-11C3-B775-756CFCA32040}"/>
              </a:ext>
            </a:extLst>
          </p:cNvPr>
          <p:cNvPicPr>
            <a:picLocks noChangeAspect="1"/>
          </p:cNvPicPr>
          <p:nvPr/>
        </p:nvPicPr>
        <p:blipFill>
          <a:blip r:embed="rId5"/>
          <a:stretch>
            <a:fillRect/>
          </a:stretch>
        </p:blipFill>
        <p:spPr>
          <a:xfrm>
            <a:off x="1100988" y="6341900"/>
            <a:ext cx="460489" cy="165036"/>
          </a:xfrm>
          <a:prstGeom prst="rect">
            <a:avLst/>
          </a:prstGeom>
        </p:spPr>
      </p:pic>
      <p:sp>
        <p:nvSpPr>
          <p:cNvPr id="2" name="Text 9">
            <a:extLst>
              <a:ext uri="{FF2B5EF4-FFF2-40B4-BE49-F238E27FC236}">
                <a16:creationId xmlns:a16="http://schemas.microsoft.com/office/drawing/2014/main" id="{D504ACBF-1682-B839-52C9-4C118FE55BC7}"/>
              </a:ext>
            </a:extLst>
          </p:cNvPr>
          <p:cNvSpPr/>
          <p:nvPr/>
        </p:nvSpPr>
        <p:spPr>
          <a:xfrm>
            <a:off x="4223459" y="657972"/>
            <a:ext cx="5864265" cy="304989"/>
          </a:xfrm>
          <a:prstGeom prst="rect">
            <a:avLst/>
          </a:prstGeom>
          <a:noFill/>
          <a:ln/>
        </p:spPr>
        <p:txBody>
          <a:bodyPr wrap="square" lIns="0" tIns="0" rIns="0" bIns="0" rtlCol="0" anchor="t"/>
          <a:lstStyle/>
          <a:p>
            <a:pPr algn="l"/>
            <a:endParaRPr lang="en-US" sz="175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id="{2D59103E-97A1-86D3-F1B0-851D3A79CC74}"/>
              </a:ext>
            </a:extLst>
          </p:cNvPr>
          <p:cNvPicPr>
            <a:picLocks noChangeAspect="1"/>
          </p:cNvPicPr>
          <p:nvPr/>
        </p:nvPicPr>
        <p:blipFill>
          <a:blip r:embed="rId6"/>
          <a:stretch>
            <a:fillRect/>
          </a:stretch>
        </p:blipFill>
        <p:spPr>
          <a:xfrm>
            <a:off x="650990" y="1244816"/>
            <a:ext cx="3056699" cy="233970"/>
          </a:xfrm>
          <a:prstGeom prst="rect">
            <a:avLst/>
          </a:prstGeom>
        </p:spPr>
      </p:pic>
      <p:pic>
        <p:nvPicPr>
          <p:cNvPr id="19" name="Picture 18">
            <a:extLst>
              <a:ext uri="{FF2B5EF4-FFF2-40B4-BE49-F238E27FC236}">
                <a16:creationId xmlns:a16="http://schemas.microsoft.com/office/drawing/2014/main" id="{74B2EE40-1C1C-A02B-DB44-2776343CD67C}"/>
              </a:ext>
            </a:extLst>
          </p:cNvPr>
          <p:cNvPicPr>
            <a:picLocks noChangeAspect="1"/>
          </p:cNvPicPr>
          <p:nvPr/>
        </p:nvPicPr>
        <p:blipFill>
          <a:blip r:embed="rId7"/>
          <a:stretch>
            <a:fillRect/>
          </a:stretch>
        </p:blipFill>
        <p:spPr>
          <a:xfrm>
            <a:off x="4439331" y="1079974"/>
            <a:ext cx="3303990" cy="575925"/>
          </a:xfrm>
          <a:prstGeom prst="rect">
            <a:avLst/>
          </a:prstGeom>
        </p:spPr>
      </p:pic>
      <p:pic>
        <p:nvPicPr>
          <p:cNvPr id="20" name="Picture 19">
            <a:extLst>
              <a:ext uri="{FF2B5EF4-FFF2-40B4-BE49-F238E27FC236}">
                <a16:creationId xmlns:a16="http://schemas.microsoft.com/office/drawing/2014/main" id="{98C81CE0-4B7A-560B-18F4-A2F43D458174}"/>
              </a:ext>
            </a:extLst>
          </p:cNvPr>
          <p:cNvPicPr>
            <a:picLocks noChangeAspect="1"/>
          </p:cNvPicPr>
          <p:nvPr/>
        </p:nvPicPr>
        <p:blipFill>
          <a:blip r:embed="rId8"/>
          <a:stretch>
            <a:fillRect/>
          </a:stretch>
        </p:blipFill>
        <p:spPr>
          <a:xfrm>
            <a:off x="8819987" y="1114900"/>
            <a:ext cx="2637130" cy="575925"/>
          </a:xfrm>
          <a:prstGeom prst="rect">
            <a:avLst/>
          </a:prstGeom>
        </p:spPr>
      </p:pic>
      <p:grpSp>
        <p:nvGrpSpPr>
          <p:cNvPr id="91" name="Group 90">
            <a:extLst>
              <a:ext uri="{FF2B5EF4-FFF2-40B4-BE49-F238E27FC236}">
                <a16:creationId xmlns:a16="http://schemas.microsoft.com/office/drawing/2014/main" id="{9906E55A-9E5A-A5CF-0B30-B2AC54A59BD5}"/>
              </a:ext>
            </a:extLst>
          </p:cNvPr>
          <p:cNvGrpSpPr/>
          <p:nvPr/>
        </p:nvGrpSpPr>
        <p:grpSpPr>
          <a:xfrm>
            <a:off x="574960" y="2460364"/>
            <a:ext cx="8080161" cy="457624"/>
            <a:chOff x="500192" y="7566605"/>
            <a:chExt cx="16162426" cy="915367"/>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EA9C12C-3125-A2DE-5A65-BB1BD8AC5A31}"/>
                    </a:ext>
                  </a:extLst>
                </p:cNvPr>
                <p:cNvSpPr txBox="1"/>
                <p:nvPr/>
              </p:nvSpPr>
              <p:spPr>
                <a:xfrm>
                  <a:off x="500192" y="7701112"/>
                  <a:ext cx="16162426" cy="677196"/>
                </a:xfrm>
                <a:prstGeom prst="rect">
                  <a:avLst/>
                </a:prstGeom>
                <a:noFill/>
              </p:spPr>
              <p:txBody>
                <a:bodyPr wrap="none" rtlCol="0">
                  <a:spAutoFit/>
                </a:bodyPr>
                <a:lstStyle/>
                <a:p>
                  <a14:m>
                    <m:oMath xmlns:m="http://schemas.openxmlformats.org/officeDocument/2006/math">
                      <m:r>
                        <a:rPr lang="en-US" sz="1600" i="1" dirty="0">
                          <a:latin typeface="Cambria Math" panose="02040503050406030204" pitchFamily="18" charset="0"/>
                          <a:ea typeface="Tahoma" panose="020B0604030504040204" pitchFamily="34" charset="0"/>
                          <a:cs typeface="Tahoma" panose="020B0604030504040204" pitchFamily="34" charset="0"/>
                        </a:rPr>
                        <m:t>𝑡</m:t>
                      </m:r>
                    </m:oMath>
                  </a14:m>
                  <a:r>
                    <a:rPr lang="en-US" sz="1600" dirty="0">
                      <a:latin typeface="Tahoma" panose="020B0604030504040204" pitchFamily="34" charset="0"/>
                      <a:ea typeface="Tahoma" panose="020B0604030504040204" pitchFamily="34" charset="0"/>
                      <a:cs typeface="Tahoma" panose="020B0604030504040204" pitchFamily="34" charset="0"/>
                    </a:rPr>
                    <a:t> and </a:t>
                  </a:r>
                  <a14:m>
                    <m:oMath xmlns:m="http://schemas.openxmlformats.org/officeDocument/2006/math">
                      <m:r>
                        <a:rPr lang="en-US" sz="1600" i="1" dirty="0">
                          <a:latin typeface="Cambria Math" panose="02040503050406030204" pitchFamily="18" charset="0"/>
                          <a:ea typeface="Tahoma" panose="020B0604030504040204" pitchFamily="34" charset="0"/>
                          <a:cs typeface="Tahoma" panose="020B0604030504040204" pitchFamily="34" charset="0"/>
                        </a:rPr>
                        <m:t>𝑛𝑐𝑐</m:t>
                      </m:r>
                    </m:oMath>
                  </a14:m>
                  <a:r>
                    <a:rPr lang="en-US" sz="1600" dirty="0">
                      <a:latin typeface="Tahoma" panose="020B0604030504040204" pitchFamily="34" charset="0"/>
                      <a:ea typeface="Tahoma" panose="020B0604030504040204" pitchFamily="34" charset="0"/>
                      <a:cs typeface="Tahoma" panose="020B0604030504040204" pitchFamily="34" charset="0"/>
                    </a:rPr>
                    <a:t> circuits are measured at </a:t>
                  </a:r>
                  <a14:m>
                    <m:oMath xmlns:m="http://schemas.openxmlformats.org/officeDocument/2006/math">
                      <m:r>
                        <a:rPr lang="en-US" sz="1600" i="1" dirty="0">
                          <a:latin typeface="Cambria Math" panose="02040503050406030204" pitchFamily="18" charset="0"/>
                          <a:ea typeface="Tahoma" panose="020B0604030504040204" pitchFamily="34" charset="0"/>
                          <a:cs typeface="Tahoma" panose="020B0604030504040204" pitchFamily="34" charset="0"/>
                        </a:rPr>
                        <m:t>𝑀</m:t>
                      </m:r>
                    </m:oMath>
                  </a14:m>
                  <a:r>
                    <a:rPr lang="en-US" sz="1600" dirty="0">
                      <a:latin typeface="Tahoma" panose="020B0604030504040204" pitchFamily="34" charset="0"/>
                      <a:ea typeface="Tahoma" panose="020B0604030504040204" pitchFamily="34" charset="0"/>
                      <a:cs typeface="Tahoma" panose="020B0604030504040204" pitchFamily="34" charset="0"/>
                    </a:rPr>
                    <a:t> values for the noise scale factor, </a:t>
                  </a:r>
                  <a14:m>
                    <m:oMath xmlns:m="http://schemas.openxmlformats.org/officeDocument/2006/math">
                      <m:sSub>
                        <m:sSubPr>
                          <m:ctrlPr>
                            <a:rPr lang="en-US" sz="1600" i="1">
                              <a:latin typeface="Cambria Math" panose="02040503050406030204" pitchFamily="18" charset="0"/>
                              <a:ea typeface="Tahoma" panose="020B0604030504040204" pitchFamily="34" charset="0"/>
                              <a:cs typeface="Tahoma" panose="020B0604030504040204" pitchFamily="34" charset="0"/>
                            </a:rPr>
                          </m:ctrlPr>
                        </m:sSubPr>
                        <m:e>
                          <m:r>
                            <a:rPr lang="en-US" sz="1600" i="1">
                              <a:latin typeface="Cambria Math" panose="02040503050406030204" pitchFamily="18" charset="0"/>
                              <a:ea typeface="Cambria Math" panose="02040503050406030204" pitchFamily="18" charset="0"/>
                              <a:cs typeface="Tahoma" panose="020B0604030504040204" pitchFamily="34" charset="0"/>
                            </a:rPr>
                            <m:t>𝜆</m:t>
                          </m:r>
                        </m:e>
                        <m:sub>
                          <m:r>
                            <a:rPr lang="en-US" sz="1600" i="1">
                              <a:latin typeface="Cambria Math" panose="02040503050406030204" pitchFamily="18" charset="0"/>
                              <a:ea typeface="Tahoma" panose="020B0604030504040204" pitchFamily="34" charset="0"/>
                              <a:cs typeface="Tahoma" panose="020B0604030504040204" pitchFamily="34" charset="0"/>
                            </a:rPr>
                            <m:t>𝑖</m:t>
                          </m:r>
                        </m:sub>
                      </m:sSub>
                      <m:r>
                        <a:rPr lang="en-US" sz="1600" i="1">
                          <a:latin typeface="Cambria Math" panose="02040503050406030204" pitchFamily="18" charset="0"/>
                          <a:ea typeface="Tahoma" panose="020B0604030504040204" pitchFamily="34" charset="0"/>
                          <a:cs typeface="Tahoma" panose="020B0604030504040204" pitchFamily="34" charset="0"/>
                        </a:rPr>
                        <m:t> , </m:t>
                      </m:r>
                      <m:r>
                        <a:rPr lang="en-US" sz="1600" i="1">
                          <a:latin typeface="Cambria Math" panose="02040503050406030204" pitchFamily="18" charset="0"/>
                          <a:ea typeface="Tahoma" panose="020B0604030504040204" pitchFamily="34" charset="0"/>
                          <a:cs typeface="Tahoma" panose="020B0604030504040204" pitchFamily="34" charset="0"/>
                        </a:rPr>
                        <m:t>𝑖</m:t>
                      </m:r>
                      <m:r>
                        <a:rPr lang="en-US" sz="1600" i="1">
                          <a:latin typeface="Cambria Math" panose="02040503050406030204" pitchFamily="18" charset="0"/>
                          <a:ea typeface="Tahoma" panose="020B0604030504040204" pitchFamily="34" charset="0"/>
                          <a:cs typeface="Tahoma" panose="020B0604030504040204" pitchFamily="34" charset="0"/>
                        </a:rPr>
                        <m:t>=1,2,…, </m:t>
                      </m:r>
                      <m:r>
                        <a:rPr lang="en-US" sz="1600" i="1">
                          <a:latin typeface="Cambria Math" panose="02040503050406030204" pitchFamily="18" charset="0"/>
                          <a:ea typeface="Tahoma" panose="020B0604030504040204" pitchFamily="34" charset="0"/>
                          <a:cs typeface="Tahoma" panose="020B0604030504040204" pitchFamily="34" charset="0"/>
                        </a:rPr>
                        <m:t>𝑀</m:t>
                      </m:r>
                    </m:oMath>
                  </a14:m>
                  <a:r>
                    <a:rPr lang="en-US" sz="1600"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67" name="TextBox 66">
                  <a:extLst>
                    <a:ext uri="{FF2B5EF4-FFF2-40B4-BE49-F238E27FC236}">
                      <a16:creationId xmlns:a16="http://schemas.microsoft.com/office/drawing/2014/main" id="{5EA9C12C-3125-A2DE-5A65-BB1BD8AC5A31}"/>
                    </a:ext>
                  </a:extLst>
                </p:cNvPr>
                <p:cNvSpPr txBox="1">
                  <a:spLocks noRot="1" noChangeAspect="1" noMove="1" noResize="1" noEditPoints="1" noAdjustHandles="1" noChangeArrowheads="1" noChangeShapeType="1" noTextEdit="1"/>
                </p:cNvSpPr>
                <p:nvPr/>
              </p:nvSpPr>
              <p:spPr>
                <a:xfrm>
                  <a:off x="500192" y="7701112"/>
                  <a:ext cx="16162426" cy="677196"/>
                </a:xfrm>
                <a:prstGeom prst="rect">
                  <a:avLst/>
                </a:prstGeom>
                <a:blipFill>
                  <a:blip r:embed="rId9"/>
                  <a:stretch>
                    <a:fillRect t="-7407" b="-22222"/>
                  </a:stretch>
                </a:blipFill>
              </p:spPr>
              <p:txBody>
                <a:bodyPr/>
                <a:lstStyle/>
                <a:p>
                  <a:r>
                    <a:rPr lang="en-US">
                      <a:noFill/>
                    </a:rPr>
                    <a:t> </a:t>
                  </a:r>
                </a:p>
              </p:txBody>
            </p:sp>
          </mc:Fallback>
        </mc:AlternateContent>
        <p:sp>
          <p:nvSpPr>
            <p:cNvPr id="74" name="Rectangle 73">
              <a:extLst>
                <a:ext uri="{FF2B5EF4-FFF2-40B4-BE49-F238E27FC236}">
                  <a16:creationId xmlns:a16="http://schemas.microsoft.com/office/drawing/2014/main" id="{2A46463D-BC70-286A-E93B-E4C40F778708}"/>
                </a:ext>
              </a:extLst>
            </p:cNvPr>
            <p:cNvSpPr/>
            <p:nvPr/>
          </p:nvSpPr>
          <p:spPr>
            <a:xfrm>
              <a:off x="508066" y="7566605"/>
              <a:ext cx="15924596" cy="915367"/>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92" name="Group 91">
            <a:extLst>
              <a:ext uri="{FF2B5EF4-FFF2-40B4-BE49-F238E27FC236}">
                <a16:creationId xmlns:a16="http://schemas.microsoft.com/office/drawing/2014/main" id="{905B7623-6452-F6C6-18EC-72BE38084812}"/>
              </a:ext>
            </a:extLst>
          </p:cNvPr>
          <p:cNvGrpSpPr/>
          <p:nvPr/>
        </p:nvGrpSpPr>
        <p:grpSpPr>
          <a:xfrm>
            <a:off x="581781" y="3175741"/>
            <a:ext cx="7961262" cy="828357"/>
            <a:chOff x="510019" y="8682312"/>
            <a:chExt cx="15924597" cy="1656929"/>
          </a:xfrm>
        </p:grpSpPr>
        <p:pic>
          <p:nvPicPr>
            <p:cNvPr id="54" name="Picture 53">
              <a:extLst>
                <a:ext uri="{FF2B5EF4-FFF2-40B4-BE49-F238E27FC236}">
                  <a16:creationId xmlns:a16="http://schemas.microsoft.com/office/drawing/2014/main" id="{614BB708-ED40-0F98-6FB1-6B04F8621CBE}"/>
                </a:ext>
              </a:extLst>
            </p:cNvPr>
            <p:cNvPicPr>
              <a:picLocks noChangeAspect="1"/>
            </p:cNvPicPr>
            <p:nvPr/>
          </p:nvPicPr>
          <p:blipFill>
            <a:blip r:embed="rId10"/>
            <a:srcRect r="12414"/>
            <a:stretch/>
          </p:blipFill>
          <p:spPr>
            <a:xfrm>
              <a:off x="3993843" y="8889070"/>
              <a:ext cx="8441506" cy="1332000"/>
            </a:xfrm>
            <a:prstGeom prst="rect">
              <a:avLst/>
            </a:prstGeom>
          </p:spPr>
        </p:pic>
        <p:sp>
          <p:nvSpPr>
            <p:cNvPr id="55" name="TextBox 54">
              <a:extLst>
                <a:ext uri="{FF2B5EF4-FFF2-40B4-BE49-F238E27FC236}">
                  <a16:creationId xmlns:a16="http://schemas.microsoft.com/office/drawing/2014/main" id="{BE63527A-97CF-604A-73A6-59D70900D1FA}"/>
                </a:ext>
              </a:extLst>
            </p:cNvPr>
            <p:cNvSpPr txBox="1"/>
            <p:nvPr/>
          </p:nvSpPr>
          <p:spPr>
            <a:xfrm>
              <a:off x="533466" y="9203042"/>
              <a:ext cx="3582216" cy="677196"/>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Taylor expansion:</a:t>
              </a:r>
            </a:p>
          </p:txBody>
        </p:sp>
        <p:sp>
          <p:nvSpPr>
            <p:cNvPr id="75" name="Rectangle 74">
              <a:extLst>
                <a:ext uri="{FF2B5EF4-FFF2-40B4-BE49-F238E27FC236}">
                  <a16:creationId xmlns:a16="http://schemas.microsoft.com/office/drawing/2014/main" id="{C372E92D-25B9-39C1-57C9-8972BE922ADC}"/>
                </a:ext>
              </a:extLst>
            </p:cNvPr>
            <p:cNvSpPr/>
            <p:nvPr/>
          </p:nvSpPr>
          <p:spPr>
            <a:xfrm>
              <a:off x="510019" y="8682312"/>
              <a:ext cx="15924597" cy="1656929"/>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3" name="Picture 82">
              <a:extLst>
                <a:ext uri="{FF2B5EF4-FFF2-40B4-BE49-F238E27FC236}">
                  <a16:creationId xmlns:a16="http://schemas.microsoft.com/office/drawing/2014/main" id="{5B07DFA5-AE4C-9AD9-17F9-DD82DFF857E4}"/>
                </a:ext>
              </a:extLst>
            </p:cNvPr>
            <p:cNvPicPr>
              <a:picLocks noChangeAspect="1"/>
            </p:cNvPicPr>
            <p:nvPr/>
          </p:nvPicPr>
          <p:blipFill>
            <a:blip r:embed="rId11"/>
            <a:stretch>
              <a:fillRect/>
            </a:stretch>
          </p:blipFill>
          <p:spPr>
            <a:xfrm>
              <a:off x="13359526" y="9343864"/>
              <a:ext cx="292100" cy="342900"/>
            </a:xfrm>
            <a:prstGeom prst="rect">
              <a:avLst/>
            </a:prstGeom>
          </p:spPr>
        </p:pic>
        <p:sp>
          <p:nvSpPr>
            <p:cNvPr id="85" name="TextBox 84">
              <a:extLst>
                <a:ext uri="{FF2B5EF4-FFF2-40B4-BE49-F238E27FC236}">
                  <a16:creationId xmlns:a16="http://schemas.microsoft.com/office/drawing/2014/main" id="{8A4FD146-EF13-38F7-3E11-4BF70C6671DA}"/>
                </a:ext>
              </a:extLst>
            </p:cNvPr>
            <p:cNvSpPr txBox="1"/>
            <p:nvPr/>
          </p:nvSpPr>
          <p:spPr>
            <a:xfrm>
              <a:off x="13638596" y="9238314"/>
              <a:ext cx="2383014" cy="677196"/>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 Bias error</a:t>
              </a:r>
            </a:p>
          </p:txBody>
        </p:sp>
      </p:grpSp>
      <p:grpSp>
        <p:nvGrpSpPr>
          <p:cNvPr id="94" name="Group 93">
            <a:extLst>
              <a:ext uri="{FF2B5EF4-FFF2-40B4-BE49-F238E27FC236}">
                <a16:creationId xmlns:a16="http://schemas.microsoft.com/office/drawing/2014/main" id="{371A6C2B-4225-371F-9037-F472D44E7220}"/>
              </a:ext>
            </a:extLst>
          </p:cNvPr>
          <p:cNvGrpSpPr/>
          <p:nvPr/>
        </p:nvGrpSpPr>
        <p:grpSpPr>
          <a:xfrm>
            <a:off x="8817602" y="2689175"/>
            <a:ext cx="2988031" cy="2962819"/>
            <a:chOff x="16625264" y="6474368"/>
            <a:chExt cx="5976841" cy="5926409"/>
          </a:xfrm>
        </p:grpSpPr>
        <p:pic>
          <p:nvPicPr>
            <p:cNvPr id="87" name="Picture 86">
              <a:extLst>
                <a:ext uri="{FF2B5EF4-FFF2-40B4-BE49-F238E27FC236}">
                  <a16:creationId xmlns:a16="http://schemas.microsoft.com/office/drawing/2014/main" id="{C5C6D2A0-4FB2-BD3F-E00F-671CBB6023A4}"/>
                </a:ext>
              </a:extLst>
            </p:cNvPr>
            <p:cNvPicPr>
              <a:picLocks noChangeAspect="1"/>
            </p:cNvPicPr>
            <p:nvPr/>
          </p:nvPicPr>
          <p:blipFill>
            <a:blip r:embed="rId12"/>
            <a:stretch>
              <a:fillRect/>
            </a:stretch>
          </p:blipFill>
          <p:spPr>
            <a:xfrm>
              <a:off x="17013653" y="6770467"/>
              <a:ext cx="5280000" cy="576000"/>
            </a:xfrm>
            <a:prstGeom prst="rect">
              <a:avLst/>
            </a:prstGeom>
          </p:spPr>
        </p:pic>
        <p:sp>
          <p:nvSpPr>
            <p:cNvPr id="88" name="Rectangle 87">
              <a:extLst>
                <a:ext uri="{FF2B5EF4-FFF2-40B4-BE49-F238E27FC236}">
                  <a16:creationId xmlns:a16="http://schemas.microsoft.com/office/drawing/2014/main" id="{EDE527DB-C5A2-A096-6DE4-9EF19F5F1AB0}"/>
                </a:ext>
              </a:extLst>
            </p:cNvPr>
            <p:cNvSpPr/>
            <p:nvPr/>
          </p:nvSpPr>
          <p:spPr>
            <a:xfrm>
              <a:off x="16625264" y="6474368"/>
              <a:ext cx="5976841" cy="59264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B21A6738-0C9E-5B2E-69DE-1A457D18FB81}"/>
                </a:ext>
              </a:extLst>
            </p:cNvPr>
            <p:cNvSpPr txBox="1"/>
            <p:nvPr/>
          </p:nvSpPr>
          <p:spPr>
            <a:xfrm>
              <a:off x="16708551" y="7593212"/>
              <a:ext cx="5585102" cy="4755767"/>
            </a:xfrm>
            <a:prstGeom prst="rect">
              <a:avLst/>
            </a:prstGeom>
            <a:noFill/>
          </p:spPr>
          <p:txBody>
            <a:bodyPr wrap="square" rtlCol="0">
              <a:spAutoFit/>
            </a:bodyPr>
            <a:lstStyle/>
            <a:p>
              <a:pPr marL="228554" indent="-228554">
                <a:buFont typeface="Arial" panose="020B0604020202020204" pitchFamily="34" charset="0"/>
                <a:buChar char="•"/>
              </a:pPr>
              <a:r>
                <a:rPr lang="en-US" sz="1650" dirty="0">
                  <a:latin typeface="Tahoma" panose="020B0604030504040204" pitchFamily="34" charset="0"/>
                  <a:ea typeface="Tahoma" panose="020B0604030504040204" pitchFamily="34" charset="0"/>
                  <a:cs typeface="Tahoma" panose="020B0604030504040204" pitchFamily="34" charset="0"/>
                </a:rPr>
                <a:t>The accuracy of the baseline estimation is limited by the </a:t>
              </a:r>
              <a:r>
                <a:rPr lang="en-US" sz="1650" i="1" dirty="0">
                  <a:latin typeface="Tahoma" panose="020B0604030504040204" pitchFamily="34" charset="0"/>
                  <a:ea typeface="Tahoma" panose="020B0604030504040204" pitchFamily="34" charset="0"/>
                  <a:cs typeface="Tahoma" panose="020B0604030504040204" pitchFamily="34" charset="0"/>
                </a:rPr>
                <a:t>unknown</a:t>
              </a:r>
              <a:r>
                <a:rPr lang="en-US" sz="1650" dirty="0">
                  <a:latin typeface="Tahoma" panose="020B0604030504040204" pitchFamily="34" charset="0"/>
                  <a:ea typeface="Tahoma" panose="020B0604030504040204" pitchFamily="34" charset="0"/>
                  <a:cs typeface="Tahoma" panose="020B0604030504040204" pitchFamily="34" charset="0"/>
                </a:rPr>
                <a:t> bias error.</a:t>
              </a:r>
            </a:p>
            <a:p>
              <a:endParaRPr lang="en-US" sz="1650" dirty="0">
                <a:latin typeface="Tahoma" panose="020B0604030504040204" pitchFamily="34" charset="0"/>
                <a:ea typeface="Tahoma" panose="020B0604030504040204" pitchFamily="34" charset="0"/>
                <a:cs typeface="Tahoma" panose="020B0604030504040204" pitchFamily="34" charset="0"/>
              </a:endParaRPr>
            </a:p>
            <a:p>
              <a:pPr marL="228554" indent="-228554">
                <a:buFont typeface="Arial" panose="020B0604020202020204" pitchFamily="34" charset="0"/>
                <a:buChar char="•"/>
              </a:pPr>
              <a:r>
                <a:rPr lang="en-US" sz="1650" dirty="0">
                  <a:latin typeface="Tahoma" panose="020B0604030504040204" pitchFamily="34" charset="0"/>
                  <a:ea typeface="Tahoma" panose="020B0604030504040204" pitchFamily="34" charset="0"/>
                  <a:cs typeface="Tahoma" panose="020B0604030504040204" pitchFamily="34" charset="0"/>
                </a:rPr>
                <a:t>The 2</a:t>
              </a:r>
              <a:r>
                <a:rPr lang="en-US" sz="1650" baseline="30000" dirty="0">
                  <a:latin typeface="Tahoma" panose="020B0604030504040204" pitchFamily="34" charset="0"/>
                  <a:ea typeface="Tahoma" panose="020B0604030504040204" pitchFamily="34" charset="0"/>
                  <a:cs typeface="Tahoma" panose="020B0604030504040204" pitchFamily="34" charset="0"/>
                </a:rPr>
                <a:t>nd</a:t>
              </a:r>
              <a:r>
                <a:rPr lang="en-US" sz="1650" dirty="0">
                  <a:latin typeface="Tahoma" panose="020B0604030504040204" pitchFamily="34" charset="0"/>
                  <a:ea typeface="Tahoma" panose="020B0604030504040204" pitchFamily="34" charset="0"/>
                  <a:cs typeface="Tahoma" panose="020B0604030504040204" pitchFamily="34" charset="0"/>
                </a:rPr>
                <a:t> post-processing step aims to systematically reduce the bias error.</a:t>
              </a:r>
            </a:p>
          </p:txBody>
        </p:sp>
      </p:grpSp>
      <p:pic>
        <p:nvPicPr>
          <p:cNvPr id="5" name="Picture 4">
            <a:extLst>
              <a:ext uri="{FF2B5EF4-FFF2-40B4-BE49-F238E27FC236}">
                <a16:creationId xmlns:a16="http://schemas.microsoft.com/office/drawing/2014/main" id="{ABA3ADE0-532F-AE6D-564D-C594DEE5033D}"/>
              </a:ext>
            </a:extLst>
          </p:cNvPr>
          <p:cNvPicPr>
            <a:picLocks noChangeAspect="1"/>
          </p:cNvPicPr>
          <p:nvPr/>
        </p:nvPicPr>
        <p:blipFill>
          <a:blip r:embed="rId13"/>
          <a:stretch>
            <a:fillRect/>
          </a:stretch>
        </p:blipFill>
        <p:spPr>
          <a:xfrm>
            <a:off x="650990" y="1747012"/>
            <a:ext cx="2152370" cy="234919"/>
          </a:xfrm>
          <a:prstGeom prst="rect">
            <a:avLst/>
          </a:prstGeom>
        </p:spPr>
      </p:pic>
      <p:grpSp>
        <p:nvGrpSpPr>
          <p:cNvPr id="13" name="Group 12">
            <a:extLst>
              <a:ext uri="{FF2B5EF4-FFF2-40B4-BE49-F238E27FC236}">
                <a16:creationId xmlns:a16="http://schemas.microsoft.com/office/drawing/2014/main" id="{45699B96-619A-6713-603A-CD3DC94CAB85}"/>
              </a:ext>
            </a:extLst>
          </p:cNvPr>
          <p:cNvGrpSpPr/>
          <p:nvPr/>
        </p:nvGrpSpPr>
        <p:grpSpPr>
          <a:xfrm>
            <a:off x="574961" y="4263670"/>
            <a:ext cx="7961262" cy="1552849"/>
            <a:chOff x="1150070" y="8527556"/>
            <a:chExt cx="15924598" cy="3106103"/>
          </a:xfrm>
        </p:grpSpPr>
        <p:grpSp>
          <p:nvGrpSpPr>
            <p:cNvPr id="79" name="Group 78">
              <a:extLst>
                <a:ext uri="{FF2B5EF4-FFF2-40B4-BE49-F238E27FC236}">
                  <a16:creationId xmlns:a16="http://schemas.microsoft.com/office/drawing/2014/main" id="{C7F27830-6048-3CC1-2FFB-D13A7D691F11}"/>
                </a:ext>
              </a:extLst>
            </p:cNvPr>
            <p:cNvGrpSpPr/>
            <p:nvPr/>
          </p:nvGrpSpPr>
          <p:grpSpPr>
            <a:xfrm>
              <a:off x="1150070" y="8527556"/>
              <a:ext cx="15924598" cy="3106103"/>
              <a:chOff x="533466" y="10662070"/>
              <a:chExt cx="15924598" cy="3106103"/>
            </a:xfrm>
          </p:grpSpPr>
          <p:sp>
            <p:nvSpPr>
              <p:cNvPr id="73" name="TextBox 72">
                <a:extLst>
                  <a:ext uri="{FF2B5EF4-FFF2-40B4-BE49-F238E27FC236}">
                    <a16:creationId xmlns:a16="http://schemas.microsoft.com/office/drawing/2014/main" id="{C002400E-9070-652A-604E-C4EFA10EB66F}"/>
                  </a:ext>
                </a:extLst>
              </p:cNvPr>
              <p:cNvSpPr txBox="1"/>
              <p:nvPr/>
            </p:nvSpPr>
            <p:spPr>
              <a:xfrm>
                <a:off x="533466" y="11159357"/>
                <a:ext cx="4813483" cy="677196"/>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1</a:t>
                </a:r>
                <a:r>
                  <a:rPr lang="en-US" sz="1600" baseline="30000" dirty="0">
                    <a:latin typeface="Tahoma" panose="020B0604030504040204" pitchFamily="34" charset="0"/>
                    <a:ea typeface="Tahoma" panose="020B0604030504040204" pitchFamily="34" charset="0"/>
                    <a:cs typeface="Tahoma" panose="020B0604030504040204" pitchFamily="34" charset="0"/>
                  </a:rPr>
                  <a:t>st</a:t>
                </a:r>
                <a:r>
                  <a:rPr lang="en-US" sz="1600" dirty="0">
                    <a:latin typeface="Tahoma" panose="020B0604030504040204" pitchFamily="34" charset="0"/>
                    <a:ea typeface="Tahoma" panose="020B0604030504040204" pitchFamily="34" charset="0"/>
                    <a:cs typeface="Tahoma" panose="020B0604030504040204" pitchFamily="34" charset="0"/>
                  </a:rPr>
                  <a:t> step post-processing:</a:t>
                </a:r>
              </a:p>
            </p:txBody>
          </p:sp>
          <p:pic>
            <p:nvPicPr>
              <p:cNvPr id="77" name="Picture 76">
                <a:extLst>
                  <a:ext uri="{FF2B5EF4-FFF2-40B4-BE49-F238E27FC236}">
                    <a16:creationId xmlns:a16="http://schemas.microsoft.com/office/drawing/2014/main" id="{B358AFC5-E075-8D61-68C1-A3F41C611B29}"/>
                  </a:ext>
                </a:extLst>
              </p:cNvPr>
              <p:cNvPicPr>
                <a:picLocks noChangeAspect="1"/>
              </p:cNvPicPr>
              <p:nvPr/>
            </p:nvPicPr>
            <p:blipFill>
              <a:blip r:embed="rId14"/>
              <a:srcRect t="-819" r="19936"/>
              <a:stretch/>
            </p:blipFill>
            <p:spPr>
              <a:xfrm>
                <a:off x="5393498" y="10880153"/>
                <a:ext cx="4951874" cy="1370018"/>
              </a:xfrm>
              <a:prstGeom prst="rect">
                <a:avLst/>
              </a:prstGeom>
            </p:spPr>
          </p:pic>
          <p:sp>
            <p:nvSpPr>
              <p:cNvPr id="78" name="Rectangle 77">
                <a:extLst>
                  <a:ext uri="{FF2B5EF4-FFF2-40B4-BE49-F238E27FC236}">
                    <a16:creationId xmlns:a16="http://schemas.microsoft.com/office/drawing/2014/main" id="{CC0EC7B5-EBA4-2E01-48CF-3CA5C242FA8A}"/>
                  </a:ext>
                </a:extLst>
              </p:cNvPr>
              <p:cNvSpPr/>
              <p:nvPr/>
            </p:nvSpPr>
            <p:spPr>
              <a:xfrm>
                <a:off x="533466" y="10662070"/>
                <a:ext cx="15924598" cy="3106103"/>
              </a:xfrm>
              <a:prstGeom prst="rect">
                <a:avLst/>
              </a:prstGeom>
              <a:noFill/>
              <a:ln w="63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 name="TextBox 6">
              <a:extLst>
                <a:ext uri="{FF2B5EF4-FFF2-40B4-BE49-F238E27FC236}">
                  <a16:creationId xmlns:a16="http://schemas.microsoft.com/office/drawing/2014/main" id="{A0C20C7C-3373-D721-95A0-9E10EEC9F7C6}"/>
                </a:ext>
              </a:extLst>
            </p:cNvPr>
            <p:cNvSpPr txBox="1"/>
            <p:nvPr/>
          </p:nvSpPr>
          <p:spPr>
            <a:xfrm>
              <a:off x="1287668" y="10777971"/>
              <a:ext cx="4560176" cy="677196"/>
            </a:xfrm>
            <a:prstGeom prst="rect">
              <a:avLst/>
            </a:prstGeom>
            <a:noFill/>
          </p:spPr>
          <p:txBody>
            <a:bodyPr wrap="non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baseline estimation:</a:t>
              </a:r>
            </a:p>
          </p:txBody>
        </p:sp>
        <p:pic>
          <p:nvPicPr>
            <p:cNvPr id="10" name="Picture 9">
              <a:extLst>
                <a:ext uri="{FF2B5EF4-FFF2-40B4-BE49-F238E27FC236}">
                  <a16:creationId xmlns:a16="http://schemas.microsoft.com/office/drawing/2014/main" id="{C3CB8665-866C-C485-3D11-A4C8279D6EF5}"/>
                </a:ext>
              </a:extLst>
            </p:cNvPr>
            <p:cNvPicPr>
              <a:picLocks noChangeAspect="1"/>
            </p:cNvPicPr>
            <p:nvPr/>
          </p:nvPicPr>
          <p:blipFill>
            <a:blip r:embed="rId15">
              <a:biLevel thresh="75000"/>
            </a:blip>
            <a:stretch>
              <a:fillRect/>
            </a:stretch>
          </p:blipFill>
          <p:spPr>
            <a:xfrm>
              <a:off x="5817598" y="10828807"/>
              <a:ext cx="5796000" cy="542918"/>
            </a:xfrm>
            <a:prstGeom prst="rect">
              <a:avLst/>
            </a:prstGeom>
          </p:spPr>
        </p:pic>
        <p:pic>
          <p:nvPicPr>
            <p:cNvPr id="12" name="Picture 11">
              <a:extLst>
                <a:ext uri="{FF2B5EF4-FFF2-40B4-BE49-F238E27FC236}">
                  <a16:creationId xmlns:a16="http://schemas.microsoft.com/office/drawing/2014/main" id="{DED2BF85-665E-99E7-8F05-A21616643ED2}"/>
                </a:ext>
              </a:extLst>
            </p:cNvPr>
            <p:cNvPicPr>
              <a:picLocks noChangeAspect="1"/>
            </p:cNvPicPr>
            <p:nvPr/>
          </p:nvPicPr>
          <p:blipFill>
            <a:blip r:embed="rId16"/>
            <a:stretch>
              <a:fillRect/>
            </a:stretch>
          </p:blipFill>
          <p:spPr>
            <a:xfrm>
              <a:off x="11153470" y="9181840"/>
              <a:ext cx="5537200" cy="482600"/>
            </a:xfrm>
            <a:prstGeom prst="rect">
              <a:avLst/>
            </a:prstGeom>
          </p:spPr>
        </p:pic>
      </p:grpSp>
    </p:spTree>
    <p:extLst>
      <p:ext uri="{BB962C8B-B14F-4D97-AF65-F5344CB8AC3E}">
        <p14:creationId xmlns:p14="http://schemas.microsoft.com/office/powerpoint/2010/main" val="382155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2A1E-806F-4325-3C6D-EEB3D4606F88}"/>
            </a:ext>
          </a:extLst>
        </p:cNvPr>
        <p:cNvGrpSpPr/>
        <p:nvPr/>
      </p:nvGrpSpPr>
      <p:grpSpPr>
        <a:xfrm>
          <a:off x="0" y="0"/>
          <a:ext cx="0" cy="0"/>
          <a:chOff x="0" y="0"/>
          <a:chExt cx="0" cy="0"/>
        </a:xfrm>
      </p:grpSpPr>
      <p:pic>
        <p:nvPicPr>
          <p:cNvPr id="28" name="Image 19" descr=" ">
            <a:extLst>
              <a:ext uri="{FF2B5EF4-FFF2-40B4-BE49-F238E27FC236}">
                <a16:creationId xmlns:a16="http://schemas.microsoft.com/office/drawing/2014/main" id="{228AA8B2-D8B4-F50F-BDCA-660D25772F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pic>
        <p:nvPicPr>
          <p:cNvPr id="8" name="Picture 7">
            <a:extLst>
              <a:ext uri="{FF2B5EF4-FFF2-40B4-BE49-F238E27FC236}">
                <a16:creationId xmlns:a16="http://schemas.microsoft.com/office/drawing/2014/main" id="{9D1C9A07-EB88-E540-0A9B-E641FB31A798}"/>
              </a:ext>
            </a:extLst>
          </p:cNvPr>
          <p:cNvPicPr>
            <a:picLocks noChangeAspect="1"/>
          </p:cNvPicPr>
          <p:nvPr/>
        </p:nvPicPr>
        <p:blipFill>
          <a:blip r:embed="rId5"/>
          <a:stretch>
            <a:fillRect/>
          </a:stretch>
        </p:blipFill>
        <p:spPr>
          <a:xfrm>
            <a:off x="783529" y="6341900"/>
            <a:ext cx="460489" cy="165036"/>
          </a:xfrm>
          <a:prstGeom prst="rect">
            <a:avLst/>
          </a:prstGeom>
        </p:spPr>
      </p:pic>
      <p:sp>
        <p:nvSpPr>
          <p:cNvPr id="3" name="Text 1">
            <a:extLst>
              <a:ext uri="{FF2B5EF4-FFF2-40B4-BE49-F238E27FC236}">
                <a16:creationId xmlns:a16="http://schemas.microsoft.com/office/drawing/2014/main" id="{47ACD0C1-D7F9-8213-D1C2-B95B168DEB1A}"/>
              </a:ext>
            </a:extLst>
          </p:cNvPr>
          <p:cNvSpPr/>
          <p:nvPr/>
        </p:nvSpPr>
        <p:spPr>
          <a:xfrm>
            <a:off x="736202" y="465607"/>
            <a:ext cx="3649383" cy="817813"/>
          </a:xfrm>
          <a:prstGeom prst="rect">
            <a:avLst/>
          </a:prstGeom>
          <a:noFill/>
          <a:ln/>
        </p:spPr>
        <p:txBody>
          <a:bodyPr wrap="square" lIns="0" tIns="0" rIns="0" bIns="0" rtlCol="0" anchor="t"/>
          <a:lstStyle/>
          <a:p>
            <a:pPr algn="l"/>
            <a:r>
              <a:rPr lang="en-US" sz="3449" b="1" dirty="0">
                <a:solidFill>
                  <a:srgbClr val="333333">
                    <a:alpha val="100000"/>
                  </a:srgbClr>
                </a:solidFill>
                <a:latin typeface="Tahoma Bold"/>
                <a:ea typeface="Tahoma Bold"/>
                <a:cs typeface="Tahoma Bold"/>
              </a:rPr>
              <a:t>NRE framework</a:t>
            </a:r>
            <a:endParaRPr lang="en-US" sz="3449" b="1" dirty="0">
              <a:solidFill>
                <a:srgbClr val="333333"/>
              </a:solidFill>
              <a:latin typeface="Tahoma Bold"/>
              <a:ea typeface="Tahoma Bold"/>
              <a:cs typeface="Tahoma Bold"/>
            </a:endParaRPr>
          </a:p>
        </p:txBody>
      </p:sp>
      <p:sp>
        <p:nvSpPr>
          <p:cNvPr id="7" name="TextBox 6">
            <a:extLst>
              <a:ext uri="{FF2B5EF4-FFF2-40B4-BE49-F238E27FC236}">
                <a16:creationId xmlns:a16="http://schemas.microsoft.com/office/drawing/2014/main" id="{6CCB80D0-28E0-4465-BA68-55612D902053}"/>
              </a:ext>
            </a:extLst>
          </p:cNvPr>
          <p:cNvSpPr txBox="1"/>
          <p:nvPr/>
        </p:nvSpPr>
        <p:spPr>
          <a:xfrm>
            <a:off x="655065" y="1066381"/>
            <a:ext cx="3397070" cy="1569660"/>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Origin of the bias error   :</a:t>
            </a:r>
          </a:p>
          <a:p>
            <a:r>
              <a:rPr lang="en-US" sz="1600" dirty="0">
                <a:latin typeface="Tahoma" panose="020B0604030504040204" pitchFamily="34" charset="0"/>
                <a:ea typeface="Tahoma" panose="020B0604030504040204" pitchFamily="34" charset="0"/>
                <a:cs typeface="Tahoma" panose="020B0604030504040204" pitchFamily="34" charset="0"/>
              </a:rPr>
              <a:t> </a:t>
            </a:r>
          </a:p>
          <a:p>
            <a:pPr marL="228554" indent="-228554">
              <a:buFont typeface="Arial" panose="020B0604020202020204" pitchFamily="34" charset="0"/>
              <a:buChar char="•"/>
            </a:pPr>
            <a:r>
              <a:rPr lang="en-US" sz="1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Truncation</a:t>
            </a:r>
            <a:r>
              <a:rPr lang="en-US" sz="1600" dirty="0">
                <a:latin typeface="Tahoma" panose="020B0604030504040204" pitchFamily="34" charset="0"/>
                <a:ea typeface="Tahoma" panose="020B0604030504040204" pitchFamily="34" charset="0"/>
                <a:cs typeface="Tahoma" panose="020B0604030504040204" pitchFamily="34" charset="0"/>
              </a:rPr>
              <a:t>  </a:t>
            </a:r>
          </a:p>
          <a:p>
            <a:pPr marL="228554" indent="-228554">
              <a:buFont typeface="Arial" panose="020B0604020202020204" pitchFamily="34" charset="0"/>
              <a:buChar char="•"/>
            </a:pPr>
            <a:r>
              <a:rPr lang="en-US"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Discretization</a:t>
            </a:r>
          </a:p>
          <a:p>
            <a:pPr marL="228554" indent="-228554">
              <a:buFont typeface="Arial" panose="020B0604020202020204" pitchFamily="34" charset="0"/>
              <a:buChar char="•"/>
            </a:pPr>
            <a:r>
              <a:rPr lang="en-US" sz="16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Imprecise noise amplification  </a:t>
            </a:r>
          </a:p>
        </p:txBody>
      </p:sp>
      <p:sp>
        <p:nvSpPr>
          <p:cNvPr id="124" name="TextBox 123">
            <a:extLst>
              <a:ext uri="{FF2B5EF4-FFF2-40B4-BE49-F238E27FC236}">
                <a16:creationId xmlns:a16="http://schemas.microsoft.com/office/drawing/2014/main" id="{BA2DF547-F936-93CA-FFBD-483AA55695CC}"/>
              </a:ext>
            </a:extLst>
          </p:cNvPr>
          <p:cNvSpPr txBox="1"/>
          <p:nvPr/>
        </p:nvSpPr>
        <p:spPr>
          <a:xfrm>
            <a:off x="2839320" y="1352350"/>
            <a:ext cx="1584088" cy="584775"/>
          </a:xfrm>
          <a:prstGeom prst="rect">
            <a:avLst/>
          </a:prstGeom>
          <a:noFill/>
        </p:spPr>
        <p:txBody>
          <a:bodyPr wrap="none" rtlCol="0">
            <a:spAutoFit/>
          </a:bodyPr>
          <a:lstStyle/>
          <a:p>
            <a:pPr algn="ct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Higher-order </a:t>
            </a:r>
          </a:p>
          <a:p>
            <a:pPr algn="ctr"/>
            <a:r>
              <a:rPr lang="en-US" sz="1600" b="1" i="1" u="sng" dirty="0">
                <a:solidFill>
                  <a:srgbClr val="FFC000"/>
                </a:solidFill>
                <a:latin typeface="Tahoma" panose="020B0604030504040204" pitchFamily="34" charset="0"/>
                <a:ea typeface="Tahoma" panose="020B0604030504040204" pitchFamily="34" charset="0"/>
                <a:cs typeface="Tahoma" panose="020B0604030504040204" pitchFamily="34" charset="0"/>
              </a:rPr>
              <a:t>derivatives</a:t>
            </a:r>
          </a:p>
        </p:txBody>
      </p:sp>
      <p:sp>
        <p:nvSpPr>
          <p:cNvPr id="133" name="Rectangle 132">
            <a:extLst>
              <a:ext uri="{FF2B5EF4-FFF2-40B4-BE49-F238E27FC236}">
                <a16:creationId xmlns:a16="http://schemas.microsoft.com/office/drawing/2014/main" id="{FE8695B4-6F08-5536-9E36-E0BA27BD4D99}"/>
              </a:ext>
            </a:extLst>
          </p:cNvPr>
          <p:cNvSpPr/>
          <p:nvPr/>
        </p:nvSpPr>
        <p:spPr>
          <a:xfrm>
            <a:off x="670529" y="1084895"/>
            <a:ext cx="4349974" cy="1240078"/>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5" name="Straight Arrow Connector 134">
            <a:extLst>
              <a:ext uri="{FF2B5EF4-FFF2-40B4-BE49-F238E27FC236}">
                <a16:creationId xmlns:a16="http://schemas.microsoft.com/office/drawing/2014/main" id="{72BA059C-7396-64B7-812A-3A1764183362}"/>
              </a:ext>
            </a:extLst>
          </p:cNvPr>
          <p:cNvCxnSpPr>
            <a:cxnSpLocks/>
          </p:cNvCxnSpPr>
          <p:nvPr/>
        </p:nvCxnSpPr>
        <p:spPr>
          <a:xfrm>
            <a:off x="2222268" y="1710488"/>
            <a:ext cx="5718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8517F312-FE1F-31CD-2214-188B564D2C5D}"/>
              </a:ext>
            </a:extLst>
          </p:cNvPr>
          <p:cNvCxnSpPr>
            <a:cxnSpLocks/>
          </p:cNvCxnSpPr>
          <p:nvPr/>
        </p:nvCxnSpPr>
        <p:spPr>
          <a:xfrm flipV="1">
            <a:off x="2384076" y="1884052"/>
            <a:ext cx="505832" cy="80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C170797-94C3-60DC-7B71-65DA5E3943AD}"/>
              </a:ext>
            </a:extLst>
          </p:cNvPr>
          <p:cNvGrpSpPr/>
          <p:nvPr/>
        </p:nvGrpSpPr>
        <p:grpSpPr>
          <a:xfrm>
            <a:off x="686057" y="2448004"/>
            <a:ext cx="4349974" cy="1673519"/>
            <a:chOff x="1372292" y="4895753"/>
            <a:chExt cx="8701080" cy="3347473"/>
          </a:xfrm>
        </p:grpSpPr>
        <p:sp>
          <p:nvSpPr>
            <p:cNvPr id="123" name="TextBox 122">
              <a:extLst>
                <a:ext uri="{FF2B5EF4-FFF2-40B4-BE49-F238E27FC236}">
                  <a16:creationId xmlns:a16="http://schemas.microsoft.com/office/drawing/2014/main" id="{7E11EB1F-8D40-102F-3968-DB5FA1B27E65}"/>
                </a:ext>
              </a:extLst>
            </p:cNvPr>
            <p:cNvSpPr txBox="1"/>
            <p:nvPr/>
          </p:nvSpPr>
          <p:spPr>
            <a:xfrm>
              <a:off x="1417642" y="5215016"/>
              <a:ext cx="5637533" cy="1169702"/>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Smaller variation in              </a:t>
              </a:r>
            </a:p>
            <a:p>
              <a:r>
                <a:rPr lang="en-US" sz="1600" dirty="0">
                  <a:latin typeface="Tahoma" panose="020B0604030504040204" pitchFamily="34" charset="0"/>
                  <a:ea typeface="Tahoma" panose="020B0604030504040204" pitchFamily="34" charset="0"/>
                  <a:cs typeface="Tahoma" panose="020B0604030504040204" pitchFamily="34" charset="0"/>
                </a:rPr>
                <a:t>across different values for </a:t>
              </a:r>
            </a:p>
          </p:txBody>
        </p:sp>
        <p:pic>
          <p:nvPicPr>
            <p:cNvPr id="125" name="Picture 124">
              <a:extLst>
                <a:ext uri="{FF2B5EF4-FFF2-40B4-BE49-F238E27FC236}">
                  <a16:creationId xmlns:a16="http://schemas.microsoft.com/office/drawing/2014/main" id="{3E7C783B-6219-B342-6B5E-6B9D1F404315}"/>
                </a:ext>
              </a:extLst>
            </p:cNvPr>
            <p:cNvPicPr>
              <a:picLocks noChangeAspect="1"/>
            </p:cNvPicPr>
            <p:nvPr/>
          </p:nvPicPr>
          <p:blipFill>
            <a:blip r:embed="rId6"/>
            <a:stretch>
              <a:fillRect/>
            </a:stretch>
          </p:blipFill>
          <p:spPr>
            <a:xfrm>
              <a:off x="5062313" y="5298079"/>
              <a:ext cx="1536001" cy="432000"/>
            </a:xfrm>
            <a:prstGeom prst="rect">
              <a:avLst/>
            </a:prstGeom>
          </p:spPr>
        </p:pic>
        <p:pic>
          <p:nvPicPr>
            <p:cNvPr id="126" name="Picture 125">
              <a:extLst>
                <a:ext uri="{FF2B5EF4-FFF2-40B4-BE49-F238E27FC236}">
                  <a16:creationId xmlns:a16="http://schemas.microsoft.com/office/drawing/2014/main" id="{FE6170FF-23AB-4D1C-349A-936C52A7DAD4}"/>
                </a:ext>
              </a:extLst>
            </p:cNvPr>
            <p:cNvPicPr>
              <a:picLocks noChangeAspect="1"/>
            </p:cNvPicPr>
            <p:nvPr/>
          </p:nvPicPr>
          <p:blipFill>
            <a:blip r:embed="rId7"/>
            <a:stretch>
              <a:fillRect/>
            </a:stretch>
          </p:blipFill>
          <p:spPr>
            <a:xfrm>
              <a:off x="6208683" y="5857431"/>
              <a:ext cx="416960" cy="393700"/>
            </a:xfrm>
            <a:prstGeom prst="rect">
              <a:avLst/>
            </a:prstGeom>
          </p:spPr>
        </p:pic>
        <p:sp>
          <p:nvSpPr>
            <p:cNvPr id="127" name="Right Arrow 126">
              <a:extLst>
                <a:ext uri="{FF2B5EF4-FFF2-40B4-BE49-F238E27FC236}">
                  <a16:creationId xmlns:a16="http://schemas.microsoft.com/office/drawing/2014/main" id="{C05940EF-BCC8-F486-6277-2E90AB25A0BF}"/>
                </a:ext>
              </a:extLst>
            </p:cNvPr>
            <p:cNvSpPr/>
            <p:nvPr/>
          </p:nvSpPr>
          <p:spPr>
            <a:xfrm>
              <a:off x="6905647" y="5524179"/>
              <a:ext cx="704000" cy="410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09" rtl="0"/>
              <a:endParaRPr lang="en-US" sz="900"/>
            </a:p>
          </p:txBody>
        </p:sp>
        <p:sp>
          <p:nvSpPr>
            <p:cNvPr id="129" name="TextBox 128">
              <a:extLst>
                <a:ext uri="{FF2B5EF4-FFF2-40B4-BE49-F238E27FC236}">
                  <a16:creationId xmlns:a16="http://schemas.microsoft.com/office/drawing/2014/main" id="{A75324A1-D12E-2BD0-5724-A75BB1053269}"/>
                </a:ext>
              </a:extLst>
            </p:cNvPr>
            <p:cNvSpPr txBox="1"/>
            <p:nvPr/>
          </p:nvSpPr>
          <p:spPr>
            <a:xfrm>
              <a:off x="7678072" y="5182626"/>
              <a:ext cx="2062372" cy="1169702"/>
            </a:xfrm>
            <a:prstGeom prst="rect">
              <a:avLst/>
            </a:prstGeom>
            <a:noFill/>
          </p:spPr>
          <p:txBody>
            <a:bodyPr wrap="none" rtlCol="0">
              <a:spAutoFit/>
            </a:bodyPr>
            <a:lstStyle/>
            <a:p>
              <a:pPr algn="ctr"/>
              <a:r>
                <a:rPr lang="en-US" sz="1600" b="1" dirty="0">
                  <a:solidFill>
                    <a:srgbClr val="02D99F"/>
                  </a:solidFill>
                  <a:latin typeface="Tahoma" panose="020B0604030504040204" pitchFamily="34" charset="0"/>
                  <a:ea typeface="Tahoma" panose="020B0604030504040204" pitchFamily="34" charset="0"/>
                  <a:cs typeface="Tahoma" panose="020B0604030504040204" pitchFamily="34" charset="0"/>
                </a:rPr>
                <a:t>Smaller </a:t>
              </a:r>
            </a:p>
            <a:p>
              <a:pPr algn="ctr"/>
              <a:r>
                <a:rPr lang="en-US" sz="1600" b="1" dirty="0">
                  <a:solidFill>
                    <a:srgbClr val="02D99F"/>
                  </a:solidFill>
                  <a:latin typeface="Tahoma" panose="020B0604030504040204" pitchFamily="34" charset="0"/>
                  <a:ea typeface="Tahoma" panose="020B0604030504040204" pitchFamily="34" charset="0"/>
                  <a:cs typeface="Tahoma" panose="020B0604030504040204" pitchFamily="34" charset="0"/>
                </a:rPr>
                <a:t>Bias!</a:t>
              </a:r>
            </a:p>
          </p:txBody>
        </p:sp>
        <p:pic>
          <p:nvPicPr>
            <p:cNvPr id="131" name="Picture 130">
              <a:extLst>
                <a:ext uri="{FF2B5EF4-FFF2-40B4-BE49-F238E27FC236}">
                  <a16:creationId xmlns:a16="http://schemas.microsoft.com/office/drawing/2014/main" id="{8A8F9B20-F99A-F7F3-A96A-BDE435807A4B}"/>
                </a:ext>
              </a:extLst>
            </p:cNvPr>
            <p:cNvPicPr>
              <a:picLocks noChangeAspect="1"/>
            </p:cNvPicPr>
            <p:nvPr/>
          </p:nvPicPr>
          <p:blipFill>
            <a:blip r:embed="rId8"/>
            <a:stretch>
              <a:fillRect/>
            </a:stretch>
          </p:blipFill>
          <p:spPr>
            <a:xfrm>
              <a:off x="5596451" y="7020897"/>
              <a:ext cx="4368800" cy="1117600"/>
            </a:xfrm>
            <a:prstGeom prst="rect">
              <a:avLst/>
            </a:prstGeom>
          </p:spPr>
        </p:pic>
        <p:sp>
          <p:nvSpPr>
            <p:cNvPr id="132" name="TextBox 131">
              <a:extLst>
                <a:ext uri="{FF2B5EF4-FFF2-40B4-BE49-F238E27FC236}">
                  <a16:creationId xmlns:a16="http://schemas.microsoft.com/office/drawing/2014/main" id="{7A66A9B3-13B9-D222-04FA-97FD15C8B1F5}"/>
                </a:ext>
              </a:extLst>
            </p:cNvPr>
            <p:cNvSpPr txBox="1"/>
            <p:nvPr/>
          </p:nvSpPr>
          <p:spPr>
            <a:xfrm>
              <a:off x="1381577" y="7033605"/>
              <a:ext cx="4480015" cy="1169702"/>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Normalized dispersion:</a:t>
              </a:r>
            </a:p>
            <a:p>
              <a:r>
                <a:rPr lang="en-US" sz="1600" b="1" dirty="0">
                  <a:latin typeface="Tahoma" panose="020B0604030504040204" pitchFamily="34" charset="0"/>
                  <a:ea typeface="Tahoma" panose="020B0604030504040204" pitchFamily="34" charset="0"/>
                  <a:cs typeface="Tahoma" panose="020B0604030504040204" pitchFamily="34" charset="0"/>
                </a:rPr>
                <a:t>A proxy for bias</a:t>
              </a:r>
            </a:p>
          </p:txBody>
        </p:sp>
        <p:sp>
          <p:nvSpPr>
            <p:cNvPr id="144" name="Rectangle 143">
              <a:extLst>
                <a:ext uri="{FF2B5EF4-FFF2-40B4-BE49-F238E27FC236}">
                  <a16:creationId xmlns:a16="http://schemas.microsoft.com/office/drawing/2014/main" id="{532306CB-70BD-735E-52E1-513AF28016E5}"/>
                </a:ext>
              </a:extLst>
            </p:cNvPr>
            <p:cNvSpPr/>
            <p:nvPr/>
          </p:nvSpPr>
          <p:spPr>
            <a:xfrm>
              <a:off x="1372292" y="4895753"/>
              <a:ext cx="8701080" cy="3347473"/>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215" name="Group 214">
            <a:extLst>
              <a:ext uri="{FF2B5EF4-FFF2-40B4-BE49-F238E27FC236}">
                <a16:creationId xmlns:a16="http://schemas.microsoft.com/office/drawing/2014/main" id="{03BA8385-2B56-E146-6480-E15ED273730F}"/>
              </a:ext>
            </a:extLst>
          </p:cNvPr>
          <p:cNvGrpSpPr/>
          <p:nvPr/>
        </p:nvGrpSpPr>
        <p:grpSpPr>
          <a:xfrm>
            <a:off x="686057" y="4253079"/>
            <a:ext cx="4349974" cy="1906066"/>
            <a:chOff x="1372292" y="8506372"/>
            <a:chExt cx="8701080" cy="3812628"/>
          </a:xfrm>
        </p:grpSpPr>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EEF93143-29B3-78E5-3FC1-061EB46CDD78}"/>
                    </a:ext>
                  </a:extLst>
                </p:cNvPr>
                <p:cNvSpPr txBox="1"/>
                <p:nvPr/>
              </p:nvSpPr>
              <p:spPr>
                <a:xfrm>
                  <a:off x="1401140" y="8875658"/>
                  <a:ext cx="5246351" cy="677196"/>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Bootstrapping</a:t>
                  </a:r>
                  <a14:m>
                    <m:oMath xmlns:m="http://schemas.openxmlformats.org/officeDocument/2006/math">
                      <m:r>
                        <a:rPr lang="en-US" sz="1600">
                          <a:latin typeface="Cambria Math" panose="02040503050406030204" pitchFamily="18" charset="0"/>
                          <a:ea typeface="Cambria Math" panose="02040503050406030204" pitchFamily="18" charset="0"/>
                          <a:cs typeface="Tahoma" panose="020B0604030504040204" pitchFamily="34" charset="0"/>
                        </a:rPr>
                        <m:t> </m:t>
                      </m:r>
                      <m:r>
                        <a:rPr lang="en-US" sz="1600" i="1">
                          <a:latin typeface="Cambria Math" panose="02040503050406030204" pitchFamily="18" charset="0"/>
                          <a:ea typeface="Cambria Math" panose="02040503050406030204" pitchFamily="18" charset="0"/>
                          <a:cs typeface="Tahoma" panose="020B0604030504040204" pitchFamily="34" charset="0"/>
                        </a:rPr>
                        <m:t>→</m:t>
                      </m:r>
                    </m:oMath>
                  </a14:m>
                  <a:r>
                    <a:rPr lang="en-US" sz="1600" dirty="0">
                      <a:latin typeface="Tahoma" panose="020B0604030504040204" pitchFamily="34" charset="0"/>
                      <a:ea typeface="Tahoma" panose="020B0604030504040204" pitchFamily="34" charset="0"/>
                      <a:cs typeface="Tahoma" panose="020B0604030504040204" pitchFamily="34" charset="0"/>
                    </a:rPr>
                    <a:t> a data set</a:t>
                  </a:r>
                </a:p>
              </p:txBody>
            </p:sp>
          </mc:Choice>
          <mc:Fallback xmlns="">
            <p:sp>
              <p:nvSpPr>
                <p:cNvPr id="140" name="TextBox 139">
                  <a:extLst>
                    <a:ext uri="{FF2B5EF4-FFF2-40B4-BE49-F238E27FC236}">
                      <a16:creationId xmlns:a16="http://schemas.microsoft.com/office/drawing/2014/main" id="{EEF93143-29B3-78E5-3FC1-061EB46CDD78}"/>
                    </a:ext>
                  </a:extLst>
                </p:cNvPr>
                <p:cNvSpPr txBox="1">
                  <a:spLocks noRot="1" noChangeAspect="1" noMove="1" noResize="1" noEditPoints="1" noAdjustHandles="1" noChangeArrowheads="1" noChangeShapeType="1" noTextEdit="1"/>
                </p:cNvSpPr>
                <p:nvPr/>
              </p:nvSpPr>
              <p:spPr>
                <a:xfrm>
                  <a:off x="1401140" y="8875658"/>
                  <a:ext cx="5246351" cy="677196"/>
                </a:xfrm>
                <a:prstGeom prst="rect">
                  <a:avLst/>
                </a:prstGeom>
                <a:blipFill>
                  <a:blip r:embed="rId9"/>
                  <a:stretch>
                    <a:fillRect l="-1449" t="-3571" r="-483" b="-17857"/>
                  </a:stretch>
                </a:blipFill>
              </p:spPr>
              <p:txBody>
                <a:bodyPr/>
                <a:lstStyle/>
                <a:p>
                  <a:r>
                    <a:rPr lang="en-US">
                      <a:noFill/>
                    </a:rPr>
                    <a:t> </a:t>
                  </a:r>
                </a:p>
              </p:txBody>
            </p:sp>
          </mc:Fallback>
        </mc:AlternateContent>
        <p:sp>
          <p:nvSpPr>
            <p:cNvPr id="142" name="TextBox 141">
              <a:extLst>
                <a:ext uri="{FF2B5EF4-FFF2-40B4-BE49-F238E27FC236}">
                  <a16:creationId xmlns:a16="http://schemas.microsoft.com/office/drawing/2014/main" id="{253D6B29-3874-2CFE-3A6B-687C87A2F8FC}"/>
                </a:ext>
              </a:extLst>
            </p:cNvPr>
            <p:cNvSpPr txBox="1"/>
            <p:nvPr/>
          </p:nvSpPr>
          <p:spPr>
            <a:xfrm>
              <a:off x="2736916" y="10121902"/>
              <a:ext cx="5557373" cy="677196"/>
            </a:xfrm>
            <a:prstGeom prst="rect">
              <a:avLst/>
            </a:prstGeom>
            <a:noFill/>
          </p:spPr>
          <p:txBody>
            <a:bodyPr wrap="non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2</a:t>
              </a:r>
              <a:r>
                <a:rPr lang="en-US" sz="1600" b="1" baseline="30000" dirty="0">
                  <a:latin typeface="Tahoma" panose="020B0604030504040204" pitchFamily="34" charset="0"/>
                  <a:ea typeface="Tahoma" panose="020B0604030504040204" pitchFamily="34" charset="0"/>
                  <a:cs typeface="Tahoma" panose="020B0604030504040204" pitchFamily="34" charset="0"/>
                </a:rPr>
                <a:t>nd</a:t>
              </a:r>
              <a:r>
                <a:rPr lang="en-US" sz="1600" b="1" dirty="0">
                  <a:latin typeface="Tahoma" panose="020B0604030504040204" pitchFamily="34" charset="0"/>
                  <a:ea typeface="Tahoma" panose="020B0604030504040204" pitchFamily="34" charset="0"/>
                  <a:cs typeface="Tahoma" panose="020B0604030504040204" pitchFamily="34" charset="0"/>
                </a:rPr>
                <a:t> post-processing step:</a:t>
              </a:r>
            </a:p>
          </p:txBody>
        </p:sp>
        <p:pic>
          <p:nvPicPr>
            <p:cNvPr id="143" name="Picture 142">
              <a:extLst>
                <a:ext uri="{FF2B5EF4-FFF2-40B4-BE49-F238E27FC236}">
                  <a16:creationId xmlns:a16="http://schemas.microsoft.com/office/drawing/2014/main" id="{A9B512A7-77ED-0C9F-EF62-896436A2115F}"/>
                </a:ext>
              </a:extLst>
            </p:cNvPr>
            <p:cNvPicPr>
              <a:picLocks noChangeAspect="1"/>
            </p:cNvPicPr>
            <p:nvPr/>
          </p:nvPicPr>
          <p:blipFill>
            <a:blip r:embed="rId10"/>
            <a:stretch>
              <a:fillRect/>
            </a:stretch>
          </p:blipFill>
          <p:spPr>
            <a:xfrm>
              <a:off x="2434297" y="11129824"/>
              <a:ext cx="5943600" cy="635000"/>
            </a:xfrm>
            <a:prstGeom prst="rect">
              <a:avLst/>
            </a:prstGeom>
          </p:spPr>
        </p:pic>
        <p:pic>
          <p:nvPicPr>
            <p:cNvPr id="146" name="Picture 145">
              <a:extLst>
                <a:ext uri="{FF2B5EF4-FFF2-40B4-BE49-F238E27FC236}">
                  <a16:creationId xmlns:a16="http://schemas.microsoft.com/office/drawing/2014/main" id="{4664E5E8-1A3B-9A8F-6A17-BDCF0F68BB9B}"/>
                </a:ext>
              </a:extLst>
            </p:cNvPr>
            <p:cNvPicPr>
              <a:picLocks noChangeAspect="1"/>
            </p:cNvPicPr>
            <p:nvPr/>
          </p:nvPicPr>
          <p:blipFill>
            <a:blip r:embed="rId11"/>
            <a:stretch>
              <a:fillRect/>
            </a:stretch>
          </p:blipFill>
          <p:spPr>
            <a:xfrm>
              <a:off x="6722640" y="8956177"/>
              <a:ext cx="2654300" cy="457200"/>
            </a:xfrm>
            <a:prstGeom prst="rect">
              <a:avLst/>
            </a:prstGeom>
          </p:spPr>
        </p:pic>
        <p:sp>
          <p:nvSpPr>
            <p:cNvPr id="147" name="Rectangle 146">
              <a:extLst>
                <a:ext uri="{FF2B5EF4-FFF2-40B4-BE49-F238E27FC236}">
                  <a16:creationId xmlns:a16="http://schemas.microsoft.com/office/drawing/2014/main" id="{39C053A0-4BB9-C8FB-E32B-18DABA44C620}"/>
                </a:ext>
              </a:extLst>
            </p:cNvPr>
            <p:cNvSpPr/>
            <p:nvPr/>
          </p:nvSpPr>
          <p:spPr>
            <a:xfrm>
              <a:off x="1372292" y="8506372"/>
              <a:ext cx="8701080" cy="3812628"/>
            </a:xfrm>
            <a:prstGeom prst="rect">
              <a:avLst/>
            </a:prstGeom>
            <a:noFill/>
            <a:ln w="28575">
              <a:solidFill>
                <a:srgbClr val="4372C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16" name="TextBox 215">
            <a:extLst>
              <a:ext uri="{FF2B5EF4-FFF2-40B4-BE49-F238E27FC236}">
                <a16:creationId xmlns:a16="http://schemas.microsoft.com/office/drawing/2014/main" id="{CF90D757-E856-86B5-4218-6845FE56DD61}"/>
              </a:ext>
            </a:extLst>
          </p:cNvPr>
          <p:cNvSpPr txBox="1"/>
          <p:nvPr/>
        </p:nvSpPr>
        <p:spPr>
          <a:xfrm>
            <a:off x="8461559" y="6297874"/>
            <a:ext cx="2980303" cy="338554"/>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MAD: Mean Absolute Deviation</a:t>
            </a:r>
          </a:p>
        </p:txBody>
      </p:sp>
      <p:pic>
        <p:nvPicPr>
          <p:cNvPr id="218" name="Picture 217">
            <a:extLst>
              <a:ext uri="{FF2B5EF4-FFF2-40B4-BE49-F238E27FC236}">
                <a16:creationId xmlns:a16="http://schemas.microsoft.com/office/drawing/2014/main" id="{6C2515D3-1305-8E4F-4080-E1BDD6AE8687}"/>
              </a:ext>
            </a:extLst>
          </p:cNvPr>
          <p:cNvPicPr>
            <a:picLocks noChangeAspect="1"/>
          </p:cNvPicPr>
          <p:nvPr/>
        </p:nvPicPr>
        <p:blipFill>
          <a:blip r:embed="rId12"/>
          <a:stretch>
            <a:fillRect/>
          </a:stretch>
        </p:blipFill>
        <p:spPr>
          <a:xfrm>
            <a:off x="2794126" y="1134043"/>
            <a:ext cx="146031" cy="171428"/>
          </a:xfrm>
          <a:prstGeom prst="rect">
            <a:avLst/>
          </a:prstGeom>
        </p:spPr>
      </p:pic>
      <p:grpSp>
        <p:nvGrpSpPr>
          <p:cNvPr id="6" name="Group 5">
            <a:extLst>
              <a:ext uri="{FF2B5EF4-FFF2-40B4-BE49-F238E27FC236}">
                <a16:creationId xmlns:a16="http://schemas.microsoft.com/office/drawing/2014/main" id="{26FA4775-EDD1-E56C-BF7D-FC97602189D5}"/>
              </a:ext>
            </a:extLst>
          </p:cNvPr>
          <p:cNvGrpSpPr/>
          <p:nvPr/>
        </p:nvGrpSpPr>
        <p:grpSpPr>
          <a:xfrm>
            <a:off x="5450702" y="1066381"/>
            <a:ext cx="6183814" cy="5149912"/>
            <a:chOff x="10301932" y="2132146"/>
            <a:chExt cx="12369238" cy="10301166"/>
          </a:xfrm>
        </p:grpSpPr>
        <p:pic>
          <p:nvPicPr>
            <p:cNvPr id="213" name="Picture 212">
              <a:extLst>
                <a:ext uri="{FF2B5EF4-FFF2-40B4-BE49-F238E27FC236}">
                  <a16:creationId xmlns:a16="http://schemas.microsoft.com/office/drawing/2014/main" id="{07482C1D-9B27-6E6E-9CDD-AE7BA0F88E74}"/>
                </a:ext>
              </a:extLst>
            </p:cNvPr>
            <p:cNvPicPr>
              <a:picLocks noChangeAspect="1"/>
            </p:cNvPicPr>
            <p:nvPr/>
          </p:nvPicPr>
          <p:blipFill>
            <a:blip r:embed="rId13"/>
            <a:srcRect l="41999" b="42374"/>
            <a:stretch/>
          </p:blipFill>
          <p:spPr>
            <a:xfrm>
              <a:off x="10301932" y="2132146"/>
              <a:ext cx="12369238" cy="10301166"/>
            </a:xfrm>
            <a:prstGeom prst="rect">
              <a:avLst/>
            </a:prstGeom>
          </p:spPr>
        </p:pic>
        <p:sp>
          <p:nvSpPr>
            <p:cNvPr id="2" name="Rectangle 1">
              <a:extLst>
                <a:ext uri="{FF2B5EF4-FFF2-40B4-BE49-F238E27FC236}">
                  <a16:creationId xmlns:a16="http://schemas.microsoft.com/office/drawing/2014/main" id="{9BF5CF06-AF96-BBFE-52DC-044096049345}"/>
                </a:ext>
              </a:extLst>
            </p:cNvPr>
            <p:cNvSpPr/>
            <p:nvPr/>
          </p:nvSpPr>
          <p:spPr>
            <a:xfrm>
              <a:off x="10447975" y="2300840"/>
              <a:ext cx="861627" cy="7688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9" name="TextBox 8">
            <a:extLst>
              <a:ext uri="{FF2B5EF4-FFF2-40B4-BE49-F238E27FC236}">
                <a16:creationId xmlns:a16="http://schemas.microsoft.com/office/drawing/2014/main" id="{73043B30-BBD7-7DA3-E5B8-3F2D1A7C0C22}"/>
              </a:ext>
            </a:extLst>
          </p:cNvPr>
          <p:cNvSpPr txBox="1"/>
          <p:nvPr/>
        </p:nvSpPr>
        <p:spPr>
          <a:xfrm>
            <a:off x="5547438" y="772161"/>
            <a:ext cx="6106159" cy="338554"/>
          </a:xfrm>
          <a:prstGeom prst="rect">
            <a:avLst/>
          </a:prstGeom>
          <a:noFill/>
        </p:spPr>
        <p:txBody>
          <a:bodyPr wrap="non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Baseline estimation obtained from 2 bootstrap instances:</a:t>
            </a:r>
          </a:p>
        </p:txBody>
      </p:sp>
    </p:spTree>
    <p:extLst>
      <p:ext uri="{BB962C8B-B14F-4D97-AF65-F5344CB8AC3E}">
        <p14:creationId xmlns:p14="http://schemas.microsoft.com/office/powerpoint/2010/main" val="151136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81B34-F3A5-8FAD-6F7B-8C03E1A7002B}"/>
            </a:ext>
          </a:extLst>
        </p:cNvPr>
        <p:cNvGrpSpPr/>
        <p:nvPr/>
      </p:nvGrpSpPr>
      <p:grpSpPr>
        <a:xfrm>
          <a:off x="0" y="0"/>
          <a:ext cx="0" cy="0"/>
          <a:chOff x="0" y="0"/>
          <a:chExt cx="0" cy="0"/>
        </a:xfrm>
      </p:grpSpPr>
      <p:pic>
        <p:nvPicPr>
          <p:cNvPr id="28" name="Image 19" descr=" ">
            <a:extLst>
              <a:ext uri="{FF2B5EF4-FFF2-40B4-BE49-F238E27FC236}">
                <a16:creationId xmlns:a16="http://schemas.microsoft.com/office/drawing/2014/main" id="{09F20C8B-75E6-BAF4-8432-10E687FC0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pic>
        <p:nvPicPr>
          <p:cNvPr id="8" name="Picture 7">
            <a:extLst>
              <a:ext uri="{FF2B5EF4-FFF2-40B4-BE49-F238E27FC236}">
                <a16:creationId xmlns:a16="http://schemas.microsoft.com/office/drawing/2014/main" id="{89B66A26-8B65-7395-30A2-06CE4B44788D}"/>
              </a:ext>
            </a:extLst>
          </p:cNvPr>
          <p:cNvPicPr>
            <a:picLocks noChangeAspect="1"/>
          </p:cNvPicPr>
          <p:nvPr/>
        </p:nvPicPr>
        <p:blipFill>
          <a:blip r:embed="rId5"/>
          <a:stretch>
            <a:fillRect/>
          </a:stretch>
        </p:blipFill>
        <p:spPr>
          <a:xfrm>
            <a:off x="783529" y="6341900"/>
            <a:ext cx="460489" cy="165036"/>
          </a:xfrm>
          <a:prstGeom prst="rect">
            <a:avLst/>
          </a:prstGeom>
        </p:spPr>
      </p:pic>
      <p:sp>
        <p:nvSpPr>
          <p:cNvPr id="3" name="Text 1">
            <a:extLst>
              <a:ext uri="{FF2B5EF4-FFF2-40B4-BE49-F238E27FC236}">
                <a16:creationId xmlns:a16="http://schemas.microsoft.com/office/drawing/2014/main" id="{D1BDD4E0-1DD7-4903-1729-F0236EDA04CB}"/>
              </a:ext>
            </a:extLst>
          </p:cNvPr>
          <p:cNvSpPr/>
          <p:nvPr/>
        </p:nvSpPr>
        <p:spPr>
          <a:xfrm>
            <a:off x="736202" y="465607"/>
            <a:ext cx="3649383" cy="817813"/>
          </a:xfrm>
          <a:prstGeom prst="rect">
            <a:avLst/>
          </a:prstGeom>
          <a:noFill/>
          <a:ln/>
        </p:spPr>
        <p:txBody>
          <a:bodyPr wrap="square" lIns="0" tIns="0" rIns="0" bIns="0" rtlCol="0" anchor="t"/>
          <a:lstStyle/>
          <a:p>
            <a:pPr algn="l"/>
            <a:r>
              <a:rPr lang="en-US" sz="3449" b="1" dirty="0">
                <a:solidFill>
                  <a:srgbClr val="333333">
                    <a:alpha val="100000"/>
                  </a:srgbClr>
                </a:solidFill>
                <a:latin typeface="Tahoma Bold"/>
                <a:ea typeface="Tahoma Bold"/>
                <a:cs typeface="Tahoma Bold"/>
              </a:rPr>
              <a:t>NRE framework</a:t>
            </a:r>
            <a:endParaRPr lang="en-US" sz="3449" b="1" dirty="0">
              <a:solidFill>
                <a:srgbClr val="333333"/>
              </a:solidFill>
              <a:latin typeface="Tahoma Bold"/>
              <a:ea typeface="Tahoma Bold"/>
              <a:cs typeface="Tahoma Bold"/>
            </a:endParaRPr>
          </a:p>
        </p:txBody>
      </p:sp>
      <p:sp>
        <p:nvSpPr>
          <p:cNvPr id="7" name="TextBox 6">
            <a:extLst>
              <a:ext uri="{FF2B5EF4-FFF2-40B4-BE49-F238E27FC236}">
                <a16:creationId xmlns:a16="http://schemas.microsoft.com/office/drawing/2014/main" id="{725B37DE-7A29-9EFE-E0C1-A483FAD00068}"/>
              </a:ext>
            </a:extLst>
          </p:cNvPr>
          <p:cNvSpPr txBox="1"/>
          <p:nvPr/>
        </p:nvSpPr>
        <p:spPr>
          <a:xfrm>
            <a:off x="655065" y="1066381"/>
            <a:ext cx="3397070" cy="1569660"/>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Origin of the bias error   :</a:t>
            </a:r>
          </a:p>
          <a:p>
            <a:r>
              <a:rPr lang="en-US" sz="1600" dirty="0">
                <a:latin typeface="Tahoma" panose="020B0604030504040204" pitchFamily="34" charset="0"/>
                <a:ea typeface="Tahoma" panose="020B0604030504040204" pitchFamily="34" charset="0"/>
                <a:cs typeface="Tahoma" panose="020B0604030504040204" pitchFamily="34" charset="0"/>
              </a:rPr>
              <a:t> </a:t>
            </a:r>
          </a:p>
          <a:p>
            <a:pPr marL="228554" indent="-228554">
              <a:buFont typeface="Arial" panose="020B0604020202020204" pitchFamily="34" charset="0"/>
              <a:buChar char="•"/>
            </a:pPr>
            <a:r>
              <a:rPr lang="en-US" sz="1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Truncation</a:t>
            </a:r>
            <a:r>
              <a:rPr lang="en-US" sz="1600" dirty="0">
                <a:latin typeface="Tahoma" panose="020B0604030504040204" pitchFamily="34" charset="0"/>
                <a:ea typeface="Tahoma" panose="020B0604030504040204" pitchFamily="34" charset="0"/>
                <a:cs typeface="Tahoma" panose="020B0604030504040204" pitchFamily="34" charset="0"/>
              </a:rPr>
              <a:t>  </a:t>
            </a:r>
          </a:p>
          <a:p>
            <a:pPr marL="228554" indent="-228554">
              <a:buFont typeface="Arial" panose="020B0604020202020204" pitchFamily="34" charset="0"/>
              <a:buChar char="•"/>
            </a:pPr>
            <a:r>
              <a:rPr lang="en-US" sz="1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Discretization</a:t>
            </a:r>
          </a:p>
          <a:p>
            <a:pPr marL="228554" indent="-228554">
              <a:buFont typeface="Arial" panose="020B0604020202020204" pitchFamily="34" charset="0"/>
              <a:buChar char="•"/>
            </a:pPr>
            <a:r>
              <a:rPr lang="en-US" sz="16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Imprecise noise amplification  </a:t>
            </a:r>
          </a:p>
        </p:txBody>
      </p:sp>
      <p:sp>
        <p:nvSpPr>
          <p:cNvPr id="124" name="TextBox 123">
            <a:extLst>
              <a:ext uri="{FF2B5EF4-FFF2-40B4-BE49-F238E27FC236}">
                <a16:creationId xmlns:a16="http://schemas.microsoft.com/office/drawing/2014/main" id="{88D63046-33B4-153C-E1F4-9CA106824849}"/>
              </a:ext>
            </a:extLst>
          </p:cNvPr>
          <p:cNvSpPr txBox="1"/>
          <p:nvPr/>
        </p:nvSpPr>
        <p:spPr>
          <a:xfrm>
            <a:off x="2839320" y="1352350"/>
            <a:ext cx="1584088" cy="584775"/>
          </a:xfrm>
          <a:prstGeom prst="rect">
            <a:avLst/>
          </a:prstGeom>
          <a:noFill/>
        </p:spPr>
        <p:txBody>
          <a:bodyPr wrap="none" rtlCol="0">
            <a:spAutoFit/>
          </a:bodyPr>
          <a:lstStyle/>
          <a:p>
            <a:pPr algn="ct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Higher-order </a:t>
            </a:r>
          </a:p>
          <a:p>
            <a:pPr algn="ctr"/>
            <a:r>
              <a:rPr lang="en-US" sz="1600" b="1" i="1" u="sng" dirty="0">
                <a:solidFill>
                  <a:srgbClr val="FFC000"/>
                </a:solidFill>
                <a:latin typeface="Tahoma" panose="020B0604030504040204" pitchFamily="34" charset="0"/>
                <a:ea typeface="Tahoma" panose="020B0604030504040204" pitchFamily="34" charset="0"/>
                <a:cs typeface="Tahoma" panose="020B0604030504040204" pitchFamily="34" charset="0"/>
              </a:rPr>
              <a:t>derivatives</a:t>
            </a:r>
          </a:p>
        </p:txBody>
      </p:sp>
      <p:sp>
        <p:nvSpPr>
          <p:cNvPr id="133" name="Rectangle 132">
            <a:extLst>
              <a:ext uri="{FF2B5EF4-FFF2-40B4-BE49-F238E27FC236}">
                <a16:creationId xmlns:a16="http://schemas.microsoft.com/office/drawing/2014/main" id="{41187047-B6A0-F39B-808F-74F21143B6DB}"/>
              </a:ext>
            </a:extLst>
          </p:cNvPr>
          <p:cNvSpPr/>
          <p:nvPr/>
        </p:nvSpPr>
        <p:spPr>
          <a:xfrm>
            <a:off x="670529" y="1084895"/>
            <a:ext cx="4349974" cy="1240078"/>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5" name="Straight Arrow Connector 134">
            <a:extLst>
              <a:ext uri="{FF2B5EF4-FFF2-40B4-BE49-F238E27FC236}">
                <a16:creationId xmlns:a16="http://schemas.microsoft.com/office/drawing/2014/main" id="{2555EDFB-8311-E35E-EC4B-A9F9A7975197}"/>
              </a:ext>
            </a:extLst>
          </p:cNvPr>
          <p:cNvCxnSpPr>
            <a:cxnSpLocks/>
          </p:cNvCxnSpPr>
          <p:nvPr/>
        </p:nvCxnSpPr>
        <p:spPr>
          <a:xfrm>
            <a:off x="2222268" y="1710488"/>
            <a:ext cx="5718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53187EC7-5449-9F16-A059-4AE27F4FF53A}"/>
              </a:ext>
            </a:extLst>
          </p:cNvPr>
          <p:cNvCxnSpPr>
            <a:cxnSpLocks/>
          </p:cNvCxnSpPr>
          <p:nvPr/>
        </p:nvCxnSpPr>
        <p:spPr>
          <a:xfrm flipV="1">
            <a:off x="2384076" y="1884052"/>
            <a:ext cx="505832" cy="80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2E2DDC29-46BB-FD68-B1C8-FB60EA298DA6}"/>
              </a:ext>
            </a:extLst>
          </p:cNvPr>
          <p:cNvGrpSpPr/>
          <p:nvPr/>
        </p:nvGrpSpPr>
        <p:grpSpPr>
          <a:xfrm>
            <a:off x="686057" y="2448004"/>
            <a:ext cx="4349974" cy="1673519"/>
            <a:chOff x="1372292" y="4895753"/>
            <a:chExt cx="8701080" cy="3347473"/>
          </a:xfrm>
        </p:grpSpPr>
        <p:sp>
          <p:nvSpPr>
            <p:cNvPr id="123" name="TextBox 122">
              <a:extLst>
                <a:ext uri="{FF2B5EF4-FFF2-40B4-BE49-F238E27FC236}">
                  <a16:creationId xmlns:a16="http://schemas.microsoft.com/office/drawing/2014/main" id="{3F3647D0-AAD7-151A-241E-20CD7644FB62}"/>
                </a:ext>
              </a:extLst>
            </p:cNvPr>
            <p:cNvSpPr txBox="1"/>
            <p:nvPr/>
          </p:nvSpPr>
          <p:spPr>
            <a:xfrm>
              <a:off x="1417642" y="5215016"/>
              <a:ext cx="5637533" cy="1169702"/>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Smaller variation in              </a:t>
              </a:r>
            </a:p>
            <a:p>
              <a:r>
                <a:rPr lang="en-US" sz="1600" dirty="0">
                  <a:latin typeface="Tahoma" panose="020B0604030504040204" pitchFamily="34" charset="0"/>
                  <a:ea typeface="Tahoma" panose="020B0604030504040204" pitchFamily="34" charset="0"/>
                  <a:cs typeface="Tahoma" panose="020B0604030504040204" pitchFamily="34" charset="0"/>
                </a:rPr>
                <a:t>across different values for </a:t>
              </a:r>
            </a:p>
          </p:txBody>
        </p:sp>
        <p:pic>
          <p:nvPicPr>
            <p:cNvPr id="125" name="Picture 124">
              <a:extLst>
                <a:ext uri="{FF2B5EF4-FFF2-40B4-BE49-F238E27FC236}">
                  <a16:creationId xmlns:a16="http://schemas.microsoft.com/office/drawing/2014/main" id="{C059CD41-1C69-70FE-DA2D-B95F615E5A2F}"/>
                </a:ext>
              </a:extLst>
            </p:cNvPr>
            <p:cNvPicPr>
              <a:picLocks noChangeAspect="1"/>
            </p:cNvPicPr>
            <p:nvPr/>
          </p:nvPicPr>
          <p:blipFill>
            <a:blip r:embed="rId6"/>
            <a:stretch>
              <a:fillRect/>
            </a:stretch>
          </p:blipFill>
          <p:spPr>
            <a:xfrm>
              <a:off x="5062313" y="5298079"/>
              <a:ext cx="1536001" cy="432000"/>
            </a:xfrm>
            <a:prstGeom prst="rect">
              <a:avLst/>
            </a:prstGeom>
          </p:spPr>
        </p:pic>
        <p:pic>
          <p:nvPicPr>
            <p:cNvPr id="126" name="Picture 125">
              <a:extLst>
                <a:ext uri="{FF2B5EF4-FFF2-40B4-BE49-F238E27FC236}">
                  <a16:creationId xmlns:a16="http://schemas.microsoft.com/office/drawing/2014/main" id="{22C37505-C82A-39B7-2C0A-4CF6481FE760}"/>
                </a:ext>
              </a:extLst>
            </p:cNvPr>
            <p:cNvPicPr>
              <a:picLocks noChangeAspect="1"/>
            </p:cNvPicPr>
            <p:nvPr/>
          </p:nvPicPr>
          <p:blipFill>
            <a:blip r:embed="rId7"/>
            <a:stretch>
              <a:fillRect/>
            </a:stretch>
          </p:blipFill>
          <p:spPr>
            <a:xfrm>
              <a:off x="6208683" y="5857431"/>
              <a:ext cx="416960" cy="393700"/>
            </a:xfrm>
            <a:prstGeom prst="rect">
              <a:avLst/>
            </a:prstGeom>
          </p:spPr>
        </p:pic>
        <p:sp>
          <p:nvSpPr>
            <p:cNvPr id="127" name="Right Arrow 126">
              <a:extLst>
                <a:ext uri="{FF2B5EF4-FFF2-40B4-BE49-F238E27FC236}">
                  <a16:creationId xmlns:a16="http://schemas.microsoft.com/office/drawing/2014/main" id="{F226DBC2-0553-C146-3573-DD512B6D0D32}"/>
                </a:ext>
              </a:extLst>
            </p:cNvPr>
            <p:cNvSpPr/>
            <p:nvPr/>
          </p:nvSpPr>
          <p:spPr>
            <a:xfrm>
              <a:off x="6905647" y="5524179"/>
              <a:ext cx="704000" cy="410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09" rtl="0"/>
              <a:endParaRPr lang="en-US" sz="900"/>
            </a:p>
          </p:txBody>
        </p:sp>
        <p:sp>
          <p:nvSpPr>
            <p:cNvPr id="129" name="TextBox 128">
              <a:extLst>
                <a:ext uri="{FF2B5EF4-FFF2-40B4-BE49-F238E27FC236}">
                  <a16:creationId xmlns:a16="http://schemas.microsoft.com/office/drawing/2014/main" id="{F202A243-A45B-45C0-A384-9E3A4E422AD2}"/>
                </a:ext>
              </a:extLst>
            </p:cNvPr>
            <p:cNvSpPr txBox="1"/>
            <p:nvPr/>
          </p:nvSpPr>
          <p:spPr>
            <a:xfrm>
              <a:off x="7678072" y="5182626"/>
              <a:ext cx="2062372" cy="1169702"/>
            </a:xfrm>
            <a:prstGeom prst="rect">
              <a:avLst/>
            </a:prstGeom>
            <a:noFill/>
          </p:spPr>
          <p:txBody>
            <a:bodyPr wrap="none" rtlCol="0">
              <a:spAutoFit/>
            </a:bodyPr>
            <a:lstStyle/>
            <a:p>
              <a:pPr algn="ctr"/>
              <a:r>
                <a:rPr lang="en-US" sz="1600" b="1" dirty="0">
                  <a:solidFill>
                    <a:srgbClr val="02D99F"/>
                  </a:solidFill>
                  <a:latin typeface="Tahoma" panose="020B0604030504040204" pitchFamily="34" charset="0"/>
                  <a:ea typeface="Tahoma" panose="020B0604030504040204" pitchFamily="34" charset="0"/>
                  <a:cs typeface="Tahoma" panose="020B0604030504040204" pitchFamily="34" charset="0"/>
                </a:rPr>
                <a:t>Smaller </a:t>
              </a:r>
            </a:p>
            <a:p>
              <a:pPr algn="ctr"/>
              <a:r>
                <a:rPr lang="en-US" sz="1600" b="1" dirty="0">
                  <a:solidFill>
                    <a:srgbClr val="02D99F"/>
                  </a:solidFill>
                  <a:latin typeface="Tahoma" panose="020B0604030504040204" pitchFamily="34" charset="0"/>
                  <a:ea typeface="Tahoma" panose="020B0604030504040204" pitchFamily="34" charset="0"/>
                  <a:cs typeface="Tahoma" panose="020B0604030504040204" pitchFamily="34" charset="0"/>
                </a:rPr>
                <a:t>Bias!</a:t>
              </a:r>
            </a:p>
          </p:txBody>
        </p:sp>
        <p:pic>
          <p:nvPicPr>
            <p:cNvPr id="131" name="Picture 130">
              <a:extLst>
                <a:ext uri="{FF2B5EF4-FFF2-40B4-BE49-F238E27FC236}">
                  <a16:creationId xmlns:a16="http://schemas.microsoft.com/office/drawing/2014/main" id="{B49E729F-6CBA-4F94-80A8-6870377A4D63}"/>
                </a:ext>
              </a:extLst>
            </p:cNvPr>
            <p:cNvPicPr>
              <a:picLocks noChangeAspect="1"/>
            </p:cNvPicPr>
            <p:nvPr/>
          </p:nvPicPr>
          <p:blipFill>
            <a:blip r:embed="rId8"/>
            <a:stretch>
              <a:fillRect/>
            </a:stretch>
          </p:blipFill>
          <p:spPr>
            <a:xfrm>
              <a:off x="5596451" y="7020897"/>
              <a:ext cx="4368800" cy="1117600"/>
            </a:xfrm>
            <a:prstGeom prst="rect">
              <a:avLst/>
            </a:prstGeom>
          </p:spPr>
        </p:pic>
        <p:sp>
          <p:nvSpPr>
            <p:cNvPr id="132" name="TextBox 131">
              <a:extLst>
                <a:ext uri="{FF2B5EF4-FFF2-40B4-BE49-F238E27FC236}">
                  <a16:creationId xmlns:a16="http://schemas.microsoft.com/office/drawing/2014/main" id="{D4F66E28-FB6D-D3DE-3EF4-2F1B964806B4}"/>
                </a:ext>
              </a:extLst>
            </p:cNvPr>
            <p:cNvSpPr txBox="1"/>
            <p:nvPr/>
          </p:nvSpPr>
          <p:spPr>
            <a:xfrm>
              <a:off x="1381577" y="7033605"/>
              <a:ext cx="4480015" cy="1169702"/>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Normalized dispersion:</a:t>
              </a:r>
            </a:p>
            <a:p>
              <a:r>
                <a:rPr lang="en-US" sz="1600" b="1" dirty="0">
                  <a:latin typeface="Tahoma" panose="020B0604030504040204" pitchFamily="34" charset="0"/>
                  <a:ea typeface="Tahoma" panose="020B0604030504040204" pitchFamily="34" charset="0"/>
                  <a:cs typeface="Tahoma" panose="020B0604030504040204" pitchFamily="34" charset="0"/>
                </a:rPr>
                <a:t>A proxy for bias</a:t>
              </a:r>
            </a:p>
          </p:txBody>
        </p:sp>
        <p:sp>
          <p:nvSpPr>
            <p:cNvPr id="144" name="Rectangle 143">
              <a:extLst>
                <a:ext uri="{FF2B5EF4-FFF2-40B4-BE49-F238E27FC236}">
                  <a16:creationId xmlns:a16="http://schemas.microsoft.com/office/drawing/2014/main" id="{8E1B0C50-F2C0-9072-C782-192F61D1ACBF}"/>
                </a:ext>
              </a:extLst>
            </p:cNvPr>
            <p:cNvSpPr/>
            <p:nvPr/>
          </p:nvSpPr>
          <p:spPr>
            <a:xfrm>
              <a:off x="1372292" y="4895753"/>
              <a:ext cx="8701080" cy="3347473"/>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215" name="Group 214">
            <a:extLst>
              <a:ext uri="{FF2B5EF4-FFF2-40B4-BE49-F238E27FC236}">
                <a16:creationId xmlns:a16="http://schemas.microsoft.com/office/drawing/2014/main" id="{2FB2A3FC-AC61-C8CC-E961-6EFC7075B7CA}"/>
              </a:ext>
            </a:extLst>
          </p:cNvPr>
          <p:cNvGrpSpPr/>
          <p:nvPr/>
        </p:nvGrpSpPr>
        <p:grpSpPr>
          <a:xfrm>
            <a:off x="686057" y="4253079"/>
            <a:ext cx="4349974" cy="1906066"/>
            <a:chOff x="1372292" y="8506372"/>
            <a:chExt cx="8701080" cy="3812628"/>
          </a:xfrm>
        </p:grpSpPr>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E758AE79-30E5-A124-0C5D-BE1366A08E56}"/>
                    </a:ext>
                  </a:extLst>
                </p:cNvPr>
                <p:cNvSpPr txBox="1"/>
                <p:nvPr/>
              </p:nvSpPr>
              <p:spPr>
                <a:xfrm>
                  <a:off x="1401140" y="8875658"/>
                  <a:ext cx="5246351" cy="677196"/>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Bootstrapping</a:t>
                  </a:r>
                  <a14:m>
                    <m:oMath xmlns:m="http://schemas.openxmlformats.org/officeDocument/2006/math">
                      <m:r>
                        <a:rPr lang="en-US" sz="1600">
                          <a:latin typeface="Cambria Math" panose="02040503050406030204" pitchFamily="18" charset="0"/>
                          <a:ea typeface="Cambria Math" panose="02040503050406030204" pitchFamily="18" charset="0"/>
                          <a:cs typeface="Tahoma" panose="020B0604030504040204" pitchFamily="34" charset="0"/>
                        </a:rPr>
                        <m:t> </m:t>
                      </m:r>
                      <m:r>
                        <a:rPr lang="en-US" sz="1600" i="1">
                          <a:latin typeface="Cambria Math" panose="02040503050406030204" pitchFamily="18" charset="0"/>
                          <a:ea typeface="Cambria Math" panose="02040503050406030204" pitchFamily="18" charset="0"/>
                          <a:cs typeface="Tahoma" panose="020B0604030504040204" pitchFamily="34" charset="0"/>
                        </a:rPr>
                        <m:t>→</m:t>
                      </m:r>
                    </m:oMath>
                  </a14:m>
                  <a:r>
                    <a:rPr lang="en-US" sz="1600" dirty="0">
                      <a:latin typeface="Tahoma" panose="020B0604030504040204" pitchFamily="34" charset="0"/>
                      <a:ea typeface="Tahoma" panose="020B0604030504040204" pitchFamily="34" charset="0"/>
                      <a:cs typeface="Tahoma" panose="020B0604030504040204" pitchFamily="34" charset="0"/>
                    </a:rPr>
                    <a:t> a data set</a:t>
                  </a:r>
                </a:p>
              </p:txBody>
            </p:sp>
          </mc:Choice>
          <mc:Fallback xmlns="">
            <p:sp>
              <p:nvSpPr>
                <p:cNvPr id="140" name="TextBox 139">
                  <a:extLst>
                    <a:ext uri="{FF2B5EF4-FFF2-40B4-BE49-F238E27FC236}">
                      <a16:creationId xmlns:a16="http://schemas.microsoft.com/office/drawing/2014/main" id="{E758AE79-30E5-A124-0C5D-BE1366A08E56}"/>
                    </a:ext>
                  </a:extLst>
                </p:cNvPr>
                <p:cNvSpPr txBox="1">
                  <a:spLocks noRot="1" noChangeAspect="1" noMove="1" noResize="1" noEditPoints="1" noAdjustHandles="1" noChangeArrowheads="1" noChangeShapeType="1" noTextEdit="1"/>
                </p:cNvSpPr>
                <p:nvPr/>
              </p:nvSpPr>
              <p:spPr>
                <a:xfrm>
                  <a:off x="1401140" y="8875658"/>
                  <a:ext cx="5246351" cy="677196"/>
                </a:xfrm>
                <a:prstGeom prst="rect">
                  <a:avLst/>
                </a:prstGeom>
                <a:blipFill>
                  <a:blip r:embed="rId9"/>
                  <a:stretch>
                    <a:fillRect l="-1449" t="-3571" r="-483" b="-17857"/>
                  </a:stretch>
                </a:blipFill>
              </p:spPr>
              <p:txBody>
                <a:bodyPr/>
                <a:lstStyle/>
                <a:p>
                  <a:r>
                    <a:rPr lang="en-US">
                      <a:noFill/>
                    </a:rPr>
                    <a:t> </a:t>
                  </a:r>
                </a:p>
              </p:txBody>
            </p:sp>
          </mc:Fallback>
        </mc:AlternateContent>
        <p:sp>
          <p:nvSpPr>
            <p:cNvPr id="142" name="TextBox 141">
              <a:extLst>
                <a:ext uri="{FF2B5EF4-FFF2-40B4-BE49-F238E27FC236}">
                  <a16:creationId xmlns:a16="http://schemas.microsoft.com/office/drawing/2014/main" id="{58491513-7282-1873-1E63-4864B1332F05}"/>
                </a:ext>
              </a:extLst>
            </p:cNvPr>
            <p:cNvSpPr txBox="1"/>
            <p:nvPr/>
          </p:nvSpPr>
          <p:spPr>
            <a:xfrm>
              <a:off x="2736916" y="10121902"/>
              <a:ext cx="5557373" cy="677196"/>
            </a:xfrm>
            <a:prstGeom prst="rect">
              <a:avLst/>
            </a:prstGeom>
            <a:noFill/>
          </p:spPr>
          <p:txBody>
            <a:bodyPr wrap="non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2</a:t>
              </a:r>
              <a:r>
                <a:rPr lang="en-US" sz="1600" b="1" baseline="30000" dirty="0">
                  <a:latin typeface="Tahoma" panose="020B0604030504040204" pitchFamily="34" charset="0"/>
                  <a:ea typeface="Tahoma" panose="020B0604030504040204" pitchFamily="34" charset="0"/>
                  <a:cs typeface="Tahoma" panose="020B0604030504040204" pitchFamily="34" charset="0"/>
                </a:rPr>
                <a:t>nd</a:t>
              </a:r>
              <a:r>
                <a:rPr lang="en-US" sz="1600" b="1" dirty="0">
                  <a:latin typeface="Tahoma" panose="020B0604030504040204" pitchFamily="34" charset="0"/>
                  <a:ea typeface="Tahoma" panose="020B0604030504040204" pitchFamily="34" charset="0"/>
                  <a:cs typeface="Tahoma" panose="020B0604030504040204" pitchFamily="34" charset="0"/>
                </a:rPr>
                <a:t> post-processing step:</a:t>
              </a:r>
            </a:p>
          </p:txBody>
        </p:sp>
        <p:pic>
          <p:nvPicPr>
            <p:cNvPr id="143" name="Picture 142">
              <a:extLst>
                <a:ext uri="{FF2B5EF4-FFF2-40B4-BE49-F238E27FC236}">
                  <a16:creationId xmlns:a16="http://schemas.microsoft.com/office/drawing/2014/main" id="{65AEADEA-06BC-8216-486F-DEEBFE8578FF}"/>
                </a:ext>
              </a:extLst>
            </p:cNvPr>
            <p:cNvPicPr>
              <a:picLocks noChangeAspect="1"/>
            </p:cNvPicPr>
            <p:nvPr/>
          </p:nvPicPr>
          <p:blipFill>
            <a:blip r:embed="rId10"/>
            <a:stretch>
              <a:fillRect/>
            </a:stretch>
          </p:blipFill>
          <p:spPr>
            <a:xfrm>
              <a:off x="2434297" y="11129824"/>
              <a:ext cx="5943600" cy="635000"/>
            </a:xfrm>
            <a:prstGeom prst="rect">
              <a:avLst/>
            </a:prstGeom>
          </p:spPr>
        </p:pic>
        <p:pic>
          <p:nvPicPr>
            <p:cNvPr id="146" name="Picture 145">
              <a:extLst>
                <a:ext uri="{FF2B5EF4-FFF2-40B4-BE49-F238E27FC236}">
                  <a16:creationId xmlns:a16="http://schemas.microsoft.com/office/drawing/2014/main" id="{FB71593E-A369-91A0-9965-AA6137694D1E}"/>
                </a:ext>
              </a:extLst>
            </p:cNvPr>
            <p:cNvPicPr>
              <a:picLocks noChangeAspect="1"/>
            </p:cNvPicPr>
            <p:nvPr/>
          </p:nvPicPr>
          <p:blipFill>
            <a:blip r:embed="rId11"/>
            <a:stretch>
              <a:fillRect/>
            </a:stretch>
          </p:blipFill>
          <p:spPr>
            <a:xfrm>
              <a:off x="6722640" y="8956177"/>
              <a:ext cx="2654300" cy="457200"/>
            </a:xfrm>
            <a:prstGeom prst="rect">
              <a:avLst/>
            </a:prstGeom>
          </p:spPr>
        </p:pic>
        <p:sp>
          <p:nvSpPr>
            <p:cNvPr id="147" name="Rectangle 146">
              <a:extLst>
                <a:ext uri="{FF2B5EF4-FFF2-40B4-BE49-F238E27FC236}">
                  <a16:creationId xmlns:a16="http://schemas.microsoft.com/office/drawing/2014/main" id="{CA5AA32C-3D68-AAD6-90E0-F8ECF6BB87ED}"/>
                </a:ext>
              </a:extLst>
            </p:cNvPr>
            <p:cNvSpPr/>
            <p:nvPr/>
          </p:nvSpPr>
          <p:spPr>
            <a:xfrm>
              <a:off x="1372292" y="8506372"/>
              <a:ext cx="8701080" cy="3812628"/>
            </a:xfrm>
            <a:prstGeom prst="rect">
              <a:avLst/>
            </a:prstGeom>
            <a:noFill/>
            <a:ln w="28575">
              <a:solidFill>
                <a:srgbClr val="4372C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pic>
        <p:nvPicPr>
          <p:cNvPr id="218" name="Picture 217">
            <a:extLst>
              <a:ext uri="{FF2B5EF4-FFF2-40B4-BE49-F238E27FC236}">
                <a16:creationId xmlns:a16="http://schemas.microsoft.com/office/drawing/2014/main" id="{17B670B4-7514-EE2F-35F0-65FC17F1A112}"/>
              </a:ext>
            </a:extLst>
          </p:cNvPr>
          <p:cNvPicPr>
            <a:picLocks noChangeAspect="1"/>
          </p:cNvPicPr>
          <p:nvPr/>
        </p:nvPicPr>
        <p:blipFill>
          <a:blip r:embed="rId12"/>
          <a:stretch>
            <a:fillRect/>
          </a:stretch>
        </p:blipFill>
        <p:spPr>
          <a:xfrm>
            <a:off x="2794126" y="1134043"/>
            <a:ext cx="146031" cy="171428"/>
          </a:xfrm>
          <a:prstGeom prst="rect">
            <a:avLst/>
          </a:prstGeom>
        </p:spPr>
      </p:pic>
      <p:grpSp>
        <p:nvGrpSpPr>
          <p:cNvPr id="9" name="Group 8">
            <a:extLst>
              <a:ext uri="{FF2B5EF4-FFF2-40B4-BE49-F238E27FC236}">
                <a16:creationId xmlns:a16="http://schemas.microsoft.com/office/drawing/2014/main" id="{FFBAD155-FF3E-31B0-5ACA-F40BD12BB0B0}"/>
              </a:ext>
            </a:extLst>
          </p:cNvPr>
          <p:cNvGrpSpPr/>
          <p:nvPr/>
        </p:nvGrpSpPr>
        <p:grpSpPr>
          <a:xfrm>
            <a:off x="5120035" y="1378472"/>
            <a:ext cx="7034513" cy="4500860"/>
            <a:chOff x="10634967" y="2171369"/>
            <a:chExt cx="14070858" cy="9002893"/>
          </a:xfrm>
        </p:grpSpPr>
        <p:pic>
          <p:nvPicPr>
            <p:cNvPr id="213" name="Picture 212">
              <a:extLst>
                <a:ext uri="{FF2B5EF4-FFF2-40B4-BE49-F238E27FC236}">
                  <a16:creationId xmlns:a16="http://schemas.microsoft.com/office/drawing/2014/main" id="{398FD646-F315-C912-3616-92F6A96D335F}"/>
                </a:ext>
              </a:extLst>
            </p:cNvPr>
            <p:cNvPicPr>
              <a:picLocks noChangeAspect="1"/>
            </p:cNvPicPr>
            <p:nvPr/>
          </p:nvPicPr>
          <p:blipFill>
            <a:blip r:embed="rId13"/>
            <a:srcRect l="44551" t="57501" r="3352" b="2029"/>
            <a:stretch/>
          </p:blipFill>
          <p:spPr>
            <a:xfrm>
              <a:off x="10730045" y="2311938"/>
              <a:ext cx="13610021" cy="8862324"/>
            </a:xfrm>
            <a:prstGeom prst="rect">
              <a:avLst/>
            </a:prstGeom>
          </p:spPr>
        </p:pic>
        <p:sp>
          <p:nvSpPr>
            <p:cNvPr id="2" name="Rectangle 1">
              <a:extLst>
                <a:ext uri="{FF2B5EF4-FFF2-40B4-BE49-F238E27FC236}">
                  <a16:creationId xmlns:a16="http://schemas.microsoft.com/office/drawing/2014/main" id="{C87F76CF-DDE6-742B-9611-131B05C7126F}"/>
                </a:ext>
              </a:extLst>
            </p:cNvPr>
            <p:cNvSpPr/>
            <p:nvPr/>
          </p:nvSpPr>
          <p:spPr>
            <a:xfrm>
              <a:off x="10654346" y="2171369"/>
              <a:ext cx="14051479" cy="21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725DB432-140A-1CF1-4F55-E81FD6080D2E}"/>
                </a:ext>
              </a:extLst>
            </p:cNvPr>
            <p:cNvSpPr/>
            <p:nvPr/>
          </p:nvSpPr>
          <p:spPr>
            <a:xfrm>
              <a:off x="10634967" y="2783574"/>
              <a:ext cx="861627" cy="7688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 name="TextBox 9">
            <a:extLst>
              <a:ext uri="{FF2B5EF4-FFF2-40B4-BE49-F238E27FC236}">
                <a16:creationId xmlns:a16="http://schemas.microsoft.com/office/drawing/2014/main" id="{D3A96C9E-CAB8-FEF0-4061-B3626EA1BBDD}"/>
              </a:ext>
            </a:extLst>
          </p:cNvPr>
          <p:cNvSpPr txBox="1"/>
          <p:nvPr/>
        </p:nvSpPr>
        <p:spPr>
          <a:xfrm>
            <a:off x="8461559" y="6297874"/>
            <a:ext cx="2980303" cy="338554"/>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MAD: Mean Absolute Deviation</a:t>
            </a:r>
          </a:p>
        </p:txBody>
      </p:sp>
      <p:sp>
        <p:nvSpPr>
          <p:cNvPr id="11" name="TextBox 10">
            <a:extLst>
              <a:ext uri="{FF2B5EF4-FFF2-40B4-BE49-F238E27FC236}">
                <a16:creationId xmlns:a16="http://schemas.microsoft.com/office/drawing/2014/main" id="{21CAB89E-A385-1132-0089-3336E3BF91F2}"/>
              </a:ext>
            </a:extLst>
          </p:cNvPr>
          <p:cNvSpPr txBox="1"/>
          <p:nvPr/>
        </p:nvSpPr>
        <p:spPr>
          <a:xfrm>
            <a:off x="6568659" y="910743"/>
            <a:ext cx="4897495" cy="584775"/>
          </a:xfrm>
          <a:prstGeom prst="rect">
            <a:avLst/>
          </a:prstGeom>
          <a:noFill/>
        </p:spPr>
        <p:txBody>
          <a:bodyPr wrap="non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Experimentally obtained baseline estimations</a:t>
            </a:r>
          </a:p>
          <a:p>
            <a:r>
              <a:rPr lang="en-US" sz="1600" b="1" dirty="0">
                <a:latin typeface="Tahoma" panose="020B0604030504040204" pitchFamily="34" charset="0"/>
                <a:ea typeface="Tahoma" panose="020B0604030504040204" pitchFamily="34" charset="0"/>
                <a:cs typeface="Tahoma" panose="020B0604030504040204" pitchFamily="34" charset="0"/>
              </a:rPr>
              <a:t>from 8 million bootstraps (shaded area):</a:t>
            </a:r>
          </a:p>
        </p:txBody>
      </p:sp>
    </p:spTree>
    <p:extLst>
      <p:ext uri="{BB962C8B-B14F-4D97-AF65-F5344CB8AC3E}">
        <p14:creationId xmlns:p14="http://schemas.microsoft.com/office/powerpoint/2010/main" val="1097375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EFED-4D04-5BDF-AA06-08181FF20B47}"/>
            </a:ext>
          </a:extLst>
        </p:cNvPr>
        <p:cNvGrpSpPr/>
        <p:nvPr/>
      </p:nvGrpSpPr>
      <p:grpSpPr>
        <a:xfrm>
          <a:off x="0" y="0"/>
          <a:ext cx="0" cy="0"/>
          <a:chOff x="0" y="0"/>
          <a:chExt cx="0" cy="0"/>
        </a:xfrm>
      </p:grpSpPr>
      <p:pic>
        <p:nvPicPr>
          <p:cNvPr id="28" name="Image 19" descr=" ">
            <a:extLst>
              <a:ext uri="{FF2B5EF4-FFF2-40B4-BE49-F238E27FC236}">
                <a16:creationId xmlns:a16="http://schemas.microsoft.com/office/drawing/2014/main" id="{DB4961C3-129D-00E6-9DA3-E98ACC2BEE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pic>
        <p:nvPicPr>
          <p:cNvPr id="8" name="Picture 7">
            <a:extLst>
              <a:ext uri="{FF2B5EF4-FFF2-40B4-BE49-F238E27FC236}">
                <a16:creationId xmlns:a16="http://schemas.microsoft.com/office/drawing/2014/main" id="{3F4C3CD9-6181-8695-3771-ED469F399AE9}"/>
              </a:ext>
            </a:extLst>
          </p:cNvPr>
          <p:cNvPicPr>
            <a:picLocks noChangeAspect="1"/>
          </p:cNvPicPr>
          <p:nvPr/>
        </p:nvPicPr>
        <p:blipFill>
          <a:blip r:embed="rId5"/>
          <a:stretch>
            <a:fillRect/>
          </a:stretch>
        </p:blipFill>
        <p:spPr>
          <a:xfrm>
            <a:off x="783529" y="6341900"/>
            <a:ext cx="460489" cy="165036"/>
          </a:xfrm>
          <a:prstGeom prst="rect">
            <a:avLst/>
          </a:prstGeom>
        </p:spPr>
      </p:pic>
      <p:sp>
        <p:nvSpPr>
          <p:cNvPr id="2" name="Text 9">
            <a:extLst>
              <a:ext uri="{FF2B5EF4-FFF2-40B4-BE49-F238E27FC236}">
                <a16:creationId xmlns:a16="http://schemas.microsoft.com/office/drawing/2014/main" id="{9F820A6F-0BEE-18F6-5F1E-5863A1A5976F}"/>
              </a:ext>
            </a:extLst>
          </p:cNvPr>
          <p:cNvSpPr/>
          <p:nvPr/>
        </p:nvSpPr>
        <p:spPr>
          <a:xfrm>
            <a:off x="4223459" y="657972"/>
            <a:ext cx="5864265" cy="304989"/>
          </a:xfrm>
          <a:prstGeom prst="rect">
            <a:avLst/>
          </a:prstGeom>
          <a:noFill/>
          <a:ln/>
        </p:spPr>
        <p:txBody>
          <a:bodyPr wrap="square" lIns="0" tIns="0" rIns="0" bIns="0" rtlCol="0" anchor="t"/>
          <a:lstStyle/>
          <a:p>
            <a:pPr algn="l"/>
            <a:endParaRPr lang="en-US" sz="1750" dirty="0">
              <a:latin typeface="Tahoma" panose="020B0604030504040204" pitchFamily="34" charset="0"/>
              <a:ea typeface="Tahoma" panose="020B0604030504040204" pitchFamily="34" charset="0"/>
              <a:cs typeface="Tahoma" panose="020B0604030504040204" pitchFamily="34" charset="0"/>
            </a:endParaRPr>
          </a:p>
        </p:txBody>
      </p:sp>
      <p:sp>
        <p:nvSpPr>
          <p:cNvPr id="6" name="Text 1">
            <a:extLst>
              <a:ext uri="{FF2B5EF4-FFF2-40B4-BE49-F238E27FC236}">
                <a16:creationId xmlns:a16="http://schemas.microsoft.com/office/drawing/2014/main" id="{2EDDA2FE-7230-8B97-8E92-AB2C0423D61E}"/>
              </a:ext>
            </a:extLst>
          </p:cNvPr>
          <p:cNvSpPr/>
          <p:nvPr/>
        </p:nvSpPr>
        <p:spPr>
          <a:xfrm>
            <a:off x="736202" y="465607"/>
            <a:ext cx="11326709" cy="817813"/>
          </a:xfrm>
          <a:prstGeom prst="rect">
            <a:avLst/>
          </a:prstGeom>
          <a:noFill/>
          <a:ln/>
        </p:spPr>
        <p:txBody>
          <a:bodyPr wrap="square" lIns="0" tIns="0" rIns="0" bIns="0" rtlCol="0" anchor="t"/>
          <a:lstStyle/>
          <a:p>
            <a:pPr algn="l"/>
            <a:r>
              <a:rPr lang="en-US" sz="3449" b="1" dirty="0">
                <a:solidFill>
                  <a:srgbClr val="333333">
                    <a:alpha val="100000"/>
                  </a:srgbClr>
                </a:solidFill>
                <a:latin typeface="Tahoma Bold"/>
                <a:ea typeface="Tahoma Bold"/>
                <a:cs typeface="Tahoma Bold"/>
              </a:rPr>
              <a:t>NRE verification I: </a:t>
            </a:r>
            <a:r>
              <a:rPr lang="en-US" sz="1750" b="1" dirty="0">
                <a:solidFill>
                  <a:srgbClr val="333333">
                    <a:alpha val="100000"/>
                  </a:srgbClr>
                </a:solidFill>
                <a:latin typeface="Tahoma Bold"/>
                <a:ea typeface="Tahoma Bold"/>
                <a:cs typeface="Tahoma Bold"/>
              </a:rPr>
              <a:t>ground state energy of Transverse-Field Ising Model (TFIM)</a:t>
            </a:r>
            <a:endParaRPr lang="en-US" sz="1750" b="1" dirty="0">
              <a:solidFill>
                <a:srgbClr val="333333"/>
              </a:solidFill>
              <a:latin typeface="Tahoma Bold"/>
              <a:ea typeface="Tahoma Bold"/>
              <a:cs typeface="Tahoma Bold"/>
            </a:endParaRPr>
          </a:p>
        </p:txBody>
      </p:sp>
      <p:grpSp>
        <p:nvGrpSpPr>
          <p:cNvPr id="31" name="Group 30">
            <a:extLst>
              <a:ext uri="{FF2B5EF4-FFF2-40B4-BE49-F238E27FC236}">
                <a16:creationId xmlns:a16="http://schemas.microsoft.com/office/drawing/2014/main" id="{BB757FE3-296D-0372-CC67-716F7DC53EB5}"/>
              </a:ext>
            </a:extLst>
          </p:cNvPr>
          <p:cNvGrpSpPr/>
          <p:nvPr/>
        </p:nvGrpSpPr>
        <p:grpSpPr>
          <a:xfrm>
            <a:off x="4718461" y="1906094"/>
            <a:ext cx="5603753" cy="4542385"/>
            <a:chOff x="8169186" y="3699605"/>
            <a:chExt cx="11208966" cy="9085953"/>
          </a:xfrm>
        </p:grpSpPr>
        <p:pic>
          <p:nvPicPr>
            <p:cNvPr id="9" name="Picture 8">
              <a:extLst>
                <a:ext uri="{FF2B5EF4-FFF2-40B4-BE49-F238E27FC236}">
                  <a16:creationId xmlns:a16="http://schemas.microsoft.com/office/drawing/2014/main" id="{F6084EBE-22B6-E50C-7623-0FA31FA80A53}"/>
                </a:ext>
              </a:extLst>
            </p:cNvPr>
            <p:cNvPicPr>
              <a:picLocks noChangeAspect="1"/>
            </p:cNvPicPr>
            <p:nvPr/>
          </p:nvPicPr>
          <p:blipFill>
            <a:blip r:embed="rId6"/>
            <a:srcRect l="6920" t="8398" r="8265"/>
            <a:stretch/>
          </p:blipFill>
          <p:spPr>
            <a:xfrm>
              <a:off x="8169186" y="3699605"/>
              <a:ext cx="11208966" cy="9085953"/>
            </a:xfrm>
            <a:prstGeom prst="rect">
              <a:avLst/>
            </a:prstGeom>
          </p:spPr>
        </p:pic>
        <p:pic>
          <p:nvPicPr>
            <p:cNvPr id="26" name="Picture 25">
              <a:extLst>
                <a:ext uri="{FF2B5EF4-FFF2-40B4-BE49-F238E27FC236}">
                  <a16:creationId xmlns:a16="http://schemas.microsoft.com/office/drawing/2014/main" id="{3E8A2F7A-0EF6-3E4B-F4F0-3AEDD19787B9}"/>
                </a:ext>
              </a:extLst>
            </p:cNvPr>
            <p:cNvPicPr>
              <a:picLocks noChangeAspect="1"/>
            </p:cNvPicPr>
            <p:nvPr/>
          </p:nvPicPr>
          <p:blipFill>
            <a:blip r:embed="rId7"/>
            <a:stretch>
              <a:fillRect/>
            </a:stretch>
          </p:blipFill>
          <p:spPr>
            <a:xfrm>
              <a:off x="15903193" y="5773383"/>
              <a:ext cx="2514600" cy="457200"/>
            </a:xfrm>
            <a:prstGeom prst="rect">
              <a:avLst/>
            </a:prstGeom>
          </p:spPr>
        </p:pic>
        <p:cxnSp>
          <p:nvCxnSpPr>
            <p:cNvPr id="29" name="Straight Arrow Connector 28">
              <a:extLst>
                <a:ext uri="{FF2B5EF4-FFF2-40B4-BE49-F238E27FC236}">
                  <a16:creationId xmlns:a16="http://schemas.microsoft.com/office/drawing/2014/main" id="{FFDB5F20-7A53-4DB4-EF2C-CB4B60F32A43}"/>
                </a:ext>
              </a:extLst>
            </p:cNvPr>
            <p:cNvCxnSpPr>
              <a:cxnSpLocks/>
            </p:cNvCxnSpPr>
            <p:nvPr/>
          </p:nvCxnSpPr>
          <p:spPr>
            <a:xfrm flipV="1">
              <a:off x="15719311" y="4161453"/>
              <a:ext cx="0" cy="3172964"/>
            </a:xfrm>
            <a:prstGeom prst="straightConnector1">
              <a:avLst/>
            </a:prstGeom>
            <a:ln w="2857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172AC34-C80A-CC9C-B85D-A11D6B1D6FBF}"/>
              </a:ext>
            </a:extLst>
          </p:cNvPr>
          <p:cNvGrpSpPr/>
          <p:nvPr/>
        </p:nvGrpSpPr>
        <p:grpSpPr>
          <a:xfrm>
            <a:off x="736202" y="2207273"/>
            <a:ext cx="3026028" cy="2448951"/>
            <a:chOff x="1472595" y="4414227"/>
            <a:chExt cx="6052845" cy="4898540"/>
          </a:xfrm>
        </p:grpSpPr>
        <p:sp>
          <p:nvSpPr>
            <p:cNvPr id="10" name="TextBox 9">
              <a:extLst>
                <a:ext uri="{FF2B5EF4-FFF2-40B4-BE49-F238E27FC236}">
                  <a16:creationId xmlns:a16="http://schemas.microsoft.com/office/drawing/2014/main" id="{8F2E97D7-6D5D-9787-24D2-100449AD289A}"/>
                </a:ext>
              </a:extLst>
            </p:cNvPr>
            <p:cNvSpPr txBox="1"/>
            <p:nvPr/>
          </p:nvSpPr>
          <p:spPr>
            <a:xfrm>
              <a:off x="1567261" y="4605572"/>
              <a:ext cx="5958179" cy="4617249"/>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QPU: </a:t>
              </a:r>
              <a:r>
                <a:rPr lang="en-US" sz="16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IQM Garnet</a:t>
              </a:r>
            </a:p>
            <a:p>
              <a:r>
                <a:rPr lang="en-US" sz="1600" dirty="0">
                  <a:latin typeface="Tahoma" panose="020B0604030504040204" pitchFamily="34" charset="0"/>
                  <a:ea typeface="Tahoma" panose="020B0604030504040204" pitchFamily="34" charset="0"/>
                  <a:cs typeface="Tahoma" panose="020B0604030504040204" pitchFamily="34" charset="0"/>
                </a:rPr>
                <a:t>Qubit count: </a:t>
              </a:r>
              <a:r>
                <a:rPr lang="en-US" sz="1600" b="1" dirty="0">
                  <a:latin typeface="Tahoma" panose="020B0604030504040204" pitchFamily="34" charset="0"/>
                  <a:ea typeface="Tahoma" panose="020B0604030504040204" pitchFamily="34" charset="0"/>
                  <a:cs typeface="Tahoma" panose="020B0604030504040204" pitchFamily="34" charset="0"/>
                </a:rPr>
                <a:t>20</a:t>
              </a:r>
            </a:p>
            <a:p>
              <a:r>
                <a:rPr lang="en-US" sz="1600" dirty="0">
                  <a:latin typeface="Tahoma" panose="020B0604030504040204" pitchFamily="34" charset="0"/>
                  <a:ea typeface="Tahoma" panose="020B0604030504040204" pitchFamily="34" charset="0"/>
                  <a:cs typeface="Tahoma" panose="020B0604030504040204" pitchFamily="34" charset="0"/>
                </a:rPr>
                <a:t>CZ count: </a:t>
              </a:r>
              <a:r>
                <a:rPr lang="en-US" sz="1600" b="1" dirty="0">
                  <a:latin typeface="Tahoma" panose="020B0604030504040204" pitchFamily="34" charset="0"/>
                  <a:ea typeface="Tahoma" panose="020B0604030504040204" pitchFamily="34" charset="0"/>
                  <a:cs typeface="Tahoma" panose="020B0604030504040204" pitchFamily="34" charset="0"/>
                </a:rPr>
                <a:t>240</a:t>
              </a:r>
            </a:p>
            <a:p>
              <a:r>
                <a:rPr lang="en-US" sz="1600" dirty="0">
                  <a:latin typeface="Tahoma" panose="020B0604030504040204" pitchFamily="34" charset="0"/>
                  <a:ea typeface="Tahoma" panose="020B0604030504040204" pitchFamily="34" charset="0"/>
                  <a:cs typeface="Tahoma" panose="020B0604030504040204" pitchFamily="34" charset="0"/>
                </a:rPr>
                <a:t>Depth: </a:t>
              </a:r>
              <a:r>
                <a:rPr lang="en-US" sz="1600" b="1" dirty="0">
                  <a:latin typeface="Tahoma" panose="020B0604030504040204" pitchFamily="34" charset="0"/>
                  <a:ea typeface="Tahoma" panose="020B0604030504040204" pitchFamily="34" charset="0"/>
                  <a:cs typeface="Tahoma" panose="020B0604030504040204" pitchFamily="34" charset="0"/>
                </a:rPr>
                <a:t>77</a:t>
              </a:r>
            </a:p>
            <a:p>
              <a:r>
                <a:rPr lang="en-US" sz="1600" dirty="0">
                  <a:latin typeface="Tahoma" panose="020B0604030504040204" pitchFamily="34" charset="0"/>
                  <a:ea typeface="Tahoma" panose="020B0604030504040204" pitchFamily="34" charset="0"/>
                  <a:cs typeface="Tahoma" panose="020B0604030504040204" pitchFamily="34" charset="0"/>
                </a:rPr>
                <a:t>Observables of weight </a:t>
              </a:r>
              <a:r>
                <a:rPr lang="en-US" sz="1600" b="1" dirty="0">
                  <a:latin typeface="Tahoma" panose="020B0604030504040204" pitchFamily="34" charset="0"/>
                  <a:ea typeface="Tahoma" panose="020B0604030504040204" pitchFamily="34" charset="0"/>
                  <a:cs typeface="Tahoma" panose="020B0604030504040204" pitchFamily="34" charset="0"/>
                </a:rPr>
                <a:t>1 </a:t>
              </a:r>
              <a:r>
                <a:rPr lang="en-US" sz="1600" dirty="0">
                  <a:latin typeface="Tahoma" panose="020B0604030504040204" pitchFamily="34" charset="0"/>
                  <a:ea typeface="Tahoma" panose="020B0604030504040204" pitchFamily="34" charset="0"/>
                  <a:cs typeface="Tahoma" panose="020B0604030504040204" pitchFamily="34" charset="0"/>
                </a:rPr>
                <a:t>and</a:t>
              </a:r>
              <a:r>
                <a:rPr lang="en-US" sz="1600" b="1" dirty="0">
                  <a:latin typeface="Tahoma" panose="020B0604030504040204" pitchFamily="34" charset="0"/>
                  <a:ea typeface="Tahoma" panose="020B0604030504040204" pitchFamily="34" charset="0"/>
                  <a:cs typeface="Tahoma" panose="020B0604030504040204" pitchFamily="34" charset="0"/>
                </a:rPr>
                <a:t> 2</a:t>
              </a:r>
            </a:p>
            <a:p>
              <a:endParaRPr lang="en-US" sz="1600" b="1" dirty="0">
                <a:latin typeface="Tahoma" panose="020B0604030504040204" pitchFamily="34" charset="0"/>
                <a:ea typeface="Tahoma" panose="020B0604030504040204" pitchFamily="34" charset="0"/>
                <a:cs typeface="Tahoma" panose="020B0604030504040204" pitchFamily="34"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dirty="0">
                  <a:latin typeface="Tahoma" panose="020B0604030504040204" pitchFamily="34" charset="0"/>
                  <a:ea typeface="Tahoma" panose="020B0604030504040204" pitchFamily="34" charset="0"/>
                  <a:cs typeface="Tahoma" panose="020B0604030504040204" pitchFamily="34" charset="0"/>
                </a:rPr>
                <a:t>Noise-amplification method:</a:t>
              </a:r>
            </a:p>
            <a:p>
              <a:r>
                <a:rPr lang="en-US" sz="1600" dirty="0">
                  <a:latin typeface="Tahoma" panose="020B0604030504040204" pitchFamily="34" charset="0"/>
                  <a:ea typeface="Tahoma" panose="020B0604030504040204" pitchFamily="34" charset="0"/>
                  <a:cs typeface="Tahoma" panose="020B0604030504040204" pitchFamily="34" charset="0"/>
                </a:rPr>
                <a:t>Global unitary folding </a:t>
              </a:r>
            </a:p>
          </p:txBody>
        </p:sp>
        <p:sp>
          <p:nvSpPr>
            <p:cNvPr id="32" name="Rectangle 31">
              <a:extLst>
                <a:ext uri="{FF2B5EF4-FFF2-40B4-BE49-F238E27FC236}">
                  <a16:creationId xmlns:a16="http://schemas.microsoft.com/office/drawing/2014/main" id="{340E7FC3-130C-EFBE-F074-FC738F0085D4}"/>
                </a:ext>
              </a:extLst>
            </p:cNvPr>
            <p:cNvSpPr/>
            <p:nvPr/>
          </p:nvSpPr>
          <p:spPr>
            <a:xfrm>
              <a:off x="1472595" y="4414227"/>
              <a:ext cx="5861182" cy="4898540"/>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09" rtl="1"/>
              <a:endParaRPr lang="en-US" sz="900"/>
            </a:p>
          </p:txBody>
        </p:sp>
      </p:grpSp>
      <p:pic>
        <p:nvPicPr>
          <p:cNvPr id="34" name="Picture 33">
            <a:extLst>
              <a:ext uri="{FF2B5EF4-FFF2-40B4-BE49-F238E27FC236}">
                <a16:creationId xmlns:a16="http://schemas.microsoft.com/office/drawing/2014/main" id="{2D5D45FF-4F0F-2D77-5509-36602CCEBBBC}"/>
              </a:ext>
            </a:extLst>
          </p:cNvPr>
          <p:cNvPicPr>
            <a:picLocks noChangeAspect="1"/>
          </p:cNvPicPr>
          <p:nvPr/>
        </p:nvPicPr>
        <p:blipFill>
          <a:blip r:embed="rId8"/>
          <a:stretch>
            <a:fillRect/>
          </a:stretch>
        </p:blipFill>
        <p:spPr>
          <a:xfrm>
            <a:off x="736202" y="1201318"/>
            <a:ext cx="2692049" cy="526981"/>
          </a:xfrm>
          <a:prstGeom prst="rect">
            <a:avLst/>
          </a:prstGeom>
        </p:spPr>
      </p:pic>
      <p:sp>
        <p:nvSpPr>
          <p:cNvPr id="35" name="TextBox 34">
            <a:extLst>
              <a:ext uri="{FF2B5EF4-FFF2-40B4-BE49-F238E27FC236}">
                <a16:creationId xmlns:a16="http://schemas.microsoft.com/office/drawing/2014/main" id="{A99ED7CE-BD39-2F89-5454-6138CA617434}"/>
              </a:ext>
            </a:extLst>
          </p:cNvPr>
          <p:cNvSpPr txBox="1"/>
          <p:nvPr/>
        </p:nvSpPr>
        <p:spPr>
          <a:xfrm>
            <a:off x="3621321" y="1280446"/>
            <a:ext cx="2560316" cy="338554"/>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Transverse field strength, </a:t>
            </a:r>
          </a:p>
        </p:txBody>
      </p:sp>
      <p:pic>
        <p:nvPicPr>
          <p:cNvPr id="36" name="Picture 35">
            <a:extLst>
              <a:ext uri="{FF2B5EF4-FFF2-40B4-BE49-F238E27FC236}">
                <a16:creationId xmlns:a16="http://schemas.microsoft.com/office/drawing/2014/main" id="{113797C6-AC28-5EB4-1E81-C9C98D9F924D}"/>
              </a:ext>
            </a:extLst>
          </p:cNvPr>
          <p:cNvPicPr>
            <a:picLocks noChangeAspect="1"/>
          </p:cNvPicPr>
          <p:nvPr/>
        </p:nvPicPr>
        <p:blipFill>
          <a:blip r:embed="rId9"/>
          <a:stretch>
            <a:fillRect/>
          </a:stretch>
        </p:blipFill>
        <p:spPr>
          <a:xfrm>
            <a:off x="6040638" y="1329435"/>
            <a:ext cx="507934" cy="203174"/>
          </a:xfrm>
          <a:prstGeom prst="rect">
            <a:avLst/>
          </a:prstGeom>
        </p:spPr>
      </p:pic>
      <p:sp>
        <p:nvSpPr>
          <p:cNvPr id="37" name="TextBox 36">
            <a:extLst>
              <a:ext uri="{FF2B5EF4-FFF2-40B4-BE49-F238E27FC236}">
                <a16:creationId xmlns:a16="http://schemas.microsoft.com/office/drawing/2014/main" id="{1E3AF201-D5C2-6818-006E-9545CDA51BE4}"/>
              </a:ext>
            </a:extLst>
          </p:cNvPr>
          <p:cNvSpPr txBox="1"/>
          <p:nvPr/>
        </p:nvSpPr>
        <p:spPr>
          <a:xfrm>
            <a:off x="6754705" y="1280446"/>
            <a:ext cx="5343129" cy="338554"/>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Target circuit is obtained by a QAOA ansatz with 4 layers</a:t>
            </a:r>
          </a:p>
        </p:txBody>
      </p:sp>
      <p:sp>
        <p:nvSpPr>
          <p:cNvPr id="38" name="Rectangle 37">
            <a:extLst>
              <a:ext uri="{FF2B5EF4-FFF2-40B4-BE49-F238E27FC236}">
                <a16:creationId xmlns:a16="http://schemas.microsoft.com/office/drawing/2014/main" id="{646F5491-D3D3-26C1-F9F0-1341D074823E}"/>
              </a:ext>
            </a:extLst>
          </p:cNvPr>
          <p:cNvSpPr/>
          <p:nvPr/>
        </p:nvSpPr>
        <p:spPr>
          <a:xfrm>
            <a:off x="718518" y="1084895"/>
            <a:ext cx="11223111" cy="696904"/>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TextBox 40">
            <a:extLst>
              <a:ext uri="{FF2B5EF4-FFF2-40B4-BE49-F238E27FC236}">
                <a16:creationId xmlns:a16="http://schemas.microsoft.com/office/drawing/2014/main" id="{BA0ED8D0-6DD6-14FA-7053-266137CF56B5}"/>
              </a:ext>
            </a:extLst>
          </p:cNvPr>
          <p:cNvSpPr txBox="1"/>
          <p:nvPr/>
        </p:nvSpPr>
        <p:spPr>
          <a:xfrm>
            <a:off x="718518" y="4828068"/>
            <a:ext cx="3685624" cy="584775"/>
          </a:xfrm>
          <a:prstGeom prst="rect">
            <a:avLst/>
          </a:prstGeom>
          <a:noFill/>
        </p:spPr>
        <p:txBody>
          <a:bodyPr wrap="none" rtlCol="0">
            <a:spAutoFit/>
          </a:bodyPr>
          <a:lstStyle/>
          <a:p>
            <a:r>
              <a:rPr lang="en-US" sz="16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IQM Garnet is</a:t>
            </a:r>
            <a:r>
              <a:rPr lang="fa-IR" sz="16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available on cloud:</a:t>
            </a:r>
          </a:p>
          <a:p>
            <a:r>
              <a:rPr lang="en-US" sz="16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https://</a:t>
            </a:r>
            <a:r>
              <a:rPr lang="en-US" sz="1600"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resonance.meetiqm.com</a:t>
            </a:r>
            <a:r>
              <a:rPr lang="en-US" sz="16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2670224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6C1B2-A159-5CC6-E4CA-AFF52C19E963}"/>
            </a:ext>
          </a:extLst>
        </p:cNvPr>
        <p:cNvGrpSpPr/>
        <p:nvPr/>
      </p:nvGrpSpPr>
      <p:grpSpPr>
        <a:xfrm>
          <a:off x="0" y="0"/>
          <a:ext cx="0" cy="0"/>
          <a:chOff x="0" y="0"/>
          <a:chExt cx="0" cy="0"/>
        </a:xfrm>
      </p:grpSpPr>
      <p:pic>
        <p:nvPicPr>
          <p:cNvPr id="28" name="Image 19" descr=" ">
            <a:extLst>
              <a:ext uri="{FF2B5EF4-FFF2-40B4-BE49-F238E27FC236}">
                <a16:creationId xmlns:a16="http://schemas.microsoft.com/office/drawing/2014/main" id="{8F315EDE-7DF3-4E18-183D-DD134E77A6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pic>
        <p:nvPicPr>
          <p:cNvPr id="8" name="Picture 7">
            <a:extLst>
              <a:ext uri="{FF2B5EF4-FFF2-40B4-BE49-F238E27FC236}">
                <a16:creationId xmlns:a16="http://schemas.microsoft.com/office/drawing/2014/main" id="{31811268-19DB-7F67-8923-C81CD3EB43A8}"/>
              </a:ext>
            </a:extLst>
          </p:cNvPr>
          <p:cNvPicPr>
            <a:picLocks noChangeAspect="1"/>
          </p:cNvPicPr>
          <p:nvPr/>
        </p:nvPicPr>
        <p:blipFill>
          <a:blip r:embed="rId5"/>
          <a:stretch>
            <a:fillRect/>
          </a:stretch>
        </p:blipFill>
        <p:spPr>
          <a:xfrm>
            <a:off x="783529" y="6341900"/>
            <a:ext cx="460489" cy="165036"/>
          </a:xfrm>
          <a:prstGeom prst="rect">
            <a:avLst/>
          </a:prstGeom>
        </p:spPr>
      </p:pic>
      <p:sp>
        <p:nvSpPr>
          <p:cNvPr id="2" name="Text 9">
            <a:extLst>
              <a:ext uri="{FF2B5EF4-FFF2-40B4-BE49-F238E27FC236}">
                <a16:creationId xmlns:a16="http://schemas.microsoft.com/office/drawing/2014/main" id="{4544F653-48AF-B1A9-80F9-7846C2E8DD45}"/>
              </a:ext>
            </a:extLst>
          </p:cNvPr>
          <p:cNvSpPr/>
          <p:nvPr/>
        </p:nvSpPr>
        <p:spPr>
          <a:xfrm>
            <a:off x="4223459" y="657972"/>
            <a:ext cx="5864265" cy="304989"/>
          </a:xfrm>
          <a:prstGeom prst="rect">
            <a:avLst/>
          </a:prstGeom>
          <a:noFill/>
          <a:ln/>
        </p:spPr>
        <p:txBody>
          <a:bodyPr wrap="square" lIns="0" tIns="0" rIns="0" bIns="0" rtlCol="0" anchor="t"/>
          <a:lstStyle/>
          <a:p>
            <a:pPr algn="l"/>
            <a:endParaRPr lang="en-US" sz="1750" dirty="0">
              <a:latin typeface="Tahoma" panose="020B0604030504040204" pitchFamily="34" charset="0"/>
              <a:ea typeface="Tahoma" panose="020B0604030504040204" pitchFamily="34" charset="0"/>
              <a:cs typeface="Tahoma" panose="020B0604030504040204" pitchFamily="34" charset="0"/>
            </a:endParaRPr>
          </a:p>
        </p:txBody>
      </p:sp>
      <p:sp>
        <p:nvSpPr>
          <p:cNvPr id="6" name="Text 1">
            <a:extLst>
              <a:ext uri="{FF2B5EF4-FFF2-40B4-BE49-F238E27FC236}">
                <a16:creationId xmlns:a16="http://schemas.microsoft.com/office/drawing/2014/main" id="{87011CD0-130A-8B85-A4C0-A43C269A2858}"/>
              </a:ext>
            </a:extLst>
          </p:cNvPr>
          <p:cNvSpPr/>
          <p:nvPr/>
        </p:nvSpPr>
        <p:spPr>
          <a:xfrm>
            <a:off x="736202" y="465607"/>
            <a:ext cx="11326709" cy="817813"/>
          </a:xfrm>
          <a:prstGeom prst="rect">
            <a:avLst/>
          </a:prstGeom>
          <a:noFill/>
          <a:ln/>
        </p:spPr>
        <p:txBody>
          <a:bodyPr wrap="square" lIns="0" tIns="0" rIns="0" bIns="0" rtlCol="0" anchor="t"/>
          <a:lstStyle/>
          <a:p>
            <a:pPr algn="l"/>
            <a:r>
              <a:rPr lang="en-US" sz="3449" b="1" dirty="0">
                <a:solidFill>
                  <a:srgbClr val="333333">
                    <a:alpha val="100000"/>
                  </a:srgbClr>
                </a:solidFill>
                <a:latin typeface="Tahoma Bold"/>
                <a:ea typeface="Tahoma Bold"/>
                <a:cs typeface="Tahoma Bold"/>
              </a:rPr>
              <a:t>NRE verification I: </a:t>
            </a:r>
            <a:r>
              <a:rPr lang="en-US" sz="1750" b="1" dirty="0">
                <a:solidFill>
                  <a:srgbClr val="333333">
                    <a:alpha val="100000"/>
                  </a:srgbClr>
                </a:solidFill>
                <a:latin typeface="Tahoma Bold"/>
                <a:ea typeface="Tahoma Bold"/>
                <a:cs typeface="Tahoma Bold"/>
              </a:rPr>
              <a:t>ground state energy of Transverse-Field Ising Model (TFIM)</a:t>
            </a:r>
            <a:endParaRPr lang="en-US" sz="1750" b="1" dirty="0">
              <a:solidFill>
                <a:srgbClr val="333333"/>
              </a:solidFill>
              <a:latin typeface="Tahoma Bold"/>
              <a:ea typeface="Tahoma Bold"/>
              <a:cs typeface="Tahoma Bold"/>
            </a:endParaRPr>
          </a:p>
        </p:txBody>
      </p:sp>
      <p:grpSp>
        <p:nvGrpSpPr>
          <p:cNvPr id="25" name="Group 24">
            <a:extLst>
              <a:ext uri="{FF2B5EF4-FFF2-40B4-BE49-F238E27FC236}">
                <a16:creationId xmlns:a16="http://schemas.microsoft.com/office/drawing/2014/main" id="{329FC578-3531-0B9B-B45D-3AE1DF4B7F94}"/>
              </a:ext>
            </a:extLst>
          </p:cNvPr>
          <p:cNvGrpSpPr/>
          <p:nvPr/>
        </p:nvGrpSpPr>
        <p:grpSpPr>
          <a:xfrm>
            <a:off x="736201" y="2116374"/>
            <a:ext cx="3790092" cy="1644526"/>
            <a:chOff x="1005465" y="4285787"/>
            <a:chExt cx="7581171" cy="328948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B66556D-6B65-3D73-987A-21AB90CAAD6B}"/>
                    </a:ext>
                  </a:extLst>
                </p:cNvPr>
                <p:cNvSpPr txBox="1"/>
                <p:nvPr/>
              </p:nvSpPr>
              <p:spPr>
                <a:xfrm>
                  <a:off x="1066933" y="4285787"/>
                  <a:ext cx="7519703" cy="3145374"/>
                </a:xfrm>
                <a:prstGeom prst="rect">
                  <a:avLst/>
                </a:prstGeom>
                <a:noFill/>
              </p:spPr>
              <p:txBody>
                <a:bodyPr wrap="none" rtlCol="0">
                  <a:spAutoFit/>
                </a:bodyPr>
                <a:lstStyle/>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dirty="0">
                      <a:latin typeface="Tahoma" panose="020B0604030504040204" pitchFamily="34" charset="0"/>
                      <a:ea typeface="Tahoma" panose="020B0604030504040204" pitchFamily="34" charset="0"/>
                      <a:cs typeface="Tahoma" panose="020B0604030504040204" pitchFamily="34" charset="0"/>
                    </a:rPr>
                    <a:t>NRE: Averaged over 200 bootstrap sets</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 of baseline estimations per single</a:t>
                  </a:r>
                </a:p>
                <a:p>
                  <a:r>
                    <a:rPr lang="en-US" sz="1600" dirty="0">
                      <a:latin typeface="Tahoma" panose="020B0604030504040204" pitchFamily="34" charset="0"/>
                      <a:ea typeface="Tahoma" panose="020B0604030504040204" pitchFamily="34" charset="0"/>
                      <a:cs typeface="Tahoma" panose="020B0604030504040204" pitchFamily="34" charset="0"/>
                    </a:rPr>
                    <a:t>bootstrap index = </a:t>
                  </a:r>
                  <a14:m>
                    <m:oMath xmlns:m="http://schemas.openxmlformats.org/officeDocument/2006/math">
                      <m:r>
                        <a:rPr lang="en-US" sz="1600" i="1">
                          <a:latin typeface="Cambria Math" panose="02040503050406030204" pitchFamily="18" charset="0"/>
                          <a:ea typeface="Tahoma" panose="020B0604030504040204" pitchFamily="34" charset="0"/>
                          <a:cs typeface="Tahoma" panose="020B0604030504040204" pitchFamily="34" charset="0"/>
                        </a:rPr>
                        <m:t>4</m:t>
                      </m:r>
                      <m:r>
                        <a:rPr lang="en-US" sz="1600" i="1">
                          <a:latin typeface="Cambria Math" panose="02040503050406030204" pitchFamily="18" charset="0"/>
                          <a:ea typeface="Cambria Math" panose="02040503050406030204" pitchFamily="18" charset="0"/>
                          <a:cs typeface="Tahoma" panose="020B0604030504040204" pitchFamily="34" charset="0"/>
                        </a:rPr>
                        <m:t>×</m:t>
                      </m:r>
                      <m:sSup>
                        <m:sSupPr>
                          <m:ctrlPr>
                            <a:rPr lang="en-US" sz="1600" i="1">
                              <a:latin typeface="Cambria Math" panose="02040503050406030204" pitchFamily="18" charset="0"/>
                              <a:ea typeface="Cambria Math" panose="02040503050406030204" pitchFamily="18" charset="0"/>
                              <a:cs typeface="Tahoma" panose="020B0604030504040204" pitchFamily="34" charset="0"/>
                            </a:rPr>
                          </m:ctrlPr>
                        </m:sSupPr>
                        <m:e>
                          <m:r>
                            <a:rPr lang="en-US" sz="1600" i="1">
                              <a:latin typeface="Cambria Math" panose="02040503050406030204" pitchFamily="18" charset="0"/>
                              <a:ea typeface="Cambria Math" panose="02040503050406030204" pitchFamily="18" charset="0"/>
                              <a:cs typeface="Tahoma" panose="020B0604030504040204" pitchFamily="34" charset="0"/>
                            </a:rPr>
                            <m:t>10</m:t>
                          </m:r>
                        </m:e>
                        <m:sup>
                          <m:r>
                            <a:rPr lang="en-US" sz="1600" i="1">
                              <a:latin typeface="Cambria Math" panose="02040503050406030204" pitchFamily="18" charset="0"/>
                              <a:ea typeface="Cambria Math" panose="02040503050406030204" pitchFamily="18" charset="0"/>
                              <a:cs typeface="Tahoma" panose="020B0604030504040204" pitchFamily="34" charset="0"/>
                            </a:rPr>
                            <m:t>4</m:t>
                          </m:r>
                        </m:sup>
                      </m:sSup>
                    </m:oMath>
                  </a14:m>
                  <a:endParaRPr lang="en-US" sz="1600" dirty="0">
                    <a:latin typeface="Tahoma" panose="020B0604030504040204" pitchFamily="34" charset="0"/>
                    <a:ea typeface="Tahoma" panose="020B0604030504040204" pitchFamily="34" charset="0"/>
                    <a:cs typeface="Tahoma" panose="020B0604030504040204" pitchFamily="34"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dirty="0">
                      <a:latin typeface="Tahoma" panose="020B0604030504040204" pitchFamily="34" charset="0"/>
                      <a:ea typeface="Tahoma" panose="020B0604030504040204" pitchFamily="34" charset="0"/>
                      <a:cs typeface="Tahoma" panose="020B0604030504040204" pitchFamily="34" charset="0"/>
                    </a:rPr>
                    <a:t>Total number of shots: </a:t>
                  </a:r>
                  <a14:m>
                    <m:oMath xmlns:m="http://schemas.openxmlformats.org/officeDocument/2006/math">
                      <m:r>
                        <a:rPr lang="en-US" sz="1600" i="1">
                          <a:latin typeface="Cambria Math" panose="02040503050406030204" pitchFamily="18" charset="0"/>
                          <a:ea typeface="Tahoma" panose="020B0604030504040204" pitchFamily="34" charset="0"/>
                          <a:cs typeface="Tahoma" panose="020B0604030504040204" pitchFamily="34" charset="0"/>
                        </a:rPr>
                        <m:t>2.4</m:t>
                      </m:r>
                      <m:r>
                        <a:rPr lang="en-US" sz="1600" i="1">
                          <a:latin typeface="Cambria Math" panose="02040503050406030204" pitchFamily="18" charset="0"/>
                          <a:ea typeface="Cambria Math" panose="02040503050406030204" pitchFamily="18" charset="0"/>
                          <a:cs typeface="Tahoma" panose="020B0604030504040204" pitchFamily="34" charset="0"/>
                        </a:rPr>
                        <m:t>×</m:t>
                      </m:r>
                      <m:sSup>
                        <m:sSupPr>
                          <m:ctrlPr>
                            <a:rPr lang="en-US" sz="1600" i="1">
                              <a:latin typeface="Cambria Math" panose="02040503050406030204" pitchFamily="18" charset="0"/>
                              <a:ea typeface="Cambria Math" panose="02040503050406030204" pitchFamily="18" charset="0"/>
                              <a:cs typeface="Tahoma" panose="020B0604030504040204" pitchFamily="34" charset="0"/>
                            </a:rPr>
                          </m:ctrlPr>
                        </m:sSupPr>
                        <m:e>
                          <m:r>
                            <a:rPr lang="en-US" sz="1600" i="1">
                              <a:latin typeface="Cambria Math" panose="02040503050406030204" pitchFamily="18" charset="0"/>
                              <a:ea typeface="Cambria Math" panose="02040503050406030204" pitchFamily="18" charset="0"/>
                              <a:cs typeface="Tahoma" panose="020B0604030504040204" pitchFamily="34" charset="0"/>
                            </a:rPr>
                            <m:t>10</m:t>
                          </m:r>
                        </m:e>
                        <m:sup>
                          <m:r>
                            <a:rPr lang="en-US" sz="1600" i="1">
                              <a:latin typeface="Cambria Math" panose="02040503050406030204" pitchFamily="18" charset="0"/>
                              <a:ea typeface="Cambria Math" panose="02040503050406030204" pitchFamily="18" charset="0"/>
                              <a:cs typeface="Tahoma" panose="020B0604030504040204" pitchFamily="34" charset="0"/>
                            </a:rPr>
                            <m:t>5</m:t>
                          </m:r>
                        </m:sup>
                      </m:sSup>
                    </m:oMath>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BB66556D-6B65-3D73-987A-21AB90CAAD6B}"/>
                    </a:ext>
                  </a:extLst>
                </p:cNvPr>
                <p:cNvSpPr txBox="1">
                  <a:spLocks noRot="1" noChangeAspect="1" noMove="1" noResize="1" noEditPoints="1" noAdjustHandles="1" noChangeArrowheads="1" noChangeShapeType="1" noTextEdit="1"/>
                </p:cNvSpPr>
                <p:nvPr/>
              </p:nvSpPr>
              <p:spPr>
                <a:xfrm>
                  <a:off x="1066933" y="4285787"/>
                  <a:ext cx="7519703" cy="3145374"/>
                </a:xfrm>
                <a:prstGeom prst="rect">
                  <a:avLst/>
                </a:prstGeom>
                <a:blipFill>
                  <a:blip r:embed="rId6"/>
                  <a:stretch>
                    <a:fillRect l="-673" b="-4000"/>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C3D2C597-521F-B3DB-C970-47A1F298DA09}"/>
                </a:ext>
              </a:extLst>
            </p:cNvPr>
            <p:cNvSpPr/>
            <p:nvPr/>
          </p:nvSpPr>
          <p:spPr>
            <a:xfrm>
              <a:off x="1005465" y="4373060"/>
              <a:ext cx="7373726" cy="3202208"/>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09" rtl="1"/>
              <a:endParaRPr lang="en-US" sz="900" dirty="0"/>
            </a:p>
          </p:txBody>
        </p:sp>
      </p:grpSp>
      <p:pic>
        <p:nvPicPr>
          <p:cNvPr id="24" name="Picture 23" descr="A screenshot of a graph&#10;&#10;AI-generated content may be incorrect.">
            <a:extLst>
              <a:ext uri="{FF2B5EF4-FFF2-40B4-BE49-F238E27FC236}">
                <a16:creationId xmlns:a16="http://schemas.microsoft.com/office/drawing/2014/main" id="{377C4292-3621-1140-2A6D-958D6475AD1E}"/>
              </a:ext>
            </a:extLst>
          </p:cNvPr>
          <p:cNvPicPr>
            <a:picLocks noChangeAspect="1"/>
          </p:cNvPicPr>
          <p:nvPr/>
        </p:nvPicPr>
        <p:blipFill>
          <a:blip r:embed="rId7"/>
          <a:srcRect r="20629"/>
          <a:stretch/>
        </p:blipFill>
        <p:spPr>
          <a:xfrm>
            <a:off x="4583386" y="1810030"/>
            <a:ext cx="7479525" cy="5104374"/>
          </a:xfrm>
          <a:prstGeom prst="rect">
            <a:avLst/>
          </a:prstGeom>
        </p:spPr>
      </p:pic>
      <p:sp>
        <p:nvSpPr>
          <p:cNvPr id="29" name="TextBox 28">
            <a:extLst>
              <a:ext uri="{FF2B5EF4-FFF2-40B4-BE49-F238E27FC236}">
                <a16:creationId xmlns:a16="http://schemas.microsoft.com/office/drawing/2014/main" id="{76B21B8F-6A4D-C59D-A031-09E8C622459F}"/>
              </a:ext>
            </a:extLst>
          </p:cNvPr>
          <p:cNvSpPr txBox="1"/>
          <p:nvPr/>
        </p:nvSpPr>
        <p:spPr>
          <a:xfrm>
            <a:off x="736202" y="4269175"/>
            <a:ext cx="3582334" cy="1815882"/>
          </a:xfrm>
          <a:prstGeom prst="rect">
            <a:avLst/>
          </a:prstGeom>
          <a:noFill/>
        </p:spPr>
        <p:txBody>
          <a:bodyPr wrap="square" rtlCol="0">
            <a:spAutoFit/>
          </a:bodyPr>
          <a:lstStyle/>
          <a:p>
            <a: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t>NRE:</a:t>
            </a:r>
          </a:p>
          <a:p>
            <a:endPar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228554" indent="-228554">
              <a:buFont typeface="Arial" panose="020B0604020202020204" pitchFamily="34" charset="0"/>
              <a:buChar char="•"/>
            </a:pPr>
            <a: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t>Highly-accurate and stable predictions</a:t>
            </a:r>
          </a:p>
          <a:p>
            <a:pPr marL="228554" indent="-228554">
              <a:buFont typeface="Arial" panose="020B0604020202020204" pitchFamily="34" charset="0"/>
              <a:buChar char="•"/>
            </a:pPr>
            <a: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t>Persistently outperforming other methods</a:t>
            </a:r>
          </a:p>
          <a:p>
            <a:endPar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DA8904E5-E24F-7ADD-0CB1-DE4A5F9EF7AC}"/>
              </a:ext>
            </a:extLst>
          </p:cNvPr>
          <p:cNvSpPr/>
          <p:nvPr/>
        </p:nvSpPr>
        <p:spPr>
          <a:xfrm>
            <a:off x="727360" y="4215675"/>
            <a:ext cx="3582334" cy="1600896"/>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1" name="Picture 30">
            <a:extLst>
              <a:ext uri="{FF2B5EF4-FFF2-40B4-BE49-F238E27FC236}">
                <a16:creationId xmlns:a16="http://schemas.microsoft.com/office/drawing/2014/main" id="{A3EC8379-EBF9-E1BE-66BA-5629AE3D9139}"/>
              </a:ext>
            </a:extLst>
          </p:cNvPr>
          <p:cNvPicPr>
            <a:picLocks noChangeAspect="1"/>
          </p:cNvPicPr>
          <p:nvPr/>
        </p:nvPicPr>
        <p:blipFill>
          <a:blip r:embed="rId8"/>
          <a:stretch>
            <a:fillRect/>
          </a:stretch>
        </p:blipFill>
        <p:spPr>
          <a:xfrm>
            <a:off x="736202" y="1201318"/>
            <a:ext cx="2692049" cy="526981"/>
          </a:xfrm>
          <a:prstGeom prst="rect">
            <a:avLst/>
          </a:prstGeom>
        </p:spPr>
      </p:pic>
      <p:sp>
        <p:nvSpPr>
          <p:cNvPr id="32" name="TextBox 31">
            <a:extLst>
              <a:ext uri="{FF2B5EF4-FFF2-40B4-BE49-F238E27FC236}">
                <a16:creationId xmlns:a16="http://schemas.microsoft.com/office/drawing/2014/main" id="{9236D80F-410D-6AB8-4AD0-DEF238C3A72E}"/>
              </a:ext>
            </a:extLst>
          </p:cNvPr>
          <p:cNvSpPr txBox="1"/>
          <p:nvPr/>
        </p:nvSpPr>
        <p:spPr>
          <a:xfrm>
            <a:off x="3621321" y="1280446"/>
            <a:ext cx="2560316" cy="338554"/>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Transverse field strength, </a:t>
            </a:r>
          </a:p>
        </p:txBody>
      </p:sp>
      <p:pic>
        <p:nvPicPr>
          <p:cNvPr id="33" name="Picture 32">
            <a:extLst>
              <a:ext uri="{FF2B5EF4-FFF2-40B4-BE49-F238E27FC236}">
                <a16:creationId xmlns:a16="http://schemas.microsoft.com/office/drawing/2014/main" id="{67977AAC-0DE1-41EF-2598-7D70594C588D}"/>
              </a:ext>
            </a:extLst>
          </p:cNvPr>
          <p:cNvPicPr>
            <a:picLocks noChangeAspect="1"/>
          </p:cNvPicPr>
          <p:nvPr/>
        </p:nvPicPr>
        <p:blipFill>
          <a:blip r:embed="rId9"/>
          <a:stretch>
            <a:fillRect/>
          </a:stretch>
        </p:blipFill>
        <p:spPr>
          <a:xfrm>
            <a:off x="6040638" y="1329435"/>
            <a:ext cx="507934" cy="203174"/>
          </a:xfrm>
          <a:prstGeom prst="rect">
            <a:avLst/>
          </a:prstGeom>
        </p:spPr>
      </p:pic>
      <p:sp>
        <p:nvSpPr>
          <p:cNvPr id="34" name="TextBox 33">
            <a:extLst>
              <a:ext uri="{FF2B5EF4-FFF2-40B4-BE49-F238E27FC236}">
                <a16:creationId xmlns:a16="http://schemas.microsoft.com/office/drawing/2014/main" id="{CF5989B8-34F1-221E-2848-17620CCD7864}"/>
              </a:ext>
            </a:extLst>
          </p:cNvPr>
          <p:cNvSpPr txBox="1"/>
          <p:nvPr/>
        </p:nvSpPr>
        <p:spPr>
          <a:xfrm>
            <a:off x="6754705" y="1280446"/>
            <a:ext cx="5343129" cy="338554"/>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Target circuit is obtained by a QAOA ansatz with 4 layers</a:t>
            </a:r>
          </a:p>
        </p:txBody>
      </p:sp>
      <p:sp>
        <p:nvSpPr>
          <p:cNvPr id="35" name="Rectangle 34">
            <a:extLst>
              <a:ext uri="{FF2B5EF4-FFF2-40B4-BE49-F238E27FC236}">
                <a16:creationId xmlns:a16="http://schemas.microsoft.com/office/drawing/2014/main" id="{EAD18730-3378-8386-842B-8CD068CC4298}"/>
              </a:ext>
            </a:extLst>
          </p:cNvPr>
          <p:cNvSpPr/>
          <p:nvPr/>
        </p:nvSpPr>
        <p:spPr>
          <a:xfrm>
            <a:off x="718518" y="1084895"/>
            <a:ext cx="11223111" cy="696904"/>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6993848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32DF4-EE14-80A4-25B3-A1500D04EB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28C4EF-74A7-3E5F-64E0-BEEEA5C55F20}"/>
              </a:ext>
            </a:extLst>
          </p:cNvPr>
          <p:cNvSpPr>
            <a:spLocks noGrp="1"/>
          </p:cNvSpPr>
          <p:nvPr>
            <p:ph type="ctrTitle"/>
          </p:nvPr>
        </p:nvSpPr>
        <p:spPr/>
        <p:txBody>
          <a:bodyPr/>
          <a:lstStyle/>
          <a:p>
            <a:r>
              <a:rPr lang="de-DE" dirty="0" err="1">
                <a:ea typeface="Microsoft Sans Serif"/>
                <a:cs typeface="Microsoft Sans Serif"/>
              </a:rPr>
              <a:t>Conclusion</a:t>
            </a:r>
            <a:endParaRPr lang="en-FI"/>
          </a:p>
        </p:txBody>
      </p:sp>
    </p:spTree>
    <p:extLst>
      <p:ext uri="{BB962C8B-B14F-4D97-AF65-F5344CB8AC3E}">
        <p14:creationId xmlns:p14="http://schemas.microsoft.com/office/powerpoint/2010/main" val="2642724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E19F05-48A5-2E3A-EC20-ED870ACA0081}"/>
              </a:ext>
            </a:extLst>
          </p:cNvPr>
          <p:cNvSpPr>
            <a:spLocks noGrp="1"/>
          </p:cNvSpPr>
          <p:nvPr>
            <p:ph type="title"/>
          </p:nvPr>
        </p:nvSpPr>
        <p:spPr/>
        <p:txBody>
          <a:bodyPr/>
          <a:lstStyle/>
          <a:p>
            <a:r>
              <a:rPr lang="en-DE" dirty="0"/>
              <a:t>Conclusion</a:t>
            </a:r>
          </a:p>
        </p:txBody>
      </p:sp>
      <p:sp>
        <p:nvSpPr>
          <p:cNvPr id="4" name="TextBox 3">
            <a:extLst>
              <a:ext uri="{FF2B5EF4-FFF2-40B4-BE49-F238E27FC236}">
                <a16:creationId xmlns:a16="http://schemas.microsoft.com/office/drawing/2014/main" id="{52258A82-5789-ACD7-13B6-B6A041D787D7}"/>
              </a:ext>
            </a:extLst>
          </p:cNvPr>
          <p:cNvSpPr txBox="1"/>
          <p:nvPr/>
        </p:nvSpPr>
        <p:spPr>
          <a:xfrm>
            <a:off x="695400" y="1340768"/>
            <a:ext cx="11017224" cy="4524315"/>
          </a:xfrm>
          <a:prstGeom prst="rect">
            <a:avLst/>
          </a:prstGeom>
          <a:noFill/>
        </p:spPr>
        <p:txBody>
          <a:bodyPr wrap="square" rtlCol="0">
            <a:spAutoFit/>
          </a:bodyPr>
          <a:lstStyle/>
          <a:p>
            <a:r>
              <a:rPr lang="en-US" dirty="0"/>
              <a:t>Quantum computing holds big promise, but noise remains a fundamental challenge. In these slides, we explored:</a:t>
            </a:r>
          </a:p>
          <a:p>
            <a:endParaRPr lang="en-US" dirty="0"/>
          </a:p>
          <a:p>
            <a:r>
              <a:rPr lang="en-US" b="1" dirty="0"/>
              <a:t>Noise Processes</a:t>
            </a:r>
            <a:r>
              <a:rPr lang="en-US" dirty="0"/>
              <a:t> – We discussed coherent errors (e.g., unitary over-rotations) and modelled incoherent (e.g., T₁/T₂ processes) errors, showing how they affect gate operations and idle qubits. Understanding these processes is crucial for developing effective error reduction techniques (error suppression and mitigation).</a:t>
            </a:r>
          </a:p>
          <a:p>
            <a:endParaRPr lang="en-US" dirty="0"/>
          </a:p>
          <a:p>
            <a:r>
              <a:rPr lang="en-US" b="1" dirty="0"/>
              <a:t>Error Suppression</a:t>
            </a:r>
            <a:r>
              <a:rPr lang="en-US" dirty="0"/>
              <a:t> – Techniques like </a:t>
            </a:r>
            <a:r>
              <a:rPr lang="en-US" b="1" dirty="0"/>
              <a:t>dynamical decoupling</a:t>
            </a:r>
            <a:r>
              <a:rPr lang="en-US" dirty="0"/>
              <a:t> (to mitigate coherent errors and non-Markovian errors, for example) and </a:t>
            </a:r>
            <a:r>
              <a:rPr lang="en-US" b="1" dirty="0"/>
              <a:t>Pauli twirling</a:t>
            </a:r>
            <a:r>
              <a:rPr lang="en-US" dirty="0"/>
              <a:t> (to convert coherent noise into stochastic noise channels) help reduce errors in quantum circuits before they accumulate.</a:t>
            </a:r>
          </a:p>
          <a:p>
            <a:endParaRPr lang="en-US" dirty="0"/>
          </a:p>
          <a:p>
            <a:r>
              <a:rPr lang="en-US" b="1" dirty="0"/>
              <a:t>Error Mitigation</a:t>
            </a:r>
            <a:r>
              <a:rPr lang="en-US" dirty="0"/>
              <a:t> – Methods such as </a:t>
            </a:r>
            <a:r>
              <a:rPr lang="en-US" b="1" dirty="0"/>
              <a:t>readout error mitigation</a:t>
            </a:r>
            <a:r>
              <a:rPr lang="en-US" dirty="0"/>
              <a:t> (correcting measurement inaccuracies) and </a:t>
            </a:r>
            <a:r>
              <a:rPr lang="en-US" b="1" dirty="0"/>
              <a:t>Noise Robust Estimation (NRE)</a:t>
            </a:r>
            <a:r>
              <a:rPr lang="en-US" dirty="0"/>
              <a:t> further improve results in the presence of unavoidable noise.</a:t>
            </a:r>
          </a:p>
          <a:p>
            <a:br>
              <a:rPr lang="en-US" dirty="0"/>
            </a:br>
            <a:endParaRPr lang="en-DE" dirty="0" err="1"/>
          </a:p>
        </p:txBody>
      </p:sp>
    </p:spTree>
    <p:extLst>
      <p:ext uri="{BB962C8B-B14F-4D97-AF65-F5344CB8AC3E}">
        <p14:creationId xmlns:p14="http://schemas.microsoft.com/office/powerpoint/2010/main" val="1266369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p:cNvSpPr/>
          <p:nvPr/>
        </p:nvSpPr>
        <p:spPr>
          <a:xfrm>
            <a:off x="738218" y="457587"/>
            <a:ext cx="9544000" cy="817813"/>
          </a:xfrm>
          <a:prstGeom prst="rect">
            <a:avLst/>
          </a:prstGeom>
          <a:noFill/>
          <a:ln/>
        </p:spPr>
        <p:txBody>
          <a:bodyPr wrap="square" lIns="0" tIns="0" rIns="0" bIns="0" rtlCol="0" anchor="t"/>
          <a:lstStyle/>
          <a:p>
            <a:r>
              <a:rPr lang="en-US" sz="3449" b="1" dirty="0">
                <a:solidFill>
                  <a:srgbClr val="333333">
                    <a:alpha val="100000"/>
                  </a:srgbClr>
                </a:solidFill>
                <a:latin typeface="Tahoma Bold"/>
                <a:ea typeface="Tahoma Bold"/>
                <a:cs typeface="Tahoma Bold"/>
              </a:rPr>
              <a:t>Quantum Evolution</a:t>
            </a:r>
            <a:endParaRPr lang="en-US" sz="3449" b="1" dirty="0">
              <a:solidFill>
                <a:srgbClr val="333333"/>
              </a:solidFill>
              <a:latin typeface="Tahoma Bold"/>
              <a:ea typeface="Tahoma Bold"/>
              <a:cs typeface="Tahoma Bold"/>
            </a:endParaRPr>
          </a:p>
        </p:txBody>
      </p:sp>
      <p:pic>
        <p:nvPicPr>
          <p:cNvPr id="28" name="Image 19"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98855"/>
            <a:ext cx="533397" cy="63492"/>
          </a:xfrm>
          <a:prstGeom prst="rect">
            <a:avLst/>
          </a:prstGeom>
        </p:spPr>
      </p:pic>
      <p:sp>
        <p:nvSpPr>
          <p:cNvPr id="27" name="Text 1">
            <a:extLst>
              <a:ext uri="{FF2B5EF4-FFF2-40B4-BE49-F238E27FC236}">
                <a16:creationId xmlns:a16="http://schemas.microsoft.com/office/drawing/2014/main" id="{36A2AE89-3134-8D5F-B938-B434B641FBC2}"/>
              </a:ext>
            </a:extLst>
          </p:cNvPr>
          <p:cNvSpPr/>
          <p:nvPr/>
        </p:nvSpPr>
        <p:spPr>
          <a:xfrm>
            <a:off x="266698" y="1341393"/>
            <a:ext cx="11925302" cy="1599991"/>
          </a:xfrm>
          <a:prstGeom prst="rect">
            <a:avLst/>
          </a:prstGeom>
          <a:noFill/>
          <a:ln/>
        </p:spPr>
        <p:txBody>
          <a:bodyPr wrap="square" lIns="0" tIns="0" rIns="0" bIns="0" rtlCol="0" anchor="t"/>
          <a:lstStyle/>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In the real world the “environment” can be anything with the following properties:</a:t>
            </a: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We do not have control over the environment (we cannot perform measurements etc.).</a:t>
            </a: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We do not really care about the state of the environment; we are only interested in the qubit.</a:t>
            </a:r>
          </a:p>
          <a:p>
            <a:pPr marL="285693" indent="-285693">
              <a:buFontTx/>
              <a:buChar char="-"/>
            </a:pPr>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The dynamics of a qubit interacting with some environment  =  </a:t>
            </a:r>
            <a:r>
              <a:rPr lang="en-US" b="1"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Open</a:t>
            </a:r>
            <a:r>
              <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rPr>
              <a:t> quantum system evolution!</a:t>
            </a:r>
          </a:p>
          <a:p>
            <a:endParaRPr lang="en-US" dirty="0">
              <a:solidFill>
                <a:srgbClr val="333333">
                  <a:alpha val="100000"/>
                </a:srgbClr>
              </a:solidFill>
              <a:latin typeface="Tahoma" panose="020B0604030504040204" pitchFamily="34" charset="0"/>
              <a:ea typeface="Tahoma" panose="020B0604030504040204" pitchFamily="34" charset="0"/>
              <a:cs typeface="Tahoma" panose="020B0604030504040204" pitchFamily="34" charset="0"/>
            </a:endParaRPr>
          </a:p>
          <a:p>
            <a:pPr marL="371401" indent="-371401">
              <a:buAutoNum type="arabicPeriod"/>
            </a:pPr>
            <a:endParaRPr lang="en-US" dirty="0">
              <a:solidFill>
                <a:srgbClr val="333333"/>
              </a:solidFill>
              <a:latin typeface="Tahoma" panose="020B0604030504040204" pitchFamily="34" charset="0"/>
              <a:ea typeface="Tahoma" panose="020B0604030504040204" pitchFamily="34" charset="0"/>
              <a:cs typeface="Tahoma" panose="020B0604030504040204" pitchFamily="34" charset="0"/>
            </a:endParaRPr>
          </a:p>
          <a:p>
            <a:pPr marL="371401" indent="-371401">
              <a:buAutoNum type="arabicPeriod"/>
            </a:pPr>
            <a:endParaRPr lang="en-US" dirty="0">
              <a:solidFill>
                <a:srgbClr val="333333"/>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14="http://schemas.microsoft.com/office/drawing/2010/main" Requires="a14">
          <p:graphicFrame>
            <p:nvGraphicFramePr>
              <p:cNvPr id="41" name="Table 5">
                <a:extLst>
                  <a:ext uri="{FF2B5EF4-FFF2-40B4-BE49-F238E27FC236}">
                    <a16:creationId xmlns:a16="http://schemas.microsoft.com/office/drawing/2014/main" id="{61624611-318F-90E0-A1D6-84E0FED7D910}"/>
                  </a:ext>
                </a:extLst>
              </p:cNvPr>
              <p:cNvGraphicFramePr>
                <a:graphicFrameLocks noGrp="1"/>
              </p:cNvGraphicFramePr>
              <p:nvPr>
                <p:extLst>
                  <p:ext uri="{D42A27DB-BD31-4B8C-83A1-F6EECF244321}">
                    <p14:modId xmlns:p14="http://schemas.microsoft.com/office/powerpoint/2010/main" val="2240968153"/>
                  </p:ext>
                </p:extLst>
              </p:nvPr>
            </p:nvGraphicFramePr>
            <p:xfrm>
              <a:off x="266698" y="2780928"/>
              <a:ext cx="11405622" cy="4044465"/>
            </p:xfrm>
            <a:graphic>
              <a:graphicData uri="http://schemas.openxmlformats.org/drawingml/2006/table">
                <a:tbl>
                  <a:tblPr firstRow="1" bandRow="1">
                    <a:tableStyleId>{073A0DAA-6AF3-43AB-8588-CEC1D06C72B9}</a:tableStyleId>
                  </a:tblPr>
                  <a:tblGrid>
                    <a:gridCol w="3801874">
                      <a:extLst>
                        <a:ext uri="{9D8B030D-6E8A-4147-A177-3AD203B41FA5}">
                          <a16:colId xmlns:a16="http://schemas.microsoft.com/office/drawing/2014/main" val="2480264138"/>
                        </a:ext>
                      </a:extLst>
                    </a:gridCol>
                    <a:gridCol w="3723967">
                      <a:extLst>
                        <a:ext uri="{9D8B030D-6E8A-4147-A177-3AD203B41FA5}">
                          <a16:colId xmlns:a16="http://schemas.microsoft.com/office/drawing/2014/main" val="3571989693"/>
                        </a:ext>
                      </a:extLst>
                    </a:gridCol>
                    <a:gridCol w="3879781">
                      <a:extLst>
                        <a:ext uri="{9D8B030D-6E8A-4147-A177-3AD203B41FA5}">
                          <a16:colId xmlns:a16="http://schemas.microsoft.com/office/drawing/2014/main" val="3451193444"/>
                        </a:ext>
                      </a:extLst>
                    </a:gridCol>
                  </a:tblGrid>
                  <a:tr h="392196">
                    <a:tc>
                      <a:txBody>
                        <a:bodyPr/>
                        <a:lstStyle/>
                        <a:p>
                          <a:r>
                            <a:rPr lang="en-DE" sz="2200" dirty="0"/>
                            <a:t>Property</a:t>
                          </a:r>
                        </a:p>
                      </a:txBody>
                      <a:tcPr marL="45714" marR="45714" marT="22857" marB="22857"/>
                    </a:tc>
                    <a:tc>
                      <a:txBody>
                        <a:bodyPr/>
                        <a:lstStyle/>
                        <a:p>
                          <a:r>
                            <a:rPr lang="en-DE" sz="2200" dirty="0"/>
                            <a:t>Isolated system</a:t>
                          </a:r>
                        </a:p>
                      </a:txBody>
                      <a:tcPr marL="45714" marR="45714" marT="22857" marB="22857"/>
                    </a:tc>
                    <a:tc>
                      <a:txBody>
                        <a:bodyPr/>
                        <a:lstStyle/>
                        <a:p>
                          <a:r>
                            <a:rPr lang="en-DE" sz="2200" dirty="0"/>
                            <a:t>Open system</a:t>
                          </a:r>
                        </a:p>
                      </a:txBody>
                      <a:tcPr marL="45714" marR="45714" marT="22857" marB="22857"/>
                    </a:tc>
                    <a:extLst>
                      <a:ext uri="{0D108BD9-81ED-4DB2-BD59-A6C34878D82A}">
                        <a16:rowId xmlns:a16="http://schemas.microsoft.com/office/drawing/2014/main" val="149480473"/>
                      </a:ext>
                    </a:extLst>
                  </a:tr>
                  <a:tr h="900278">
                    <a:tc>
                      <a:txBody>
                        <a:bodyPr/>
                        <a:lstStyle/>
                        <a:p>
                          <a:r>
                            <a:rPr lang="en-DE" sz="2200" dirty="0"/>
                            <a:t>Quantum State</a:t>
                          </a:r>
                        </a:p>
                      </a:txBody>
                      <a:tcPr marL="45714" marR="45714" marT="22857" marB="2285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smtClean="0">
                                    <a:solidFill>
                                      <a:srgbClr val="333333">
                                        <a:alpha val="100000"/>
                                      </a:srgbClr>
                                    </a:solidFill>
                                    <a:latin typeface="Cambria Math" panose="02040503050406030204" pitchFamily="18" charset="0"/>
                                    <a:ea typeface="Tahoma Bold"/>
                                    <a:cs typeface="Tahoma Bold"/>
                                  </a:rPr>
                                  <m:t>|</m:t>
                                </m:r>
                                <m:d>
                                  <m:dPr>
                                    <m:begChr m:val=""/>
                                    <m:endChr m:val="⟩"/>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dPr>
                                  <m:e>
                                    <m:r>
                                      <a:rPr lang="en-US" sz="2000"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sz="2000"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2000" i="1">
                                            <a:solidFill>
                                              <a:srgbClr val="333333">
                                                <a:alpha val="100000"/>
                                              </a:srgbClr>
                                            </a:solidFill>
                                            <a:latin typeface="Cambria Math" panose="02040503050406030204" pitchFamily="18" charset="0"/>
                                            <a:ea typeface="Cambria Math" panose="02040503050406030204" pitchFamily="18" charset="0"/>
                                            <a:cs typeface="Tahoma Bold"/>
                                          </a:rPr>
                                          <m:t>𝑡</m:t>
                                        </m:r>
                                      </m:e>
                                    </m:d>
                                  </m:e>
                                </m:d>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 </m:t>
                                </m:r>
                                <m:nary>
                                  <m:naryPr>
                                    <m:chr m:val="∑"/>
                                    <m:supHide m:val="on"/>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naryPr>
                                  <m:sub>
                                    <m:r>
                                      <m:rPr>
                                        <m:brk m:alnAt="7"/>
                                      </m:rPr>
                                      <a:rPr lang="en-US" sz="2000" b="0" i="1" smtClean="0">
                                        <a:solidFill>
                                          <a:srgbClr val="333333">
                                            <a:alpha val="100000"/>
                                          </a:srgbClr>
                                        </a:solidFill>
                                        <a:latin typeface="Cambria Math" panose="02040503050406030204" pitchFamily="18" charset="0"/>
                                        <a:ea typeface="Cambria Math" panose="02040503050406030204" pitchFamily="18" charset="0"/>
                                      </a:rPr>
                                      <m:t>𝑖</m:t>
                                    </m:r>
                                  </m:sub>
                                  <m:sup/>
                                  <m:e>
                                    <m:sSub>
                                      <m:sSubPr>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sSubPr>
                                      <m:e>
                                        <m:r>
                                          <a:rPr lang="en-US" sz="2000" b="0" i="1" smtClean="0">
                                            <a:solidFill>
                                              <a:srgbClr val="333333">
                                                <a:alpha val="100000"/>
                                              </a:srgbClr>
                                            </a:solidFill>
                                            <a:latin typeface="Cambria Math" panose="02040503050406030204" pitchFamily="18" charset="0"/>
                                            <a:ea typeface="Cambria Math" panose="02040503050406030204" pitchFamily="18" charset="0"/>
                                          </a:rPr>
                                          <m:t>𝑐</m:t>
                                        </m:r>
                                      </m:e>
                                      <m:sub>
                                        <m:r>
                                          <a:rPr lang="en-US" sz="2000" b="0" i="1" smtClean="0">
                                            <a:solidFill>
                                              <a:srgbClr val="333333">
                                                <a:alpha val="100000"/>
                                              </a:srgbClr>
                                            </a:solidFill>
                                            <a:latin typeface="Cambria Math" panose="02040503050406030204" pitchFamily="18" charset="0"/>
                                            <a:ea typeface="Cambria Math" panose="02040503050406030204" pitchFamily="18" charset="0"/>
                                          </a:rPr>
                                          <m:t>𝑖</m:t>
                                        </m:r>
                                      </m:sub>
                                    </m:sSub>
                                    <m:r>
                                      <a:rPr lang="en-US" sz="2000" b="0" i="1" smtClean="0">
                                        <a:solidFill>
                                          <a:srgbClr val="333333">
                                            <a:alpha val="100000"/>
                                          </a:srgbClr>
                                        </a:solidFill>
                                        <a:latin typeface="Cambria Math" panose="02040503050406030204" pitchFamily="18" charset="0"/>
                                        <a:ea typeface="Cambria Math" panose="02040503050406030204" pitchFamily="18" charset="0"/>
                                      </a:rPr>
                                      <m:t> |</m:t>
                                    </m:r>
                                    <m:d>
                                      <m:dPr>
                                        <m:begChr m:val=""/>
                                        <m:endChr m:val="⟩"/>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dPr>
                                      <m:e>
                                        <m:sSub>
                                          <m:sSubPr>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sSubPr>
                                          <m:e>
                                            <m:r>
                                              <a:rPr lang="en-US" sz="2000" b="0" i="1" smtClean="0">
                                                <a:solidFill>
                                                  <a:srgbClr val="333333">
                                                    <a:alpha val="100000"/>
                                                  </a:srgbClr>
                                                </a:solidFill>
                                                <a:latin typeface="Cambria Math" panose="02040503050406030204" pitchFamily="18" charset="0"/>
                                                <a:ea typeface="Cambria Math" panose="02040503050406030204" pitchFamily="18" charset="0"/>
                                              </a:rPr>
                                              <m:t>𝜑</m:t>
                                            </m:r>
                                          </m:e>
                                          <m:sub>
                                            <m:r>
                                              <a:rPr lang="en-US" sz="2000" b="0" i="1" smtClean="0">
                                                <a:solidFill>
                                                  <a:srgbClr val="333333">
                                                    <a:alpha val="100000"/>
                                                  </a:srgbClr>
                                                </a:solidFill>
                                                <a:latin typeface="Cambria Math" panose="02040503050406030204" pitchFamily="18" charset="0"/>
                                                <a:ea typeface="Cambria Math" panose="02040503050406030204" pitchFamily="18" charset="0"/>
                                              </a:rPr>
                                              <m:t>𝑖</m:t>
                                            </m:r>
                                          </m:sub>
                                        </m:sSub>
                                      </m:e>
                                    </m:d>
                                  </m:e>
                                </m:nary>
                              </m:oMath>
                            </m:oMathPara>
                          </a14:m>
                          <a:endParaRPr lang="en-DE" sz="900" dirty="0"/>
                        </a:p>
                      </a:txBody>
                      <a:tcPr marL="45714" marR="45714" marT="22857" marB="2285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𝜌</m:t>
                              </m:r>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 </m:t>
                              </m:r>
                              <m:nary>
                                <m:naryPr>
                                  <m:chr m:val="∑"/>
                                  <m:supHide m:val="on"/>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naryPr>
                                <m:sub>
                                  <m:r>
                                    <m:rPr>
                                      <m:brk m:alnAt="7"/>
                                    </m:rPr>
                                    <a:rPr lang="en-US" sz="2000" b="0" i="1" smtClean="0">
                                      <a:solidFill>
                                        <a:srgbClr val="333333">
                                          <a:alpha val="100000"/>
                                        </a:srgbClr>
                                      </a:solidFill>
                                      <a:latin typeface="Cambria Math" panose="02040503050406030204" pitchFamily="18" charset="0"/>
                                      <a:ea typeface="Cambria Math" panose="02040503050406030204" pitchFamily="18" charset="0"/>
                                    </a:rPr>
                                    <m:t>𝑖</m:t>
                                  </m:r>
                                </m:sub>
                                <m:sup/>
                                <m:e>
                                  <m:sSub>
                                    <m:sSubPr>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sSubPr>
                                    <m:e>
                                      <m:r>
                                        <a:rPr lang="en-US" sz="2000" b="0" i="1" smtClean="0">
                                          <a:solidFill>
                                            <a:srgbClr val="333333">
                                              <a:alpha val="100000"/>
                                            </a:srgbClr>
                                          </a:solidFill>
                                          <a:latin typeface="Cambria Math" panose="02040503050406030204" pitchFamily="18" charset="0"/>
                                          <a:ea typeface="Cambria Math" panose="02040503050406030204" pitchFamily="18" charset="0"/>
                                        </a:rPr>
                                        <m:t>𝑝</m:t>
                                      </m:r>
                                    </m:e>
                                    <m:sub>
                                      <m:r>
                                        <a:rPr lang="en-US" sz="2000" b="0" i="1" smtClean="0">
                                          <a:solidFill>
                                            <a:srgbClr val="333333">
                                              <a:alpha val="100000"/>
                                            </a:srgbClr>
                                          </a:solidFill>
                                          <a:latin typeface="Cambria Math" panose="02040503050406030204" pitchFamily="18" charset="0"/>
                                          <a:ea typeface="Cambria Math" panose="02040503050406030204" pitchFamily="18" charset="0"/>
                                        </a:rPr>
                                        <m:t>𝑖</m:t>
                                      </m:r>
                                    </m:sub>
                                  </m:sSub>
                                  <m:r>
                                    <a:rPr lang="en-US" sz="2000" b="0" i="1" smtClean="0">
                                      <a:solidFill>
                                        <a:srgbClr val="333333">
                                          <a:alpha val="100000"/>
                                        </a:srgbClr>
                                      </a:solidFill>
                                      <a:latin typeface="Cambria Math" panose="02040503050406030204" pitchFamily="18" charset="0"/>
                                      <a:ea typeface="Cambria Math" panose="02040503050406030204" pitchFamily="18" charset="0"/>
                                    </a:rPr>
                                    <m:t> |</m:t>
                                  </m:r>
                                  <m:d>
                                    <m:dPr>
                                      <m:begChr m:val=""/>
                                      <m:endChr m:val="⟩"/>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dPr>
                                    <m:e>
                                      <m:sSub>
                                        <m:sSubPr>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sSubPr>
                                        <m:e>
                                          <m:r>
                                            <a:rPr lang="en-US" sz="2000" i="1">
                                              <a:solidFill>
                                                <a:srgbClr val="333333">
                                                  <a:alpha val="100000"/>
                                                </a:srgbClr>
                                              </a:solidFill>
                                              <a:latin typeface="Cambria Math" panose="02040503050406030204" pitchFamily="18" charset="0"/>
                                              <a:ea typeface="Cambria Math" panose="02040503050406030204" pitchFamily="18" charset="0"/>
                                            </a:rPr>
                                            <m:t>𝜓</m:t>
                                          </m:r>
                                        </m:e>
                                        <m:sub>
                                          <m:r>
                                            <a:rPr lang="en-US" sz="2000" b="0" i="1" smtClean="0">
                                              <a:solidFill>
                                                <a:srgbClr val="333333">
                                                  <a:alpha val="100000"/>
                                                </a:srgbClr>
                                              </a:solidFill>
                                              <a:latin typeface="Cambria Math" panose="02040503050406030204" pitchFamily="18" charset="0"/>
                                              <a:ea typeface="Cambria Math" panose="02040503050406030204" pitchFamily="18" charset="0"/>
                                            </a:rPr>
                                            <m:t>𝑖</m:t>
                                          </m:r>
                                        </m:sub>
                                      </m:sSub>
                                    </m:e>
                                  </m:d>
                                  <m:d>
                                    <m:dPr>
                                      <m:begChr m:val="⟨"/>
                                      <m:endChr m:val=""/>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dPr>
                                    <m:e>
                                      <m:sSub>
                                        <m:sSubPr>
                                          <m:ctrlPr>
                                            <a:rPr lang="en-US" sz="2000" i="1">
                                              <a:solidFill>
                                                <a:srgbClr val="333333">
                                                  <a:alpha val="100000"/>
                                                </a:srgbClr>
                                              </a:solidFill>
                                              <a:latin typeface="Cambria Math" panose="02040503050406030204" pitchFamily="18" charset="0"/>
                                              <a:ea typeface="Cambria Math" panose="02040503050406030204" pitchFamily="18" charset="0"/>
                                            </a:rPr>
                                          </m:ctrlPr>
                                        </m:sSubPr>
                                        <m:e>
                                          <m:r>
                                            <a:rPr lang="en-US" sz="2000" i="1">
                                              <a:solidFill>
                                                <a:srgbClr val="333333">
                                                  <a:alpha val="100000"/>
                                                </a:srgbClr>
                                              </a:solidFill>
                                              <a:latin typeface="Cambria Math" panose="02040503050406030204" pitchFamily="18" charset="0"/>
                                              <a:ea typeface="Cambria Math" panose="02040503050406030204" pitchFamily="18" charset="0"/>
                                            </a:rPr>
                                            <m:t>𝜓</m:t>
                                          </m:r>
                                        </m:e>
                                        <m:sub>
                                          <m:r>
                                            <a:rPr lang="en-US" sz="2000" i="1">
                                              <a:solidFill>
                                                <a:srgbClr val="333333">
                                                  <a:alpha val="100000"/>
                                                </a:srgbClr>
                                              </a:solidFill>
                                              <a:latin typeface="Cambria Math" panose="02040503050406030204" pitchFamily="18" charset="0"/>
                                              <a:ea typeface="Cambria Math" panose="02040503050406030204" pitchFamily="18" charset="0"/>
                                            </a:rPr>
                                            <m:t>𝑖</m:t>
                                          </m:r>
                                        </m:sub>
                                      </m:sSub>
                                      <m:r>
                                        <a:rPr lang="en-US" sz="2000" b="0" i="1" smtClean="0">
                                          <a:solidFill>
                                            <a:srgbClr val="333333">
                                              <a:alpha val="100000"/>
                                            </a:srgbClr>
                                          </a:solidFill>
                                          <a:latin typeface="Cambria Math" panose="02040503050406030204" pitchFamily="18" charset="0"/>
                                          <a:ea typeface="Cambria Math" panose="02040503050406030204" pitchFamily="18" charset="0"/>
                                        </a:rPr>
                                        <m:t>|</m:t>
                                      </m:r>
                                    </m:e>
                                  </m:d>
                                </m:e>
                              </m:nary>
                              <m:r>
                                <a:rPr lang="en-US" sz="2000" b="0" i="1" smtClean="0">
                                  <a:solidFill>
                                    <a:srgbClr val="333333">
                                      <a:alpha val="100000"/>
                                    </a:srgbClr>
                                  </a:solidFill>
                                  <a:latin typeface="Cambria Math" panose="02040503050406030204" pitchFamily="18" charset="0"/>
                                  <a:ea typeface="Cambria Math" panose="02040503050406030204" pitchFamily="18" charset="0"/>
                                </a:rPr>
                                <m:t>, </m:t>
                              </m:r>
                              <m:sSup>
                                <m:sSupPr>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sSupPr>
                                <m:e>
                                  <m:r>
                                    <a:rPr lang="en-US" sz="2000" b="0" i="1" smtClean="0">
                                      <a:solidFill>
                                        <a:srgbClr val="333333">
                                          <a:alpha val="100000"/>
                                        </a:srgbClr>
                                      </a:solidFill>
                                      <a:latin typeface="Cambria Math" panose="02040503050406030204" pitchFamily="18" charset="0"/>
                                      <a:ea typeface="Cambria Math" panose="02040503050406030204" pitchFamily="18" charset="0"/>
                                    </a:rPr>
                                    <m:t>𝜌</m:t>
                                  </m:r>
                                </m:e>
                                <m:sup>
                                  <m:r>
                                    <a:rPr lang="en-US" sz="2000" b="0" i="1" smtClean="0">
                                      <a:solidFill>
                                        <a:srgbClr val="333333">
                                          <a:alpha val="100000"/>
                                        </a:srgbClr>
                                      </a:solidFill>
                                      <a:latin typeface="Cambria Math" panose="02040503050406030204" pitchFamily="18" charset="0"/>
                                      <a:ea typeface="Cambria Math" panose="02040503050406030204" pitchFamily="18" charset="0"/>
                                    </a:rPr>
                                    <m:t>†</m:t>
                                  </m:r>
                                </m:sup>
                              </m:sSup>
                              <m:r>
                                <a:rPr lang="en-US" sz="2000" b="0" i="1" smtClean="0">
                                  <a:solidFill>
                                    <a:srgbClr val="333333">
                                      <a:alpha val="100000"/>
                                    </a:srgbClr>
                                  </a:solidFill>
                                  <a:latin typeface="Cambria Math" panose="02040503050406030204" pitchFamily="18" charset="0"/>
                                  <a:ea typeface="Cambria Math" panose="02040503050406030204" pitchFamily="18" charset="0"/>
                                </a:rPr>
                                <m:t>=</m:t>
                              </m:r>
                              <m:r>
                                <a:rPr lang="en-US" sz="2000" b="0" i="1" smtClean="0">
                                  <a:solidFill>
                                    <a:srgbClr val="333333">
                                      <a:alpha val="100000"/>
                                    </a:srgbClr>
                                  </a:solidFill>
                                  <a:latin typeface="Cambria Math" panose="02040503050406030204" pitchFamily="18" charset="0"/>
                                  <a:ea typeface="Cambria Math" panose="02040503050406030204" pitchFamily="18" charset="0"/>
                                </a:rPr>
                                <m:t>𝜌</m:t>
                              </m:r>
                            </m:oMath>
                          </a14:m>
                          <a:r>
                            <a:rPr lang="en-DE" sz="20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DE" sz="2000" dirty="0"/>
                            <a:t>Statistical mixture of “pure” states!</a:t>
                          </a:r>
                        </a:p>
                      </a:txBody>
                      <a:tcPr marL="45714" marR="45714" marT="22857" marB="22857"/>
                    </a:tc>
                    <a:extLst>
                      <a:ext uri="{0D108BD9-81ED-4DB2-BD59-A6C34878D82A}">
                        <a16:rowId xmlns:a16="http://schemas.microsoft.com/office/drawing/2014/main" val="2919243944"/>
                      </a:ext>
                    </a:extLst>
                  </a:tr>
                  <a:tr h="1294236">
                    <a:tc>
                      <a:txBody>
                        <a:bodyPr/>
                        <a:lstStyle/>
                        <a:p>
                          <a:r>
                            <a:rPr lang="en-DE" sz="2200" dirty="0"/>
                            <a:t>C</a:t>
                          </a:r>
                          <a:r>
                            <a:rPr lang="en-GB" sz="2200" dirty="0"/>
                            <a:t>o</a:t>
                          </a:r>
                          <a:r>
                            <a:rPr lang="en-DE" sz="2200" dirty="0"/>
                            <a:t>nservation of probability</a:t>
                          </a:r>
                        </a:p>
                      </a:txBody>
                      <a:tcPr marL="45714" marR="45714" marT="22857" marB="2285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pHide m:val="on"/>
                                    <m:ctrlPr>
                                      <a:rPr lang="en-DE" sz="2000" i="1" smtClean="0">
                                        <a:latin typeface="Cambria Math" panose="02040503050406030204" pitchFamily="18" charset="0"/>
                                      </a:rPr>
                                    </m:ctrlPr>
                                  </m:naryPr>
                                  <m:sub>
                                    <m:r>
                                      <m:rPr>
                                        <m:brk m:alnAt="7"/>
                                      </m:rPr>
                                      <a:rPr lang="en-US" sz="2000" b="0" i="1" smtClean="0">
                                        <a:latin typeface="Cambria Math" panose="02040503050406030204" pitchFamily="18" charset="0"/>
                                      </a:rPr>
                                      <m:t>𝑖</m:t>
                                    </m:r>
                                  </m:sub>
                                  <m:sup/>
                                  <m:e>
                                    <m:sSup>
                                      <m:sSupPr>
                                        <m:ctrlPr>
                                          <a:rPr lang="en-DE" sz="2000" i="1" smtClean="0">
                                            <a:latin typeface="Cambria Math" panose="02040503050406030204" pitchFamily="18" charset="0"/>
                                          </a:rPr>
                                        </m:ctrlPr>
                                      </m:sSupPr>
                                      <m:e>
                                        <m:d>
                                          <m:dPr>
                                            <m:begChr m:val="|"/>
                                            <m:endChr m:val="|"/>
                                            <m:ctrlPr>
                                              <a:rPr lang="en-DE" sz="2000" i="1" smtClean="0">
                                                <a:latin typeface="Cambria Math" panose="02040503050406030204" pitchFamily="18" charset="0"/>
                                              </a:rPr>
                                            </m:ctrlPr>
                                          </m:dPr>
                                          <m:e>
                                            <m:sSub>
                                              <m:sSubPr>
                                                <m:ctrlPr>
                                                  <a:rPr lang="en-DE" sz="200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𝑖</m:t>
                                                </m:r>
                                              </m:sub>
                                            </m:sSub>
                                          </m:e>
                                        </m:d>
                                      </m:e>
                                      <m:sup>
                                        <m:r>
                                          <a:rPr lang="en-US" sz="2000" b="0" i="1" smtClean="0">
                                            <a:latin typeface="Cambria Math" panose="02040503050406030204" pitchFamily="18" charset="0"/>
                                          </a:rPr>
                                          <m:t>2</m:t>
                                        </m:r>
                                      </m:sup>
                                    </m:sSup>
                                  </m:e>
                                </m:nary>
                                <m:r>
                                  <a:rPr lang="en-US" sz="2000" b="0" i="1" smtClean="0">
                                    <a:latin typeface="Cambria Math" panose="02040503050406030204" pitchFamily="18" charset="0"/>
                                  </a:rPr>
                                  <m:t>=1</m:t>
                                </m:r>
                              </m:oMath>
                            </m:oMathPara>
                          </a14:m>
                          <a:endParaRPr lang="en-DE" sz="2000" dirty="0"/>
                        </a:p>
                        <a:p>
                          <a:endParaRPr lang="en-DE" sz="900" dirty="0"/>
                        </a:p>
                      </a:txBody>
                      <a:tcPr marL="45714" marR="45714" marT="22857" marB="2285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lang="en-US" sz="2000" b="0" i="0" smtClean="0">
                                    <a:latin typeface="Cambria Math" panose="02040503050406030204" pitchFamily="18" charset="0"/>
                                  </a:rPr>
                                  <m:t>tr</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𝜌</m:t>
                                    </m:r>
                                  </m:e>
                                </m:d>
                                <m:r>
                                  <a:rPr lang="en-US" sz="2000" b="0" i="1" smtClean="0">
                                    <a:latin typeface="Cambria Math" panose="02040503050406030204" pitchFamily="18" charset="0"/>
                                  </a:rPr>
                                  <m:t>=1</m:t>
                                </m:r>
                              </m:oMath>
                            </m:oMathPara>
                          </a14:m>
                          <a:endParaRPr lang="en-DE" sz="2000"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𝑖</m:t>
                                  </m:r>
                                </m:sub>
                              </m:sSub>
                              <m:r>
                                <m:rPr>
                                  <m:nor/>
                                </m:rPr>
                                <a:rPr lang="en-US" sz="2000" b="0" i="0" smtClean="0">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rPr>
                                <m:t>0</m:t>
                              </m:r>
                            </m:oMath>
                          </a14:m>
                          <a:r>
                            <a:rPr lang="en-DE" sz="2000" dirty="0"/>
                            <a:t>, i.e. </a:t>
                          </a:r>
                          <a14:m>
                            <m:oMath xmlns:m="http://schemas.openxmlformats.org/officeDocument/2006/math">
                              <m:r>
                                <a:rPr lang="en-DE" sz="2000" i="1" smtClean="0">
                                  <a:latin typeface="Cambria Math" panose="02040503050406030204" pitchFamily="18" charset="0"/>
                                  <a:ea typeface="Cambria Math" panose="02040503050406030204" pitchFamily="18" charset="0"/>
                                </a:rPr>
                                <m:t>𝜌</m:t>
                              </m:r>
                            </m:oMath>
                          </a14:m>
                          <a:r>
                            <a:rPr lang="en-DE" sz="2000" dirty="0"/>
                            <a:t> is positive</a:t>
                          </a:r>
                          <a:r>
                            <a:rPr lang="en-DE" sz="2000" baseline="0" dirty="0"/>
                            <a:t> semi-definite</a:t>
                          </a:r>
                          <a:endParaRPr lang="en-D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2000" dirty="0"/>
                        </a:p>
                        <a:p>
                          <a:endParaRPr lang="en-DE" sz="900" dirty="0"/>
                        </a:p>
                      </a:txBody>
                      <a:tcPr marL="45714" marR="45714" marT="22857" marB="22857"/>
                    </a:tc>
                    <a:extLst>
                      <a:ext uri="{0D108BD9-81ED-4DB2-BD59-A6C34878D82A}">
                        <a16:rowId xmlns:a16="http://schemas.microsoft.com/office/drawing/2014/main" val="3198081339"/>
                      </a:ext>
                    </a:extLst>
                  </a:tr>
                  <a:tr h="669214">
                    <a:tc>
                      <a:txBody>
                        <a:bodyPr/>
                        <a:lstStyle/>
                        <a:p>
                          <a:r>
                            <a:rPr lang="en-DE" sz="2200" dirty="0"/>
                            <a:t>Unitary time evolution, </a:t>
                          </a:r>
                          <a14:m>
                            <m:oMath xmlns:m="http://schemas.openxmlformats.org/officeDocument/2006/math">
                              <m:sSup>
                                <m:sSupPr>
                                  <m:ctrlPr>
                                    <a:rPr lang="en-US" sz="2200" b="0" i="1" smtClean="0">
                                      <a:solidFill>
                                        <a:srgbClr val="333333">
                                          <a:alpha val="100000"/>
                                        </a:srgbClr>
                                      </a:solidFill>
                                      <a:latin typeface="Cambria Math" panose="02040503050406030204" pitchFamily="18" charset="0"/>
                                      <a:ea typeface="Cambria Math" panose="02040503050406030204" pitchFamily="18" charset="0"/>
                                    </a:rPr>
                                  </m:ctrlPr>
                                </m:sSupPr>
                                <m:e>
                                  <m:r>
                                    <a:rPr lang="en-US" sz="2200" b="0" i="1" smtClean="0">
                                      <a:solidFill>
                                        <a:srgbClr val="333333">
                                          <a:alpha val="100000"/>
                                        </a:srgbClr>
                                      </a:solidFill>
                                      <a:latin typeface="Cambria Math" panose="02040503050406030204" pitchFamily="18" charset="0"/>
                                      <a:ea typeface="Cambria Math" panose="02040503050406030204" pitchFamily="18" charset="0"/>
                                    </a:rPr>
                                    <m:t>𝑈</m:t>
                                  </m:r>
                                </m:e>
                                <m:sup>
                                  <m:r>
                                    <a:rPr lang="en-US" sz="2200" b="0" i="1" smtClean="0">
                                      <a:solidFill>
                                        <a:srgbClr val="333333">
                                          <a:alpha val="100000"/>
                                        </a:srgbClr>
                                      </a:solidFill>
                                      <a:latin typeface="Cambria Math" panose="02040503050406030204" pitchFamily="18" charset="0"/>
                                      <a:ea typeface="Cambria Math" panose="02040503050406030204" pitchFamily="18" charset="0"/>
                                    </a:rPr>
                                    <m:t>†</m:t>
                                  </m:r>
                                </m:sup>
                              </m:sSup>
                              <m:r>
                                <a:rPr lang="en-US" sz="2200" b="0" i="1" smtClean="0">
                                  <a:solidFill>
                                    <a:srgbClr val="333333">
                                      <a:alpha val="100000"/>
                                    </a:srgbClr>
                                  </a:solidFill>
                                  <a:latin typeface="Cambria Math" panose="02040503050406030204" pitchFamily="18" charset="0"/>
                                  <a:ea typeface="Cambria Math" panose="02040503050406030204" pitchFamily="18" charset="0"/>
                                </a:rPr>
                                <m:t>𝑈</m:t>
                              </m:r>
                              <m:r>
                                <a:rPr lang="en-US" sz="2200" b="0" i="1" smtClean="0">
                                  <a:solidFill>
                                    <a:srgbClr val="333333">
                                      <a:alpha val="100000"/>
                                    </a:srgbClr>
                                  </a:solidFill>
                                  <a:latin typeface="Cambria Math" panose="02040503050406030204" pitchFamily="18" charset="0"/>
                                  <a:ea typeface="Cambria Math" panose="02040503050406030204" pitchFamily="18" charset="0"/>
                                </a:rPr>
                                <m:t>=</m:t>
                              </m:r>
                              <m:r>
                                <a:rPr lang="en-US" sz="2200" b="0" i="1" smtClean="0">
                                  <a:solidFill>
                                    <a:srgbClr val="333333">
                                      <a:alpha val="100000"/>
                                    </a:srgbClr>
                                  </a:solidFill>
                                  <a:latin typeface="Cambria Math" panose="02040503050406030204" pitchFamily="18" charset="0"/>
                                  <a:ea typeface="Cambria Math" panose="02040503050406030204" pitchFamily="18" charset="0"/>
                                </a:rPr>
                                <m:t>𝐼</m:t>
                              </m:r>
                            </m:oMath>
                          </a14:m>
                          <a:endParaRPr lang="en-DE" sz="2200" dirty="0"/>
                        </a:p>
                      </a:txBody>
                      <a:tcPr marL="45714" marR="45714" marT="22857" marB="22857"/>
                    </a:tc>
                    <a:tc>
                      <a:txBody>
                        <a:bodyPr/>
                        <a:lstStyle/>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dPr>
                                  <m:e>
                                    <m:d>
                                      <m:dPr>
                                        <m:begChr m:val=""/>
                                        <m:endChr m:val="⟩"/>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dPr>
                                      <m:e>
                                        <m:r>
                                          <a:rPr lang="en-US" sz="2000"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sz="2000"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2000" i="1">
                                                <a:solidFill>
                                                  <a:srgbClr val="333333">
                                                    <a:alpha val="100000"/>
                                                  </a:srgbClr>
                                                </a:solidFill>
                                                <a:latin typeface="Cambria Math" panose="02040503050406030204" pitchFamily="18" charset="0"/>
                                                <a:ea typeface="Cambria Math" panose="02040503050406030204" pitchFamily="18" charset="0"/>
                                                <a:cs typeface="Tahoma Bold"/>
                                              </a:rPr>
                                              <m:t>𝑡</m:t>
                                            </m:r>
                                          </m:e>
                                        </m:d>
                                      </m:e>
                                    </m:d>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m:t>
                                    </m:r>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𝑈</m:t>
                                    </m:r>
                                  </m:e>
                                </m:d>
                                <m:d>
                                  <m:dPr>
                                    <m:begChr m:val=""/>
                                    <m:endChr m:val="⟩"/>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dPr>
                                  <m:e>
                                    <m:r>
                                      <a:rPr lang="en-US" sz="2000" i="1">
                                        <a:solidFill>
                                          <a:srgbClr val="333333">
                                            <a:alpha val="100000"/>
                                          </a:srgbClr>
                                        </a:solidFill>
                                        <a:latin typeface="Cambria Math" panose="02040503050406030204" pitchFamily="18" charset="0"/>
                                        <a:ea typeface="Cambria Math" panose="02040503050406030204" pitchFamily="18" charset="0"/>
                                        <a:cs typeface="Tahoma Bold"/>
                                      </a:rPr>
                                      <m:t>𝜓</m:t>
                                    </m:r>
                                    <m:d>
                                      <m:dPr>
                                        <m:ctrlPr>
                                          <a:rPr lang="en-US" sz="2000" i="1">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0</m:t>
                                        </m:r>
                                      </m:e>
                                    </m:d>
                                  </m:e>
                                </m:d>
                              </m:oMath>
                            </m:oMathPara>
                          </a14:m>
                          <a:endParaRPr lang="en-DE" sz="2000" dirty="0"/>
                        </a:p>
                      </a:txBody>
                      <a:tcPr marL="45714" marR="45714" marT="22857" marB="22857"/>
                    </a:tc>
                    <a:tc>
                      <a:txBody>
                        <a:bodyPr/>
                        <a:lstStyle/>
                        <a:p>
                          <a:pPr/>
                          <a14:m>
                            <m:oMathPara xmlns:m="http://schemas.openxmlformats.org/officeDocument/2006/math">
                              <m:oMathParaPr>
                                <m:jc m:val="centerGroup"/>
                              </m:oMathParaPr>
                              <m:oMath xmlns:m="http://schemas.openxmlformats.org/officeDocument/2006/math">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𝜌</m:t>
                                </m:r>
                                <m:d>
                                  <m:dPr>
                                    <m:ctrlP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ctrlPr>
                                  </m:dPr>
                                  <m:e>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𝑡</m:t>
                                    </m:r>
                                  </m:e>
                                </m:d>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m:t>
                                </m:r>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𝑈</m:t>
                                </m:r>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𝜌</m:t>
                                </m:r>
                                <m:r>
                                  <a:rPr lang="en-US" sz="2000" b="0" i="1" smtClean="0">
                                    <a:solidFill>
                                      <a:srgbClr val="333333">
                                        <a:alpha val="100000"/>
                                      </a:srgbClr>
                                    </a:solidFill>
                                    <a:latin typeface="Cambria Math" panose="02040503050406030204" pitchFamily="18" charset="0"/>
                                    <a:ea typeface="Cambria Math" panose="02040503050406030204" pitchFamily="18" charset="0"/>
                                    <a:cs typeface="Tahoma Bold"/>
                                  </a:rPr>
                                  <m:t>(0)</m:t>
                                </m:r>
                                <m:sSup>
                                  <m:sSupPr>
                                    <m:ctrlPr>
                                      <a:rPr lang="en-US" sz="2000" b="0" i="1" smtClean="0">
                                        <a:solidFill>
                                          <a:srgbClr val="333333">
                                            <a:alpha val="100000"/>
                                          </a:srgbClr>
                                        </a:solidFill>
                                        <a:latin typeface="Cambria Math" panose="02040503050406030204" pitchFamily="18" charset="0"/>
                                        <a:ea typeface="Cambria Math" panose="02040503050406030204" pitchFamily="18" charset="0"/>
                                      </a:rPr>
                                    </m:ctrlPr>
                                  </m:sSupPr>
                                  <m:e>
                                    <m:r>
                                      <a:rPr lang="en-US" sz="2000" b="0" i="1" smtClean="0">
                                        <a:solidFill>
                                          <a:srgbClr val="333333">
                                            <a:alpha val="100000"/>
                                          </a:srgbClr>
                                        </a:solidFill>
                                        <a:latin typeface="Cambria Math" panose="02040503050406030204" pitchFamily="18" charset="0"/>
                                        <a:ea typeface="Cambria Math" panose="02040503050406030204" pitchFamily="18" charset="0"/>
                                      </a:rPr>
                                      <m:t>𝑈</m:t>
                                    </m:r>
                                  </m:e>
                                  <m:sup>
                                    <m:r>
                                      <a:rPr lang="en-US" sz="2000" b="0" i="1" smtClean="0">
                                        <a:solidFill>
                                          <a:srgbClr val="333333">
                                            <a:alpha val="100000"/>
                                          </a:srgbClr>
                                        </a:solidFill>
                                        <a:latin typeface="Cambria Math" panose="02040503050406030204" pitchFamily="18" charset="0"/>
                                        <a:ea typeface="Cambria Math" panose="02040503050406030204" pitchFamily="18" charset="0"/>
                                      </a:rPr>
                                      <m:t>†</m:t>
                                    </m:r>
                                  </m:sup>
                                </m:sSup>
                              </m:oMath>
                            </m:oMathPara>
                          </a14:m>
                          <a:endParaRPr lang="en-DE" sz="2000" dirty="0"/>
                        </a:p>
                      </a:txBody>
                      <a:tcPr marL="45714" marR="45714" marT="22857" marB="22857"/>
                    </a:tc>
                    <a:extLst>
                      <a:ext uri="{0D108BD9-81ED-4DB2-BD59-A6C34878D82A}">
                        <a16:rowId xmlns:a16="http://schemas.microsoft.com/office/drawing/2014/main" val="17129772"/>
                      </a:ext>
                    </a:extLst>
                  </a:tr>
                  <a:tr h="549930">
                    <a:tc>
                      <a:txBody>
                        <a:bodyPr/>
                        <a:lstStyle/>
                        <a:p>
                          <a:r>
                            <a:rPr lang="en-DE" sz="2200" dirty="0"/>
                            <a:t>Expectation value</a:t>
                          </a:r>
                        </a:p>
                      </a:txBody>
                      <a:tcPr marL="45714" marR="45714" marT="22857" marB="2285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en-DE" sz="2000" i="1" smtClean="0">
                                        <a:latin typeface="Cambria Math" panose="02040503050406030204" pitchFamily="18" charset="0"/>
                                      </a:rPr>
                                    </m:ctrlPr>
                                  </m:dPr>
                                  <m:e>
                                    <m:r>
                                      <a:rPr lang="en-US" sz="2000" b="0" i="1" smtClean="0">
                                        <a:latin typeface="Cambria Math" panose="02040503050406030204" pitchFamily="18" charset="0"/>
                                      </a:rPr>
                                      <m:t>𝑂</m:t>
                                    </m:r>
                                  </m:e>
                                </m:d>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𝜓</m:t>
                                    </m:r>
                                  </m:e>
                                  <m:e>
                                    <m:r>
                                      <a:rPr lang="en-US" sz="2000" b="0" i="1" smtClean="0">
                                        <a:latin typeface="Cambria Math" panose="02040503050406030204" pitchFamily="18" charset="0"/>
                                      </a:rPr>
                                      <m:t>𝑂</m:t>
                                    </m:r>
                                  </m:e>
                                  <m:e>
                                    <m:r>
                                      <a:rPr lang="en-US" sz="2000" b="0" i="1" smtClean="0">
                                        <a:latin typeface="Cambria Math" panose="02040503050406030204" pitchFamily="18" charset="0"/>
                                        <a:ea typeface="Cambria Math" panose="02040503050406030204" pitchFamily="18" charset="0"/>
                                      </a:rPr>
                                      <m:t>𝜓</m:t>
                                    </m:r>
                                  </m:e>
                                </m:d>
                              </m:oMath>
                            </m:oMathPara>
                          </a14:m>
                          <a:endParaRPr lang="en-DE" sz="2000" dirty="0"/>
                        </a:p>
                        <a:p>
                          <a:endParaRPr lang="en-DE" sz="900" dirty="0"/>
                        </a:p>
                      </a:txBody>
                      <a:tcPr marL="45714" marR="45714" marT="22857" marB="2285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en-DE" sz="2000" i="1" smtClean="0">
                                        <a:latin typeface="Cambria Math" panose="02040503050406030204" pitchFamily="18" charset="0"/>
                                      </a:rPr>
                                    </m:ctrlPr>
                                  </m:dPr>
                                  <m:e>
                                    <m:r>
                                      <a:rPr lang="en-US" sz="2000" b="0" i="1" smtClean="0">
                                        <a:latin typeface="Cambria Math" panose="02040503050406030204" pitchFamily="18" charset="0"/>
                                      </a:rPr>
                                      <m:t>𝑂</m:t>
                                    </m:r>
                                  </m:e>
                                </m:d>
                                <m:r>
                                  <a:rPr lang="en-US" sz="2000" b="0" i="1" smtClean="0">
                                    <a:latin typeface="Cambria Math" panose="02040503050406030204" pitchFamily="18" charset="0"/>
                                  </a:rPr>
                                  <m:t>=</m:t>
                                </m:r>
                                <m:r>
                                  <m:rPr>
                                    <m:nor/>
                                  </m:rPr>
                                  <a:rPr lang="en-US" sz="2000" b="0" i="0" smtClean="0">
                                    <a:latin typeface="Cambria Math" panose="02040503050406030204" pitchFamily="18" charset="0"/>
                                  </a:rPr>
                                  <m:t>tr</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𝑂</m:t>
                                    </m:r>
                                    <m:r>
                                      <a:rPr lang="en-US" sz="2000" b="0" i="1" smtClean="0">
                                        <a:latin typeface="Cambria Math" panose="02040503050406030204" pitchFamily="18" charset="0"/>
                                        <a:ea typeface="Cambria Math" panose="02040503050406030204" pitchFamily="18" charset="0"/>
                                      </a:rPr>
                                      <m:t>𝜌</m:t>
                                    </m:r>
                                  </m:e>
                                </m:d>
                              </m:oMath>
                            </m:oMathPara>
                          </a14:m>
                          <a:endParaRPr lang="en-DE" sz="2000" dirty="0"/>
                        </a:p>
                        <a:p>
                          <a:endParaRPr lang="en-DE" sz="900" dirty="0"/>
                        </a:p>
                      </a:txBody>
                      <a:tcPr marL="45714" marR="45714" marT="22857" marB="22857"/>
                    </a:tc>
                    <a:extLst>
                      <a:ext uri="{0D108BD9-81ED-4DB2-BD59-A6C34878D82A}">
                        <a16:rowId xmlns:a16="http://schemas.microsoft.com/office/drawing/2014/main" val="1724741279"/>
                      </a:ext>
                    </a:extLst>
                  </a:tr>
                </a:tbl>
              </a:graphicData>
            </a:graphic>
          </p:graphicFrame>
        </mc:Choice>
        <mc:Fallback>
          <p:graphicFrame>
            <p:nvGraphicFramePr>
              <p:cNvPr id="41" name="Table 5">
                <a:extLst>
                  <a:ext uri="{FF2B5EF4-FFF2-40B4-BE49-F238E27FC236}">
                    <a16:creationId xmlns:a16="http://schemas.microsoft.com/office/drawing/2014/main" id="{61624611-318F-90E0-A1D6-84E0FED7D910}"/>
                  </a:ext>
                </a:extLst>
              </p:cNvPr>
              <p:cNvGraphicFramePr>
                <a:graphicFrameLocks noGrp="1"/>
              </p:cNvGraphicFramePr>
              <p:nvPr>
                <p:extLst>
                  <p:ext uri="{D42A27DB-BD31-4B8C-83A1-F6EECF244321}">
                    <p14:modId xmlns:p14="http://schemas.microsoft.com/office/powerpoint/2010/main" val="2240968153"/>
                  </p:ext>
                </p:extLst>
              </p:nvPr>
            </p:nvGraphicFramePr>
            <p:xfrm>
              <a:off x="266698" y="2780928"/>
              <a:ext cx="11405622" cy="4044465"/>
            </p:xfrm>
            <a:graphic>
              <a:graphicData uri="http://schemas.openxmlformats.org/drawingml/2006/table">
                <a:tbl>
                  <a:tblPr firstRow="1" bandRow="1">
                    <a:tableStyleId>{073A0DAA-6AF3-43AB-8588-CEC1D06C72B9}</a:tableStyleId>
                  </a:tblPr>
                  <a:tblGrid>
                    <a:gridCol w="3801874">
                      <a:extLst>
                        <a:ext uri="{9D8B030D-6E8A-4147-A177-3AD203B41FA5}">
                          <a16:colId xmlns:a16="http://schemas.microsoft.com/office/drawing/2014/main" val="2480264138"/>
                        </a:ext>
                      </a:extLst>
                    </a:gridCol>
                    <a:gridCol w="3723967">
                      <a:extLst>
                        <a:ext uri="{9D8B030D-6E8A-4147-A177-3AD203B41FA5}">
                          <a16:colId xmlns:a16="http://schemas.microsoft.com/office/drawing/2014/main" val="3571989693"/>
                        </a:ext>
                      </a:extLst>
                    </a:gridCol>
                    <a:gridCol w="3879781">
                      <a:extLst>
                        <a:ext uri="{9D8B030D-6E8A-4147-A177-3AD203B41FA5}">
                          <a16:colId xmlns:a16="http://schemas.microsoft.com/office/drawing/2014/main" val="3451193444"/>
                        </a:ext>
                      </a:extLst>
                    </a:gridCol>
                  </a:tblGrid>
                  <a:tr h="392196">
                    <a:tc>
                      <a:txBody>
                        <a:bodyPr/>
                        <a:lstStyle/>
                        <a:p>
                          <a:r>
                            <a:rPr lang="en-DE" sz="2200" dirty="0"/>
                            <a:t>Property</a:t>
                          </a:r>
                        </a:p>
                      </a:txBody>
                      <a:tcPr marL="45714" marR="45714" marT="22857" marB="22857"/>
                    </a:tc>
                    <a:tc>
                      <a:txBody>
                        <a:bodyPr/>
                        <a:lstStyle/>
                        <a:p>
                          <a:r>
                            <a:rPr lang="en-DE" sz="2200" dirty="0"/>
                            <a:t>Isolated system</a:t>
                          </a:r>
                        </a:p>
                      </a:txBody>
                      <a:tcPr marL="45714" marR="45714" marT="22857" marB="22857"/>
                    </a:tc>
                    <a:tc>
                      <a:txBody>
                        <a:bodyPr/>
                        <a:lstStyle/>
                        <a:p>
                          <a:r>
                            <a:rPr lang="en-DE" sz="2200" dirty="0"/>
                            <a:t>Open system</a:t>
                          </a:r>
                        </a:p>
                      </a:txBody>
                      <a:tcPr marL="45714" marR="45714" marT="22857" marB="22857"/>
                    </a:tc>
                    <a:extLst>
                      <a:ext uri="{0D108BD9-81ED-4DB2-BD59-A6C34878D82A}">
                        <a16:rowId xmlns:a16="http://schemas.microsoft.com/office/drawing/2014/main" val="149480473"/>
                      </a:ext>
                    </a:extLst>
                  </a:tr>
                  <a:tr h="975291">
                    <a:tc>
                      <a:txBody>
                        <a:bodyPr/>
                        <a:lstStyle/>
                        <a:p>
                          <a:r>
                            <a:rPr lang="en-DE" sz="2200" dirty="0"/>
                            <a:t>Quantum State</a:t>
                          </a:r>
                        </a:p>
                      </a:txBody>
                      <a:tcPr marL="45714" marR="45714" marT="22857" marB="22857"/>
                    </a:tc>
                    <a:tc>
                      <a:txBody>
                        <a:bodyPr/>
                        <a:lstStyle/>
                        <a:p>
                          <a:endParaRPr lang="en-DE"/>
                        </a:p>
                      </a:txBody>
                      <a:tcPr marL="45714" marR="45714" marT="22857" marB="22857">
                        <a:blipFill>
                          <a:blip r:embed="rId5"/>
                          <a:stretch>
                            <a:fillRect l="-102041" t="-110390" r="-104762" b="-276623"/>
                          </a:stretch>
                        </a:blipFill>
                      </a:tcPr>
                    </a:tc>
                    <a:tc>
                      <a:txBody>
                        <a:bodyPr/>
                        <a:lstStyle/>
                        <a:p>
                          <a:endParaRPr lang="en-DE"/>
                        </a:p>
                      </a:txBody>
                      <a:tcPr marL="45714" marR="45714" marT="22857" marB="22857">
                        <a:blipFill>
                          <a:blip r:embed="rId5"/>
                          <a:stretch>
                            <a:fillRect l="-194118" t="-110390" r="-654" b="-276623"/>
                          </a:stretch>
                        </a:blipFill>
                      </a:tcPr>
                    </a:tc>
                    <a:extLst>
                      <a:ext uri="{0D108BD9-81ED-4DB2-BD59-A6C34878D82A}">
                        <a16:rowId xmlns:a16="http://schemas.microsoft.com/office/drawing/2014/main" val="2919243944"/>
                      </a:ext>
                    </a:extLst>
                  </a:tr>
                  <a:tr h="1402074">
                    <a:tc>
                      <a:txBody>
                        <a:bodyPr/>
                        <a:lstStyle/>
                        <a:p>
                          <a:r>
                            <a:rPr lang="en-DE" sz="2200" dirty="0"/>
                            <a:t>C</a:t>
                          </a:r>
                          <a:r>
                            <a:rPr lang="en-GB" sz="2200" dirty="0"/>
                            <a:t>o</a:t>
                          </a:r>
                          <a:r>
                            <a:rPr lang="en-DE" sz="2200" dirty="0"/>
                            <a:t>nservation of probability</a:t>
                          </a:r>
                        </a:p>
                      </a:txBody>
                      <a:tcPr marL="45714" marR="45714" marT="22857" marB="22857"/>
                    </a:tc>
                    <a:tc>
                      <a:txBody>
                        <a:bodyPr/>
                        <a:lstStyle/>
                        <a:p>
                          <a:endParaRPr lang="en-DE"/>
                        </a:p>
                      </a:txBody>
                      <a:tcPr marL="45714" marR="45714" marT="22857" marB="22857">
                        <a:blipFill>
                          <a:blip r:embed="rId5"/>
                          <a:stretch>
                            <a:fillRect l="-102041" t="-145946" r="-104762" b="-91892"/>
                          </a:stretch>
                        </a:blipFill>
                      </a:tcPr>
                    </a:tc>
                    <a:tc>
                      <a:txBody>
                        <a:bodyPr/>
                        <a:lstStyle/>
                        <a:p>
                          <a:endParaRPr lang="en-DE"/>
                        </a:p>
                      </a:txBody>
                      <a:tcPr marL="45714" marR="45714" marT="22857" marB="22857">
                        <a:blipFill>
                          <a:blip r:embed="rId5"/>
                          <a:stretch>
                            <a:fillRect l="-194118" t="-145946" r="-654" b="-91892"/>
                          </a:stretch>
                        </a:blipFill>
                      </a:tcPr>
                    </a:tc>
                    <a:extLst>
                      <a:ext uri="{0D108BD9-81ED-4DB2-BD59-A6C34878D82A}">
                        <a16:rowId xmlns:a16="http://schemas.microsoft.com/office/drawing/2014/main" val="3198081339"/>
                      </a:ext>
                    </a:extLst>
                  </a:tr>
                  <a:tr h="724974">
                    <a:tc>
                      <a:txBody>
                        <a:bodyPr/>
                        <a:lstStyle/>
                        <a:p>
                          <a:endParaRPr lang="en-DE"/>
                        </a:p>
                      </a:txBody>
                      <a:tcPr marL="45714" marR="45714" marT="22857" marB="22857">
                        <a:blipFill>
                          <a:blip r:embed="rId5"/>
                          <a:stretch>
                            <a:fillRect t="-478947" r="-200667" b="-78947"/>
                          </a:stretch>
                        </a:blipFill>
                      </a:tcPr>
                    </a:tc>
                    <a:tc>
                      <a:txBody>
                        <a:bodyPr/>
                        <a:lstStyle/>
                        <a:p>
                          <a:endParaRPr lang="en-DE"/>
                        </a:p>
                      </a:txBody>
                      <a:tcPr marL="45714" marR="45714" marT="22857" marB="22857">
                        <a:blipFill>
                          <a:blip r:embed="rId5"/>
                          <a:stretch>
                            <a:fillRect l="-102041" t="-478947" r="-104762" b="-78947"/>
                          </a:stretch>
                        </a:blipFill>
                      </a:tcPr>
                    </a:tc>
                    <a:tc>
                      <a:txBody>
                        <a:bodyPr/>
                        <a:lstStyle/>
                        <a:p>
                          <a:endParaRPr lang="en-DE"/>
                        </a:p>
                      </a:txBody>
                      <a:tcPr marL="45714" marR="45714" marT="22857" marB="22857">
                        <a:blipFill>
                          <a:blip r:embed="rId5"/>
                          <a:stretch>
                            <a:fillRect l="-194118" t="-478947" r="-654" b="-78947"/>
                          </a:stretch>
                        </a:blipFill>
                      </a:tcPr>
                    </a:tc>
                    <a:extLst>
                      <a:ext uri="{0D108BD9-81ED-4DB2-BD59-A6C34878D82A}">
                        <a16:rowId xmlns:a16="http://schemas.microsoft.com/office/drawing/2014/main" val="17129772"/>
                      </a:ext>
                    </a:extLst>
                  </a:tr>
                  <a:tr h="549930">
                    <a:tc>
                      <a:txBody>
                        <a:bodyPr/>
                        <a:lstStyle/>
                        <a:p>
                          <a:r>
                            <a:rPr lang="en-DE" sz="2200" dirty="0"/>
                            <a:t>Expectation value</a:t>
                          </a:r>
                        </a:p>
                      </a:txBody>
                      <a:tcPr marL="45714" marR="45714" marT="22857" marB="22857"/>
                    </a:tc>
                    <a:tc>
                      <a:txBody>
                        <a:bodyPr/>
                        <a:lstStyle/>
                        <a:p>
                          <a:endParaRPr lang="en-DE"/>
                        </a:p>
                      </a:txBody>
                      <a:tcPr marL="45714" marR="45714" marT="22857" marB="22857">
                        <a:blipFill>
                          <a:blip r:embed="rId5"/>
                          <a:stretch>
                            <a:fillRect l="-102041" t="-750000" r="-104762" b="-2273"/>
                          </a:stretch>
                        </a:blipFill>
                      </a:tcPr>
                    </a:tc>
                    <a:tc>
                      <a:txBody>
                        <a:bodyPr/>
                        <a:lstStyle/>
                        <a:p>
                          <a:endParaRPr lang="en-DE"/>
                        </a:p>
                      </a:txBody>
                      <a:tcPr marL="45714" marR="45714" marT="22857" marB="22857">
                        <a:blipFill>
                          <a:blip r:embed="rId5"/>
                          <a:stretch>
                            <a:fillRect l="-194118" t="-750000" r="-654" b="-2273"/>
                          </a:stretch>
                        </a:blipFill>
                      </a:tcPr>
                    </a:tc>
                    <a:extLst>
                      <a:ext uri="{0D108BD9-81ED-4DB2-BD59-A6C34878D82A}">
                        <a16:rowId xmlns:a16="http://schemas.microsoft.com/office/drawing/2014/main" val="1724741279"/>
                      </a:ext>
                    </a:extLst>
                  </a:tr>
                </a:tbl>
              </a:graphicData>
            </a:graphic>
          </p:graphicFrame>
        </mc:Fallback>
      </mc:AlternateContent>
    </p:spTree>
    <p:extLst>
      <p:ext uri="{BB962C8B-B14F-4D97-AF65-F5344CB8AC3E}">
        <p14:creationId xmlns:p14="http://schemas.microsoft.com/office/powerpoint/2010/main" val="3723784397"/>
      </p:ext>
    </p:extLst>
  </p:cSld>
  <p:clrMapOvr>
    <a:masterClrMapping/>
  </p:clrMapOvr>
</p:sld>
</file>

<file path=ppt/theme/theme1.xml><?xml version="1.0" encoding="utf-8"?>
<a:theme xmlns:a="http://schemas.openxmlformats.org/drawingml/2006/main" name="Office Theme">
  <a:themeElements>
    <a:clrScheme name="IQM - 2022">
      <a:dk1>
        <a:srgbClr val="000000"/>
      </a:dk1>
      <a:lt1>
        <a:srgbClr val="FFFFFF"/>
      </a:lt1>
      <a:dk2>
        <a:srgbClr val="F7F7F7"/>
      </a:dk2>
      <a:lt2>
        <a:srgbClr val="E1DEDB"/>
      </a:lt2>
      <a:accent1>
        <a:srgbClr val="759DEB"/>
      </a:accent1>
      <a:accent2>
        <a:srgbClr val="5FDD97"/>
      </a:accent2>
      <a:accent3>
        <a:srgbClr val="DE5549"/>
      </a:accent3>
      <a:accent4>
        <a:srgbClr val="DEC854"/>
      </a:accent4>
      <a:accent5>
        <a:srgbClr val="00B1E3"/>
      </a:accent5>
      <a:accent6>
        <a:srgbClr val="02D99F"/>
      </a:accent6>
      <a:hlink>
        <a:srgbClr val="00B1E3"/>
      </a:hlink>
      <a:folHlink>
        <a:srgbClr val="02D99F"/>
      </a:folHlink>
    </a:clrScheme>
    <a:fontScheme name="IQM Sans Serif">
      <a:majorFont>
        <a:latin typeface="Microsoft Sans Serif"/>
        <a:ea typeface="Arial"/>
        <a:cs typeface="Arial"/>
      </a:majorFont>
      <a:minorFont>
        <a:latin typeface="Microsoft Sans Serif"/>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accent2"/>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2.xml><?xml version="1.0" encoding="utf-8"?>
<a:theme xmlns:a="http://schemas.openxmlformats.org/drawingml/2006/main" name="1_Office Theme">
  <a:themeElements>
    <a:clrScheme name="IQM">
      <a:dk1>
        <a:srgbClr val="000000"/>
      </a:dk1>
      <a:lt1>
        <a:srgbClr val="FFFFFF"/>
      </a:lt1>
      <a:dk2>
        <a:srgbClr val="F7F7F7"/>
      </a:dk2>
      <a:lt2>
        <a:srgbClr val="E1DEDB"/>
      </a:lt2>
      <a:accent1>
        <a:srgbClr val="699CE5"/>
      </a:accent1>
      <a:accent2>
        <a:srgbClr val="02D99F"/>
      </a:accent2>
      <a:accent3>
        <a:srgbClr val="F7915F"/>
      </a:accent3>
      <a:accent4>
        <a:srgbClr val="FCCD6F"/>
      </a:accent4>
      <a:accent5>
        <a:srgbClr val="00B1E3"/>
      </a:accent5>
      <a:accent6>
        <a:srgbClr val="02D99F"/>
      </a:accent6>
      <a:hlink>
        <a:srgbClr val="699CE5"/>
      </a:hlink>
      <a:folHlink>
        <a:srgbClr val="02D99F"/>
      </a:folHlink>
    </a:clrScheme>
    <a:fontScheme name="IQM Sans Serif">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DBD817FB-3A4B-4A15-B3EB-61191D34E9A9}" vid="{B37B6771-1EF7-4619-8645-A395300CE8E6}"/>
    </a:ext>
  </a:extLst>
</a:theme>
</file>

<file path=ppt/theme/theme3.xml><?xml version="1.0" encoding="utf-8"?>
<a:theme xmlns:a="http://schemas.openxmlformats.org/drawingml/2006/main" name="2_Office Theme">
  <a:themeElements>
    <a:clrScheme name="IQM">
      <a:dk1>
        <a:srgbClr val="000000"/>
      </a:dk1>
      <a:lt1>
        <a:srgbClr val="FFFFFF"/>
      </a:lt1>
      <a:dk2>
        <a:srgbClr val="F7F7F7"/>
      </a:dk2>
      <a:lt2>
        <a:srgbClr val="E1DEDB"/>
      </a:lt2>
      <a:accent1>
        <a:srgbClr val="699CE5"/>
      </a:accent1>
      <a:accent2>
        <a:srgbClr val="02D99F"/>
      </a:accent2>
      <a:accent3>
        <a:srgbClr val="F7915F"/>
      </a:accent3>
      <a:accent4>
        <a:srgbClr val="FCCD6F"/>
      </a:accent4>
      <a:accent5>
        <a:srgbClr val="00B1E3"/>
      </a:accent5>
      <a:accent6>
        <a:srgbClr val="02D99F"/>
      </a:accent6>
      <a:hlink>
        <a:srgbClr val="699CE5"/>
      </a:hlink>
      <a:folHlink>
        <a:srgbClr val="02D99F"/>
      </a:folHlink>
    </a:clrScheme>
    <a:fontScheme name="IQM Sans Serif">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DBD817FB-3A4B-4A15-B3EB-61191D34E9A9}" vid="{B37B6771-1EF7-4619-8645-A395300CE8E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9210</TotalTime>
  <Words>8090</Words>
  <Application>Microsoft Macintosh PowerPoint</Application>
  <DocSecurity>0</DocSecurity>
  <PresentationFormat>Widescreen</PresentationFormat>
  <Paragraphs>1157</Paragraphs>
  <Slides>87</Slides>
  <Notes>76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87</vt:i4>
      </vt:variant>
    </vt:vector>
  </HeadingPairs>
  <TitlesOfParts>
    <vt:vector size="104" baseType="lpstr">
      <vt:lpstr>Arial</vt:lpstr>
      <vt:lpstr>Monument Grotesk</vt:lpstr>
      <vt:lpstr>Tahoma</vt:lpstr>
      <vt:lpstr>Noto Serif SC Bold</vt:lpstr>
      <vt:lpstr>Microsoft Sans Serif</vt:lpstr>
      <vt:lpstr>Calibri Light</vt:lpstr>
      <vt:lpstr>Cambria Math</vt:lpstr>
      <vt:lpstr>Consolas</vt:lpstr>
      <vt:lpstr>Geist</vt:lpstr>
      <vt:lpstr>Wingdings</vt:lpstr>
      <vt:lpstr>Calibri</vt:lpstr>
      <vt:lpstr>Tahoma Regular</vt:lpstr>
      <vt:lpstr>Aptos</vt:lpstr>
      <vt:lpstr>Tahoma Bold</vt:lpstr>
      <vt:lpstr>Office Theme</vt:lpstr>
      <vt:lpstr>1_Office Theme</vt:lpstr>
      <vt:lpstr>2_Office Theme</vt:lpstr>
      <vt:lpstr>PowerPoint Presentation</vt:lpstr>
      <vt:lpstr>Real quantum hardware vs. simulator</vt:lpstr>
      <vt:lpstr>Incoherent Noise</vt:lpstr>
      <vt:lpstr>Coherent Noise</vt:lpstr>
      <vt:lpstr>PowerPoint Presentation</vt:lpstr>
      <vt:lpstr>How to fight noise?</vt:lpstr>
      <vt:lpstr>Modeling noise</vt:lpstr>
      <vt:lpstr>PowerPoint Presentation</vt:lpstr>
      <vt:lpstr>PowerPoint Presentation</vt:lpstr>
      <vt:lpstr>State vector |├ ψ⟩ </vt:lpstr>
      <vt:lpstr>State vector |├ ψ⟩ </vt:lpstr>
      <vt:lpstr>State vector |├ ψ⟩ </vt:lpstr>
      <vt:lpstr>State vector |├ ψ⟩ </vt:lpstr>
      <vt:lpstr>State vector |├ ψ⟩ </vt:lpstr>
      <vt:lpstr>State vector |├ ψ⟩ </vt:lpstr>
      <vt:lpstr>State vector |├ ψ⟩ </vt:lpstr>
      <vt:lpstr>State vector |├ ψ⟩ </vt:lpstr>
      <vt:lpstr>State vector |├ ψ⟩ </vt:lpstr>
      <vt:lpstr>State vector |├ ψ⟩ </vt:lpstr>
      <vt:lpstr>State vector |├ ψ⟩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Error supression</vt:lpstr>
      <vt:lpstr>What is error suppression?</vt:lpstr>
      <vt:lpstr>Dynamical Decoupling (DD)</vt:lpstr>
      <vt:lpstr>Dynamical Decoupling (DD)</vt:lpstr>
      <vt:lpstr>Single qubit case</vt:lpstr>
      <vt:lpstr>DD with IQM Quantum Computers</vt:lpstr>
      <vt:lpstr>Pauli twirling (randomized compiling)</vt:lpstr>
      <vt:lpstr>Reminder: coherent errors</vt:lpstr>
      <vt:lpstr>Simple example: single-qubit X overrotation</vt:lpstr>
      <vt:lpstr>Simple example: single-qubit X overrotation</vt:lpstr>
      <vt:lpstr>How to do that in practice?</vt:lpstr>
      <vt:lpstr>How to do that in practice?</vt:lpstr>
      <vt:lpstr>Effects of Pauli Twirling</vt:lpstr>
      <vt:lpstr>Effects of Pauli Twirling</vt:lpstr>
      <vt:lpstr>Error mitigation</vt:lpstr>
      <vt:lpstr>What is error mitigation?</vt:lpstr>
      <vt:lpstr>Types of error mitigation?</vt:lpstr>
      <vt:lpstr>Readout error mitigation</vt:lpstr>
      <vt:lpstr>Simple example: 1. Noise process</vt:lpstr>
      <vt:lpstr>Simple example: 2. Noise charact.</vt:lpstr>
      <vt:lpstr>Simple example: 3. Post processing</vt:lpstr>
      <vt:lpstr>Simple example: Sampling overhead</vt:lpstr>
      <vt:lpstr>Simple example: Summary</vt:lpstr>
      <vt:lpstr>Readout errors are not negligible</vt:lpstr>
      <vt:lpstr>Readout error mitigation</vt:lpstr>
      <vt:lpstr>Readout error mitigation</vt:lpstr>
      <vt:lpstr>Readout error mitigation</vt:lpstr>
      <vt:lpstr>Readout error mitigation</vt:lpstr>
      <vt:lpstr>Readout error mitigation</vt:lpstr>
      <vt:lpstr>Readout error mitigation</vt:lpstr>
      <vt:lpstr>Readout error mitigation</vt:lpstr>
      <vt:lpstr>Readout error mitigation</vt:lpstr>
      <vt:lpstr>Readout error mitigation</vt:lpstr>
      <vt:lpstr>Readout error mitigation</vt:lpstr>
      <vt:lpstr>Readout error mitigation</vt:lpstr>
      <vt:lpstr>Readout error mitigation</vt:lpstr>
      <vt:lpstr>Readout error mitigation</vt:lpstr>
      <vt:lpstr>Noise Robust Estimation (NRE)  of Quantum Observables. </vt:lpstr>
      <vt:lpstr>Overview of Zero Noise Extrapolation (ZNE):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Hoang-Mai Nguyen</dc:creator>
  <cp:keywords/>
  <dc:description/>
  <cp:lastModifiedBy>Stefan Seegerer</cp:lastModifiedBy>
  <cp:revision>741</cp:revision>
  <dcterms:created xsi:type="dcterms:W3CDTF">2022-07-29T13:35:55Z</dcterms:created>
  <dcterms:modified xsi:type="dcterms:W3CDTF">2025-07-17T11:55:08Z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0x0101005F2ADF00DD55514AA737DD7B1D86D3C6</vt:lpwstr>
  </property>
</Properties>
</file>