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3"/>
    <p:sldMasterId id="2147483776" r:id="rId4"/>
  </p:sldMasterIdLst>
  <p:notesMasterIdLst>
    <p:notesMasterId r:id="rId40"/>
  </p:notesMasterIdLst>
  <p:sldIdLst>
    <p:sldId id="2147476322" r:id="rId5"/>
    <p:sldId id="2147475401" r:id="rId6"/>
    <p:sldId id="2147476242" r:id="rId7"/>
    <p:sldId id="2147476299" r:id="rId8"/>
    <p:sldId id="2147476243" r:id="rId9"/>
    <p:sldId id="2147476329" r:id="rId10"/>
    <p:sldId id="2147476312" r:id="rId11"/>
    <p:sldId id="2147476291" r:id="rId12"/>
    <p:sldId id="2147476296" r:id="rId13"/>
    <p:sldId id="2147476303" r:id="rId14"/>
    <p:sldId id="2147476332" r:id="rId15"/>
    <p:sldId id="2147476300" r:id="rId16"/>
    <p:sldId id="2147476304" r:id="rId17"/>
    <p:sldId id="2147476305" r:id="rId18"/>
    <p:sldId id="2147476292" r:id="rId19"/>
    <p:sldId id="2147476330" r:id="rId20"/>
    <p:sldId id="2147476297" r:id="rId21"/>
    <p:sldId id="2147476302" r:id="rId22"/>
    <p:sldId id="2147476306" r:id="rId23"/>
    <p:sldId id="2147476307" r:id="rId24"/>
    <p:sldId id="2147476309" r:id="rId25"/>
    <p:sldId id="2147476293" r:id="rId26"/>
    <p:sldId id="2147476331" r:id="rId27"/>
    <p:sldId id="2147476298" r:id="rId28"/>
    <p:sldId id="2147476301" r:id="rId29"/>
    <p:sldId id="2147476310" r:id="rId30"/>
    <p:sldId id="2147476316" r:id="rId31"/>
    <p:sldId id="2147476311" r:id="rId32"/>
    <p:sldId id="2147475634" r:id="rId33"/>
    <p:sldId id="2147475618" r:id="rId34"/>
    <p:sldId id="2147476325" r:id="rId35"/>
    <p:sldId id="2147476327" r:id="rId36"/>
    <p:sldId id="2147476328" r:id="rId37"/>
    <p:sldId id="2147476315" r:id="rId38"/>
    <p:sldId id="2147476323" r:id="rId3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C04803-0F56-95C4-509E-E77BF0F2704F}" name="Andreas Theer" initials="AT" userId="S::andreas.theer@meetiqm.com::666896c7-70e3-4ce4-97fa-d353040e0a88" providerId="AD"/>
  <p188:author id="{2F322C3C-E907-BD26-D747-2E8F3D801421}" name="Janni Valkealahti" initials="JV" userId="S::ext-janni.valkealahti@iqm.fi::6bd70bf7-bc03-45ac-bf6a-d0ba3c043ca2" providerId="AD"/>
  <p188:author id="{76054FE9-72C0-AE64-E40D-8CF82E0DC055}" name="Blair Robertson" initials="BR" userId="S::blair.robertson@meetiqm.com::43f73558-5e73-4ad8-8bf4-315d70bddb44" providerId="AD"/>
  <p188:author id="{7F21C8FE-3A80-8D22-E0A2-6DE3848E70FB}" name="Jan Goetz" initials="JG" userId="S::jan@meetiqm.com::a0689093-9ab4-47f9-97c5-46a5d14263d5" providerId="AD"/>
  <p188:author id="{9DBB38FF-EA41-4B38-5D9C-CD2C67D29D4B}" name="Henrikki Mäkynen" initials="HM" userId="S::henrikki@meetiqm.com::df94e109-23cf-4113-adb8-41f8c5c730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9" autoAdjust="0"/>
    <p:restoredTop sz="90780" autoAdjust="0"/>
  </p:normalViewPr>
  <p:slideViewPr>
    <p:cSldViewPr snapToGrid="0">
      <p:cViewPr varScale="1">
        <p:scale>
          <a:sx n="106" d="100"/>
          <a:sy n="106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22F1A9-C8C3-4E97-9372-D8E2563CCBB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E0386-C6EE-44C5-B340-4AFA84AE7572}">
      <dgm:prSet phldrT="[Text]" custT="1"/>
      <dgm:spPr/>
      <dgm:t>
        <a:bodyPr/>
        <a:lstStyle/>
        <a:p>
          <a:r>
            <a:rPr lang="en-US" sz="1600" dirty="0"/>
            <a:t>Classical parameters</a:t>
          </a:r>
        </a:p>
      </dgm:t>
    </dgm:pt>
    <dgm:pt modelId="{E2584941-6FBC-4C9F-810D-B5D3C123D419}" type="parTrans" cxnId="{755CDCBA-9D4A-44B0-AD2C-61FD9BC9E855}">
      <dgm:prSet/>
      <dgm:spPr/>
      <dgm:t>
        <a:bodyPr/>
        <a:lstStyle/>
        <a:p>
          <a:endParaRPr lang="en-US"/>
        </a:p>
      </dgm:t>
    </dgm:pt>
    <dgm:pt modelId="{0D2BDFE5-10F6-41EF-BFAA-C4D2028238FB}" type="sibTrans" cxnId="{755CDCBA-9D4A-44B0-AD2C-61FD9BC9E855}">
      <dgm:prSet/>
      <dgm:spPr/>
      <dgm:t>
        <a:bodyPr/>
        <a:lstStyle/>
        <a:p>
          <a:endParaRPr lang="en-US"/>
        </a:p>
      </dgm:t>
    </dgm:pt>
    <dgm:pt modelId="{99BCBA3B-8EC4-44ED-83DA-DDA1418A3F95}">
      <dgm:prSet phldrT="[Text]" custT="1"/>
      <dgm:spPr/>
      <dgm:t>
        <a:bodyPr/>
        <a:lstStyle/>
        <a:p>
          <a:r>
            <a:rPr lang="en-US" sz="1600" dirty="0"/>
            <a:t>Quantum gates</a:t>
          </a:r>
        </a:p>
      </dgm:t>
    </dgm:pt>
    <dgm:pt modelId="{06EFA6BE-9838-41F5-B24A-038F99560B88}" type="parTrans" cxnId="{681E6A20-3C62-4EE5-BA66-F2A15586FB1B}">
      <dgm:prSet/>
      <dgm:spPr/>
      <dgm:t>
        <a:bodyPr/>
        <a:lstStyle/>
        <a:p>
          <a:endParaRPr lang="en-US"/>
        </a:p>
      </dgm:t>
    </dgm:pt>
    <dgm:pt modelId="{D4F41FE4-F82E-4202-A244-49F76FDB007D}" type="sibTrans" cxnId="{681E6A20-3C62-4EE5-BA66-F2A15586FB1B}">
      <dgm:prSet/>
      <dgm:spPr/>
      <dgm:t>
        <a:bodyPr/>
        <a:lstStyle/>
        <a:p>
          <a:endParaRPr lang="en-US"/>
        </a:p>
      </dgm:t>
    </dgm:pt>
    <dgm:pt modelId="{7953B299-C772-4FCC-A898-C835E77784B5}">
      <dgm:prSet phldrT="[Text]" custT="1"/>
      <dgm:spPr/>
      <dgm:t>
        <a:bodyPr/>
        <a:lstStyle/>
        <a:p>
          <a:r>
            <a:rPr lang="en-US" sz="1600" dirty="0"/>
            <a:t>Quantum state</a:t>
          </a:r>
        </a:p>
      </dgm:t>
    </dgm:pt>
    <dgm:pt modelId="{A773AA32-FA13-4A56-BA6B-6A4BF10FB926}" type="parTrans" cxnId="{8B828238-3EA4-49C7-B6B0-58EDC6DC8763}">
      <dgm:prSet/>
      <dgm:spPr/>
      <dgm:t>
        <a:bodyPr/>
        <a:lstStyle/>
        <a:p>
          <a:endParaRPr lang="en-US"/>
        </a:p>
      </dgm:t>
    </dgm:pt>
    <dgm:pt modelId="{257FD715-43F3-4472-A113-3E0E7BF4810F}" type="sibTrans" cxnId="{8B828238-3EA4-49C7-B6B0-58EDC6DC8763}">
      <dgm:prSet/>
      <dgm:spPr/>
      <dgm:t>
        <a:bodyPr/>
        <a:lstStyle/>
        <a:p>
          <a:endParaRPr lang="en-US"/>
        </a:p>
      </dgm:t>
    </dgm:pt>
    <dgm:pt modelId="{CE2FB56A-D9ED-418F-AD65-D2FB0D8403E6}">
      <dgm:prSet phldrT="[Text]" custT="1"/>
      <dgm:spPr/>
      <dgm:t>
        <a:bodyPr/>
        <a:lstStyle/>
        <a:p>
          <a:r>
            <a:rPr lang="en-US" sz="1600" dirty="0"/>
            <a:t>Measurement</a:t>
          </a:r>
        </a:p>
      </dgm:t>
    </dgm:pt>
    <dgm:pt modelId="{496741A9-E755-4ABC-AC9B-CC9E45C581D6}" type="parTrans" cxnId="{8FA06F6D-2A20-4769-AD5C-89B9D7297AE2}">
      <dgm:prSet/>
      <dgm:spPr/>
      <dgm:t>
        <a:bodyPr/>
        <a:lstStyle/>
        <a:p>
          <a:endParaRPr lang="en-US"/>
        </a:p>
      </dgm:t>
    </dgm:pt>
    <dgm:pt modelId="{3B946528-E837-419B-A852-DFDD57257914}" type="sibTrans" cxnId="{8FA06F6D-2A20-4769-AD5C-89B9D7297AE2}">
      <dgm:prSet/>
      <dgm:spPr/>
      <dgm:t>
        <a:bodyPr/>
        <a:lstStyle/>
        <a:p>
          <a:endParaRPr lang="en-US"/>
        </a:p>
      </dgm:t>
    </dgm:pt>
    <dgm:pt modelId="{970D15F1-8135-4ED4-B523-04759E41DC29}" type="pres">
      <dgm:prSet presAssocID="{0E22F1A9-C8C3-4E97-9372-D8E2563CCBB1}" presName="cycle" presStyleCnt="0">
        <dgm:presLayoutVars>
          <dgm:dir/>
          <dgm:resizeHandles val="exact"/>
        </dgm:presLayoutVars>
      </dgm:prSet>
      <dgm:spPr/>
    </dgm:pt>
    <dgm:pt modelId="{F2FFF7FA-5A3B-4593-89CC-2F97FDC33C65}" type="pres">
      <dgm:prSet presAssocID="{DA2E0386-C6EE-44C5-B340-4AFA84AE7572}" presName="node" presStyleLbl="node1" presStyleIdx="0" presStyleCnt="4" custScaleX="127511" custScaleY="74460">
        <dgm:presLayoutVars>
          <dgm:bulletEnabled val="1"/>
        </dgm:presLayoutVars>
      </dgm:prSet>
      <dgm:spPr/>
    </dgm:pt>
    <dgm:pt modelId="{8D4FB43D-274B-4AE1-BAC1-E14F851EF44A}" type="pres">
      <dgm:prSet presAssocID="{0D2BDFE5-10F6-41EF-BFAA-C4D2028238FB}" presName="sibTrans" presStyleLbl="sibTrans2D1" presStyleIdx="0" presStyleCnt="4"/>
      <dgm:spPr/>
    </dgm:pt>
    <dgm:pt modelId="{60A29553-F4E3-43E0-A62C-80259B227FEA}" type="pres">
      <dgm:prSet presAssocID="{0D2BDFE5-10F6-41EF-BFAA-C4D2028238FB}" presName="connectorText" presStyleLbl="sibTrans2D1" presStyleIdx="0" presStyleCnt="4"/>
      <dgm:spPr/>
    </dgm:pt>
    <dgm:pt modelId="{441A9F18-2828-488C-B2AD-3BE1BF8E3DAF}" type="pres">
      <dgm:prSet presAssocID="{99BCBA3B-8EC4-44ED-83DA-DDA1418A3F95}" presName="node" presStyleLbl="node1" presStyleIdx="1" presStyleCnt="4" custScaleX="114224" custScaleY="72770">
        <dgm:presLayoutVars>
          <dgm:bulletEnabled val="1"/>
        </dgm:presLayoutVars>
      </dgm:prSet>
      <dgm:spPr/>
    </dgm:pt>
    <dgm:pt modelId="{7D534F38-2C6B-4E63-BD2D-AB8ED80E1A92}" type="pres">
      <dgm:prSet presAssocID="{D4F41FE4-F82E-4202-A244-49F76FDB007D}" presName="sibTrans" presStyleLbl="sibTrans2D1" presStyleIdx="1" presStyleCnt="4"/>
      <dgm:spPr/>
    </dgm:pt>
    <dgm:pt modelId="{BAAB22CF-4EBE-4577-89C6-F862D25741BB}" type="pres">
      <dgm:prSet presAssocID="{D4F41FE4-F82E-4202-A244-49F76FDB007D}" presName="connectorText" presStyleLbl="sibTrans2D1" presStyleIdx="1" presStyleCnt="4"/>
      <dgm:spPr/>
    </dgm:pt>
    <dgm:pt modelId="{38A3E977-0329-4FA6-AFC0-2BF69151F940}" type="pres">
      <dgm:prSet presAssocID="{7953B299-C772-4FCC-A898-C835E77784B5}" presName="node" presStyleLbl="node1" presStyleIdx="2" presStyleCnt="4" custScaleX="100682" custScaleY="72783">
        <dgm:presLayoutVars>
          <dgm:bulletEnabled val="1"/>
        </dgm:presLayoutVars>
      </dgm:prSet>
      <dgm:spPr/>
    </dgm:pt>
    <dgm:pt modelId="{979E510E-FD48-48B7-BDD4-C455CBF115A3}" type="pres">
      <dgm:prSet presAssocID="{257FD715-43F3-4472-A113-3E0E7BF4810F}" presName="sibTrans" presStyleLbl="sibTrans2D1" presStyleIdx="2" presStyleCnt="4"/>
      <dgm:spPr/>
    </dgm:pt>
    <dgm:pt modelId="{5DB9CFB1-C744-4CC2-817E-B37E1521D41D}" type="pres">
      <dgm:prSet presAssocID="{257FD715-43F3-4472-A113-3E0E7BF4810F}" presName="connectorText" presStyleLbl="sibTrans2D1" presStyleIdx="2" presStyleCnt="4"/>
      <dgm:spPr/>
    </dgm:pt>
    <dgm:pt modelId="{A6944AE4-69BF-4DDB-B112-7725E3BF01BC}" type="pres">
      <dgm:prSet presAssocID="{CE2FB56A-D9ED-418F-AD65-D2FB0D8403E6}" presName="node" presStyleLbl="node1" presStyleIdx="3" presStyleCnt="4" custScaleX="153778" custScaleY="64379">
        <dgm:presLayoutVars>
          <dgm:bulletEnabled val="1"/>
        </dgm:presLayoutVars>
      </dgm:prSet>
      <dgm:spPr/>
    </dgm:pt>
    <dgm:pt modelId="{2F6005F3-5E85-4774-BD15-1EF397DBEFD4}" type="pres">
      <dgm:prSet presAssocID="{3B946528-E837-419B-A852-DFDD57257914}" presName="sibTrans" presStyleLbl="sibTrans2D1" presStyleIdx="3" presStyleCnt="4"/>
      <dgm:spPr/>
    </dgm:pt>
    <dgm:pt modelId="{13E5E867-9A8E-4505-A57C-4A7A226F5A0E}" type="pres">
      <dgm:prSet presAssocID="{3B946528-E837-419B-A852-DFDD57257914}" presName="connectorText" presStyleLbl="sibTrans2D1" presStyleIdx="3" presStyleCnt="4"/>
      <dgm:spPr/>
    </dgm:pt>
  </dgm:ptLst>
  <dgm:cxnLst>
    <dgm:cxn modelId="{26CB120C-97E9-432C-87CD-B7225070EB7A}" type="presOf" srcId="{99BCBA3B-8EC4-44ED-83DA-DDA1418A3F95}" destId="{441A9F18-2828-488C-B2AD-3BE1BF8E3DAF}" srcOrd="0" destOrd="0" presId="urn:microsoft.com/office/officeart/2005/8/layout/cycle2"/>
    <dgm:cxn modelId="{681E6A20-3C62-4EE5-BA66-F2A15586FB1B}" srcId="{0E22F1A9-C8C3-4E97-9372-D8E2563CCBB1}" destId="{99BCBA3B-8EC4-44ED-83DA-DDA1418A3F95}" srcOrd="1" destOrd="0" parTransId="{06EFA6BE-9838-41F5-B24A-038F99560B88}" sibTransId="{D4F41FE4-F82E-4202-A244-49F76FDB007D}"/>
    <dgm:cxn modelId="{8B828238-3EA4-49C7-B6B0-58EDC6DC8763}" srcId="{0E22F1A9-C8C3-4E97-9372-D8E2563CCBB1}" destId="{7953B299-C772-4FCC-A898-C835E77784B5}" srcOrd="2" destOrd="0" parTransId="{A773AA32-FA13-4A56-BA6B-6A4BF10FB926}" sibTransId="{257FD715-43F3-4472-A113-3E0E7BF4810F}"/>
    <dgm:cxn modelId="{2A5BEC47-FD49-4CD1-B6FC-7D878EF62437}" type="presOf" srcId="{CE2FB56A-D9ED-418F-AD65-D2FB0D8403E6}" destId="{A6944AE4-69BF-4DDB-B112-7725E3BF01BC}" srcOrd="0" destOrd="0" presId="urn:microsoft.com/office/officeart/2005/8/layout/cycle2"/>
    <dgm:cxn modelId="{FAF16A49-2F8B-4B6C-B3D5-FDD5D26EEBA5}" type="presOf" srcId="{0D2BDFE5-10F6-41EF-BFAA-C4D2028238FB}" destId="{60A29553-F4E3-43E0-A62C-80259B227FEA}" srcOrd="1" destOrd="0" presId="urn:microsoft.com/office/officeart/2005/8/layout/cycle2"/>
    <dgm:cxn modelId="{8FA06F6D-2A20-4769-AD5C-89B9D7297AE2}" srcId="{0E22F1A9-C8C3-4E97-9372-D8E2563CCBB1}" destId="{CE2FB56A-D9ED-418F-AD65-D2FB0D8403E6}" srcOrd="3" destOrd="0" parTransId="{496741A9-E755-4ABC-AC9B-CC9E45C581D6}" sibTransId="{3B946528-E837-419B-A852-DFDD57257914}"/>
    <dgm:cxn modelId="{9C8BD579-24B6-47D2-88F1-EFFF38ACB868}" type="presOf" srcId="{257FD715-43F3-4472-A113-3E0E7BF4810F}" destId="{5DB9CFB1-C744-4CC2-817E-B37E1521D41D}" srcOrd="1" destOrd="0" presId="urn:microsoft.com/office/officeart/2005/8/layout/cycle2"/>
    <dgm:cxn modelId="{CB438684-73D7-4F0C-9E41-B8E4B022065F}" type="presOf" srcId="{3B946528-E837-419B-A852-DFDD57257914}" destId="{13E5E867-9A8E-4505-A57C-4A7A226F5A0E}" srcOrd="1" destOrd="0" presId="urn:microsoft.com/office/officeart/2005/8/layout/cycle2"/>
    <dgm:cxn modelId="{E322749A-4188-4E98-86BE-37663CC29E55}" type="presOf" srcId="{7953B299-C772-4FCC-A898-C835E77784B5}" destId="{38A3E977-0329-4FA6-AFC0-2BF69151F940}" srcOrd="0" destOrd="0" presId="urn:microsoft.com/office/officeart/2005/8/layout/cycle2"/>
    <dgm:cxn modelId="{755CDCBA-9D4A-44B0-AD2C-61FD9BC9E855}" srcId="{0E22F1A9-C8C3-4E97-9372-D8E2563CCBB1}" destId="{DA2E0386-C6EE-44C5-B340-4AFA84AE7572}" srcOrd="0" destOrd="0" parTransId="{E2584941-6FBC-4C9F-810D-B5D3C123D419}" sibTransId="{0D2BDFE5-10F6-41EF-BFAA-C4D2028238FB}"/>
    <dgm:cxn modelId="{AEEAB7C4-0889-40B4-8B13-E835C4B02445}" type="presOf" srcId="{DA2E0386-C6EE-44C5-B340-4AFA84AE7572}" destId="{F2FFF7FA-5A3B-4593-89CC-2F97FDC33C65}" srcOrd="0" destOrd="0" presId="urn:microsoft.com/office/officeart/2005/8/layout/cycle2"/>
    <dgm:cxn modelId="{EDA47AC6-3504-417B-8EE5-FDD7B6E3156A}" type="presOf" srcId="{3B946528-E837-419B-A852-DFDD57257914}" destId="{2F6005F3-5E85-4774-BD15-1EF397DBEFD4}" srcOrd="0" destOrd="0" presId="urn:microsoft.com/office/officeart/2005/8/layout/cycle2"/>
    <dgm:cxn modelId="{77BBCFC9-234E-4A16-AC95-8405FE704209}" type="presOf" srcId="{0D2BDFE5-10F6-41EF-BFAA-C4D2028238FB}" destId="{8D4FB43D-274B-4AE1-BAC1-E14F851EF44A}" srcOrd="0" destOrd="0" presId="urn:microsoft.com/office/officeart/2005/8/layout/cycle2"/>
    <dgm:cxn modelId="{32A2C7CB-061A-4C30-AFB1-FFA4A7700A4A}" type="presOf" srcId="{D4F41FE4-F82E-4202-A244-49F76FDB007D}" destId="{BAAB22CF-4EBE-4577-89C6-F862D25741BB}" srcOrd="1" destOrd="0" presId="urn:microsoft.com/office/officeart/2005/8/layout/cycle2"/>
    <dgm:cxn modelId="{CA0139E6-049E-4830-8B92-7E5997420F01}" type="presOf" srcId="{0E22F1A9-C8C3-4E97-9372-D8E2563CCBB1}" destId="{970D15F1-8135-4ED4-B523-04759E41DC29}" srcOrd="0" destOrd="0" presId="urn:microsoft.com/office/officeart/2005/8/layout/cycle2"/>
    <dgm:cxn modelId="{1FFBE6F1-FD80-4D26-A7EC-033E70FCD267}" type="presOf" srcId="{257FD715-43F3-4472-A113-3E0E7BF4810F}" destId="{979E510E-FD48-48B7-BDD4-C455CBF115A3}" srcOrd="0" destOrd="0" presId="urn:microsoft.com/office/officeart/2005/8/layout/cycle2"/>
    <dgm:cxn modelId="{6B9708FF-5D77-4A4F-9FF6-0A2FA32EF2D1}" type="presOf" srcId="{D4F41FE4-F82E-4202-A244-49F76FDB007D}" destId="{7D534F38-2C6B-4E63-BD2D-AB8ED80E1A92}" srcOrd="0" destOrd="0" presId="urn:microsoft.com/office/officeart/2005/8/layout/cycle2"/>
    <dgm:cxn modelId="{E4737041-B1C5-40B1-8710-D7FB4AAF3EA3}" type="presParOf" srcId="{970D15F1-8135-4ED4-B523-04759E41DC29}" destId="{F2FFF7FA-5A3B-4593-89CC-2F97FDC33C65}" srcOrd="0" destOrd="0" presId="urn:microsoft.com/office/officeart/2005/8/layout/cycle2"/>
    <dgm:cxn modelId="{C97D5965-EE89-402E-B403-34ED71B56C76}" type="presParOf" srcId="{970D15F1-8135-4ED4-B523-04759E41DC29}" destId="{8D4FB43D-274B-4AE1-BAC1-E14F851EF44A}" srcOrd="1" destOrd="0" presId="urn:microsoft.com/office/officeart/2005/8/layout/cycle2"/>
    <dgm:cxn modelId="{9CB5AFFA-D0D6-417F-B28C-E4778EFE56C0}" type="presParOf" srcId="{8D4FB43D-274B-4AE1-BAC1-E14F851EF44A}" destId="{60A29553-F4E3-43E0-A62C-80259B227FEA}" srcOrd="0" destOrd="0" presId="urn:microsoft.com/office/officeart/2005/8/layout/cycle2"/>
    <dgm:cxn modelId="{886BCAB9-8D98-45EB-9422-82A519E1BCC1}" type="presParOf" srcId="{970D15F1-8135-4ED4-B523-04759E41DC29}" destId="{441A9F18-2828-488C-B2AD-3BE1BF8E3DAF}" srcOrd="2" destOrd="0" presId="urn:microsoft.com/office/officeart/2005/8/layout/cycle2"/>
    <dgm:cxn modelId="{CBB4C2E2-EED6-484B-953E-F4B12A5F0DA3}" type="presParOf" srcId="{970D15F1-8135-4ED4-B523-04759E41DC29}" destId="{7D534F38-2C6B-4E63-BD2D-AB8ED80E1A92}" srcOrd="3" destOrd="0" presId="urn:microsoft.com/office/officeart/2005/8/layout/cycle2"/>
    <dgm:cxn modelId="{CA594FA9-B89C-4AC0-8426-69C4CC466273}" type="presParOf" srcId="{7D534F38-2C6B-4E63-BD2D-AB8ED80E1A92}" destId="{BAAB22CF-4EBE-4577-89C6-F862D25741BB}" srcOrd="0" destOrd="0" presId="urn:microsoft.com/office/officeart/2005/8/layout/cycle2"/>
    <dgm:cxn modelId="{CFE90683-B6C9-4EE7-803E-FE51697EA470}" type="presParOf" srcId="{970D15F1-8135-4ED4-B523-04759E41DC29}" destId="{38A3E977-0329-4FA6-AFC0-2BF69151F940}" srcOrd="4" destOrd="0" presId="urn:microsoft.com/office/officeart/2005/8/layout/cycle2"/>
    <dgm:cxn modelId="{3764DCEA-1076-43BA-B3DC-A819C51B6DA9}" type="presParOf" srcId="{970D15F1-8135-4ED4-B523-04759E41DC29}" destId="{979E510E-FD48-48B7-BDD4-C455CBF115A3}" srcOrd="5" destOrd="0" presId="urn:microsoft.com/office/officeart/2005/8/layout/cycle2"/>
    <dgm:cxn modelId="{BEC0705C-0218-439A-BD9E-E99A9CC3782C}" type="presParOf" srcId="{979E510E-FD48-48B7-BDD4-C455CBF115A3}" destId="{5DB9CFB1-C744-4CC2-817E-B37E1521D41D}" srcOrd="0" destOrd="0" presId="urn:microsoft.com/office/officeart/2005/8/layout/cycle2"/>
    <dgm:cxn modelId="{0EA22389-DAE3-4F49-A03A-42526250393B}" type="presParOf" srcId="{970D15F1-8135-4ED4-B523-04759E41DC29}" destId="{A6944AE4-69BF-4DDB-B112-7725E3BF01BC}" srcOrd="6" destOrd="0" presId="urn:microsoft.com/office/officeart/2005/8/layout/cycle2"/>
    <dgm:cxn modelId="{EA256A02-ED30-4377-AD1A-B60895A2C5E9}" type="presParOf" srcId="{970D15F1-8135-4ED4-B523-04759E41DC29}" destId="{2F6005F3-5E85-4774-BD15-1EF397DBEFD4}" srcOrd="7" destOrd="0" presId="urn:microsoft.com/office/officeart/2005/8/layout/cycle2"/>
    <dgm:cxn modelId="{65ECB8DC-22C6-446C-AE40-6A3D3D7E4F87}" type="presParOf" srcId="{2F6005F3-5E85-4774-BD15-1EF397DBEFD4}" destId="{13E5E867-9A8E-4505-A57C-4A7A226F5A0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FF7FA-5A3B-4593-89CC-2F97FDC33C65}">
      <dsp:nvSpPr>
        <dsp:cNvPr id="0" name=""/>
        <dsp:cNvSpPr/>
      </dsp:nvSpPr>
      <dsp:spPr>
        <a:xfrm>
          <a:off x="1882106" y="264270"/>
          <a:ext cx="1713323" cy="10004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Classical parameters</a:t>
          </a:r>
        </a:p>
      </dsp:txBody>
      <dsp:txXfrm>
        <a:off x="2133016" y="410789"/>
        <a:ext cx="1211503" cy="707456"/>
      </dsp:txXfrm>
    </dsp:sp>
    <dsp:sp modelId="{8D4FB43D-274B-4AE1-BAC1-E14F851EF44A}">
      <dsp:nvSpPr>
        <dsp:cNvPr id="0" name=""/>
        <dsp:cNvSpPr/>
      </dsp:nvSpPr>
      <dsp:spPr>
        <a:xfrm rot="2700000">
          <a:off x="3234885" y="1251916"/>
          <a:ext cx="436052" cy="453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254043" y="1296363"/>
        <a:ext cx="305236" cy="272093"/>
      </dsp:txXfrm>
    </dsp:sp>
    <dsp:sp modelId="{441A9F18-2828-488C-B2AD-3BE1BF8E3DAF}">
      <dsp:nvSpPr>
        <dsp:cNvPr id="0" name=""/>
        <dsp:cNvSpPr/>
      </dsp:nvSpPr>
      <dsp:spPr>
        <a:xfrm>
          <a:off x="3397451" y="1701702"/>
          <a:ext cx="1534790" cy="9777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Quantum gates</a:t>
          </a:r>
        </a:p>
      </dsp:txBody>
      <dsp:txXfrm>
        <a:off x="3622216" y="1844895"/>
        <a:ext cx="1085260" cy="691400"/>
      </dsp:txXfrm>
    </dsp:sp>
    <dsp:sp modelId="{7D534F38-2C6B-4E63-BD2D-AB8ED80E1A92}">
      <dsp:nvSpPr>
        <dsp:cNvPr id="0" name=""/>
        <dsp:cNvSpPr/>
      </dsp:nvSpPr>
      <dsp:spPr>
        <a:xfrm rot="8100000">
          <a:off x="3221637" y="2675653"/>
          <a:ext cx="462816" cy="453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3337760" y="2718250"/>
        <a:ext cx="326770" cy="272093"/>
      </dsp:txXfrm>
    </dsp:sp>
    <dsp:sp modelId="{38A3E977-0329-4FA6-AFC0-2BF69151F940}">
      <dsp:nvSpPr>
        <dsp:cNvPr id="0" name=""/>
        <dsp:cNvSpPr/>
      </dsp:nvSpPr>
      <dsp:spPr>
        <a:xfrm>
          <a:off x="2062353" y="3127693"/>
          <a:ext cx="1352830" cy="9779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Quantum state</a:t>
          </a:r>
        </a:p>
      </dsp:txBody>
      <dsp:txXfrm>
        <a:off x="2260470" y="3270912"/>
        <a:ext cx="956596" cy="691523"/>
      </dsp:txXfrm>
    </dsp:sp>
    <dsp:sp modelId="{979E510E-FD48-48B7-BDD4-C455CBF115A3}">
      <dsp:nvSpPr>
        <dsp:cNvPr id="0" name=""/>
        <dsp:cNvSpPr/>
      </dsp:nvSpPr>
      <dsp:spPr>
        <a:xfrm rot="13500000">
          <a:off x="1800121" y="2687698"/>
          <a:ext cx="472829" cy="453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1916244" y="2826495"/>
        <a:ext cx="336783" cy="272093"/>
      </dsp:txXfrm>
    </dsp:sp>
    <dsp:sp modelId="{A6944AE4-69BF-4DDB-B112-7725E3BF01BC}">
      <dsp:nvSpPr>
        <dsp:cNvPr id="0" name=""/>
        <dsp:cNvSpPr/>
      </dsp:nvSpPr>
      <dsp:spPr>
        <a:xfrm>
          <a:off x="279557" y="1758076"/>
          <a:ext cx="2066264" cy="865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Measurement</a:t>
          </a:r>
        </a:p>
      </dsp:txBody>
      <dsp:txXfrm>
        <a:off x="582154" y="1884758"/>
        <a:ext cx="1461070" cy="611675"/>
      </dsp:txXfrm>
    </dsp:sp>
    <dsp:sp modelId="{2F6005F3-5E85-4774-BD15-1EF397DBEFD4}">
      <dsp:nvSpPr>
        <dsp:cNvPr id="0" name=""/>
        <dsp:cNvSpPr/>
      </dsp:nvSpPr>
      <dsp:spPr>
        <a:xfrm rot="18900000">
          <a:off x="1777260" y="1276249"/>
          <a:ext cx="446065" cy="453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796857" y="1414258"/>
        <a:ext cx="312246" cy="272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52D8F-2DDB-0B4D-BBA7-9B14E36E8959}" type="datetimeFigureOut">
              <a:rPr lang="en-DE" smtClean="0"/>
              <a:t>08.07.25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F1245-8461-8F4F-81D8-003FAE6B2F6D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3579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1356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33146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2205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E0B8D-D32E-2432-6CB1-F2A5263C9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70FC8-9909-3794-3E0C-6CBBB86F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4D6E3D-DBE8-3887-8D82-CD95B8DAC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A8868-CA70-96E2-EB3A-B1F899294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34723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9E4E5-0D7B-9D23-DBE3-2FC9CB0F6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5B31F-9215-C922-E6C2-B0E6B0B85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45289-358D-DE01-C3F1-F341E862F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2944D-C306-C513-DD95-8A4F73BB4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DE" smtClean="0"/>
              <a:t>33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38998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C36D3-64AE-0A74-FA31-4AE3818E9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D51CB-A1F7-2DC2-18FF-AAF0BBF9E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9F136-638F-7E64-881E-0E8AAC61A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5B270-7E13-FB39-9570-615078C5C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F1245-8461-8F4F-81D8-003FAE6B2F6D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02644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96B54-443E-AC32-0AEC-B507D7875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2730F-4E36-A2BA-853C-D6811064A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2F2D0-68C2-FEF7-EA16-D540F3725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89970-DFE6-F886-784D-91A808170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DE" smtClean="0"/>
              <a:t>35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5776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23826"/>
            <a:ext cx="12192000" cy="6981825"/>
          </a:xfr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change the photo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720" y="4743450"/>
            <a:ext cx="6799893" cy="176086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0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7211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page white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7B976E-F118-C906-75EB-2348825B54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059EE1-CA7D-139E-1531-8B79E70CB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1633597"/>
            <a:ext cx="11539691" cy="39799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00F18-A03A-768E-313E-6FD664B03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4B4B02-EE46-B7EA-286A-1BD0DDBD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89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slide 2 gray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AB34EAC-95CD-0994-01B6-7EA8DE356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83" y="1628774"/>
            <a:ext cx="6089192" cy="444422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6800B-02AA-4EBC-C55E-37ADADFFE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940" y="261609"/>
            <a:ext cx="6089192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62858E-6363-EE54-5436-9405B69243F2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449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D83B-5D07-42F4-A757-BAFDA16C0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0057" y="1"/>
            <a:ext cx="5471943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2E5642-4617-B93C-487D-7F7AAFB50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182" y="1633597"/>
            <a:ext cx="6089173" cy="446291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90C125-EE6C-48D4-1735-D2D22D023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940" y="261609"/>
            <a:ext cx="6089192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5C96B4F-C1A9-E603-9A26-8DD2D75B0F73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748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1FD4BD-0484-2910-643A-63A7C43DA9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D83B-5D07-42F4-A757-BAFDA16C0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0057" y="1"/>
            <a:ext cx="5471943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30C0C-7253-9704-C1D5-68134D6423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C2A9E1-DBE7-448A-D1C4-B5612D278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182" y="1633597"/>
            <a:ext cx="6089173" cy="446291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477650-F7BE-C4C5-D446-CC0F4A31D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940" y="261609"/>
            <a:ext cx="6089192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F9FA8F4-0670-5EE2-2F58-8C0A1104EE5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588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D83B-5D07-42F4-A757-BAFDA16C0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722533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B658ED-C525-D4F8-D294-FA5DEF84A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7723" y="407243"/>
            <a:ext cx="4501197" cy="55116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8E13FD-0C41-7BE7-2D20-FF08D37A2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940" y="261609"/>
            <a:ext cx="6089192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4B8E78-67D0-8C6C-3E5C-C5B2F56425CB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449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259AF-6D75-9EE1-1803-E596221356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D83B-5D07-42F4-A757-BAFDA16C0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722533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3A4E3-5492-855F-4245-8FFA41E63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B658ED-C525-D4F8-D294-FA5DEF84A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7723" y="407243"/>
            <a:ext cx="4501197" cy="55116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D1D29C-B6A0-F371-6806-765B312B0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940" y="261609"/>
            <a:ext cx="6089192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67C13-8EC4-4A3F-A2D3-9405E4471906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2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E3F5981-84A4-FA2A-2B92-AD33A466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366F9-485F-3A02-255C-1390D9698B62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7047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0" y="1514477"/>
            <a:ext cx="11556123" cy="4662486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249F26-62E2-E597-50EA-BD5BFC4C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4B1B0-2366-5C2D-72ED-A164ACCD7D4B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6877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lines&#10;&#10;Description automatically generated">
            <a:extLst>
              <a:ext uri="{FF2B5EF4-FFF2-40B4-BE49-F238E27FC236}">
                <a16:creationId xmlns:a16="http://schemas.microsoft.com/office/drawing/2014/main" id="{36F6CE81-9691-320B-46E9-0FC46802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1"/>
          <a:stretch/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3C3C7-4518-B92B-332D-6C7C50341B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5632CD-DAD7-EFBF-F6F6-F3852276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100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x - w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lines&#10;&#10;Description automatically generated">
            <a:extLst>
              <a:ext uri="{FF2B5EF4-FFF2-40B4-BE49-F238E27FC236}">
                <a16:creationId xmlns:a16="http://schemas.microsoft.com/office/drawing/2014/main" id="{36F6CE81-9691-320B-46E9-0FC46802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1"/>
          <a:stretch/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CFD82697-D201-E451-B07A-BEBDE5D92413}"/>
              </a:ext>
            </a:extLst>
          </p:cNvPr>
          <p:cNvSpPr/>
          <p:nvPr userDrawn="1"/>
        </p:nvSpPr>
        <p:spPr bwMode="auto">
          <a:xfrm>
            <a:off x="571615" y="1373637"/>
            <a:ext cx="11032078" cy="4682295"/>
          </a:xfrm>
          <a:prstGeom prst="roundRect">
            <a:avLst>
              <a:gd name="adj" fmla="val 2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622C2-B9E3-0078-6156-C7AA92F330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271DF0-ED3C-0D34-0969-051C5DC9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934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upp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23826"/>
            <a:ext cx="12192000" cy="6981825"/>
          </a:xfr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change the photo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606" y="300609"/>
            <a:ext cx="6078194" cy="1813941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0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22C13-E2A4-8214-1935-77F3330366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568" y="6417922"/>
            <a:ext cx="559962" cy="1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9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boxes - w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lines&#10;&#10;Description automatically generated">
            <a:extLst>
              <a:ext uri="{FF2B5EF4-FFF2-40B4-BE49-F238E27FC236}">
                <a16:creationId xmlns:a16="http://schemas.microsoft.com/office/drawing/2014/main" id="{36F6CE81-9691-320B-46E9-0FC46802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1"/>
          <a:stretch/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: Rounded Corners 71">
            <a:extLst>
              <a:ext uri="{FF2B5EF4-FFF2-40B4-BE49-F238E27FC236}">
                <a16:creationId xmlns:a16="http://schemas.microsoft.com/office/drawing/2014/main" id="{94948F40-D4E2-9059-F1CD-952FD4EE9C40}"/>
              </a:ext>
            </a:extLst>
          </p:cNvPr>
          <p:cNvSpPr/>
          <p:nvPr userDrawn="1"/>
        </p:nvSpPr>
        <p:spPr bwMode="auto">
          <a:xfrm>
            <a:off x="571615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5" name="Rectangle: Rounded Corners 71">
            <a:extLst>
              <a:ext uri="{FF2B5EF4-FFF2-40B4-BE49-F238E27FC236}">
                <a16:creationId xmlns:a16="http://schemas.microsoft.com/office/drawing/2014/main" id="{4500F846-18CA-52E2-DF8B-13BEFB930793}"/>
              </a:ext>
            </a:extLst>
          </p:cNvPr>
          <p:cNvSpPr/>
          <p:nvPr userDrawn="1"/>
        </p:nvSpPr>
        <p:spPr bwMode="auto">
          <a:xfrm>
            <a:off x="571615" y="1376021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Rectangle: Rounded Corners 71">
            <a:extLst>
              <a:ext uri="{FF2B5EF4-FFF2-40B4-BE49-F238E27FC236}">
                <a16:creationId xmlns:a16="http://schemas.microsoft.com/office/drawing/2014/main" id="{10ACB83F-7C72-7A5C-EF47-E3FF0F723618}"/>
              </a:ext>
            </a:extLst>
          </p:cNvPr>
          <p:cNvSpPr/>
          <p:nvPr userDrawn="1"/>
        </p:nvSpPr>
        <p:spPr bwMode="auto">
          <a:xfrm>
            <a:off x="6205829" y="1370470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8" name="Rectangle: Rounded Corners 71">
            <a:extLst>
              <a:ext uri="{FF2B5EF4-FFF2-40B4-BE49-F238E27FC236}">
                <a16:creationId xmlns:a16="http://schemas.microsoft.com/office/drawing/2014/main" id="{EBDD2399-90F2-00BB-1499-02D4A5343B77}"/>
              </a:ext>
            </a:extLst>
          </p:cNvPr>
          <p:cNvSpPr/>
          <p:nvPr userDrawn="1"/>
        </p:nvSpPr>
        <p:spPr bwMode="auto">
          <a:xfrm>
            <a:off x="6205829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6E3E2-047E-8BBF-0021-5C4C7B8E17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8BA079-D8F6-FF34-CF7C-D53C9E77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261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boxes - w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lines&#10;&#10;Description automatically generated">
            <a:extLst>
              <a:ext uri="{FF2B5EF4-FFF2-40B4-BE49-F238E27FC236}">
                <a16:creationId xmlns:a16="http://schemas.microsoft.com/office/drawing/2014/main" id="{36F6CE81-9691-320B-46E9-0FC46802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1"/>
          <a:stretch/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B7436062-89B4-4A52-1891-30E384DCB729}"/>
              </a:ext>
            </a:extLst>
          </p:cNvPr>
          <p:cNvSpPr/>
          <p:nvPr userDrawn="1"/>
        </p:nvSpPr>
        <p:spPr bwMode="auto">
          <a:xfrm>
            <a:off x="571614" y="1373637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9" name="Rectangle: Rounded Corners 71">
            <a:extLst>
              <a:ext uri="{FF2B5EF4-FFF2-40B4-BE49-F238E27FC236}">
                <a16:creationId xmlns:a16="http://schemas.microsoft.com/office/drawing/2014/main" id="{2CE92CC9-E031-905E-1045-BCA27F84775F}"/>
              </a:ext>
            </a:extLst>
          </p:cNvPr>
          <p:cNvSpPr/>
          <p:nvPr userDrawn="1"/>
        </p:nvSpPr>
        <p:spPr bwMode="auto">
          <a:xfrm>
            <a:off x="8054716" y="1373635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Rectangle: Rounded Corners 71">
            <a:extLst>
              <a:ext uri="{FF2B5EF4-FFF2-40B4-BE49-F238E27FC236}">
                <a16:creationId xmlns:a16="http://schemas.microsoft.com/office/drawing/2014/main" id="{6CA844F5-F82D-2A39-29E4-BA0A0124DFA8}"/>
              </a:ext>
            </a:extLst>
          </p:cNvPr>
          <p:cNvSpPr/>
          <p:nvPr userDrawn="1"/>
        </p:nvSpPr>
        <p:spPr bwMode="auto">
          <a:xfrm>
            <a:off x="4316457" y="1373636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503A80-BF9A-91E7-515B-0D0A24734F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4976DA-9C32-D4BF-98A8-1A33A6DD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332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e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t&#10;&#10;Description automatically generated">
            <a:extLst>
              <a:ext uri="{FF2B5EF4-FFF2-40B4-BE49-F238E27FC236}">
                <a16:creationId xmlns:a16="http://schemas.microsoft.com/office/drawing/2014/main" id="{90A6F02A-2713-9159-9A20-40A94B0A5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9"/>
          <a:stretch/>
        </p:blipFill>
        <p:spPr>
          <a:xfrm>
            <a:off x="-17253" y="0"/>
            <a:ext cx="12209253" cy="689282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7C656-3809-3FB1-8603-7432C2FA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84EC04-2D4C-8EC4-7BF4-8B11532F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230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wavy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white surface&#10;&#10;Description automatically generated">
            <a:extLst>
              <a:ext uri="{FF2B5EF4-FFF2-40B4-BE49-F238E27FC236}">
                <a16:creationId xmlns:a16="http://schemas.microsoft.com/office/drawing/2014/main" id="{3A3FDA9E-E25B-70F4-8396-4ECDA64C2D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3" t="14366" r="103" b="4164"/>
          <a:stretch/>
        </p:blipFill>
        <p:spPr>
          <a:xfrm>
            <a:off x="-114300" y="-97971"/>
            <a:ext cx="12316146" cy="6976653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2ADF6-906E-4904-62AF-40180294CF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16858FC-60F3-345A-6C30-1CCE2723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0900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ubb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7145F-AEB6-521C-F9C9-B6733126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07"/>
          <a:stretch/>
        </p:blipFill>
        <p:spPr>
          <a:xfrm>
            <a:off x="-1" y="0"/>
            <a:ext cx="12192001" cy="692185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03B58-1247-42C3-0094-CA0E8FF77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6BB1A3-E3A0-D44E-F114-A7D75E11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648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x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0E4149C4-1DCC-F01B-0EEF-19D4F2C1D8A3}"/>
              </a:ext>
            </a:extLst>
          </p:cNvPr>
          <p:cNvSpPr/>
          <p:nvPr userDrawn="1"/>
        </p:nvSpPr>
        <p:spPr bwMode="auto">
          <a:xfrm>
            <a:off x="571615" y="1373637"/>
            <a:ext cx="11032078" cy="4682295"/>
          </a:xfrm>
          <a:prstGeom prst="roundRect">
            <a:avLst>
              <a:gd name="adj" fmla="val 2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01D6A2-8877-C4F4-325C-AD5C48C5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6F5412-D014-85EE-CC5E-471FFE7A281B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547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boxes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71">
            <a:extLst>
              <a:ext uri="{FF2B5EF4-FFF2-40B4-BE49-F238E27FC236}">
                <a16:creationId xmlns:a16="http://schemas.microsoft.com/office/drawing/2014/main" id="{5BA01449-AB45-DB94-995B-1B25649451B1}"/>
              </a:ext>
            </a:extLst>
          </p:cNvPr>
          <p:cNvSpPr/>
          <p:nvPr userDrawn="1"/>
        </p:nvSpPr>
        <p:spPr bwMode="auto">
          <a:xfrm>
            <a:off x="571615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8" name="Rectangle: Rounded Corners 71">
            <a:extLst>
              <a:ext uri="{FF2B5EF4-FFF2-40B4-BE49-F238E27FC236}">
                <a16:creationId xmlns:a16="http://schemas.microsoft.com/office/drawing/2014/main" id="{EF1878C3-3F47-0895-DAA5-F8A41DD43840}"/>
              </a:ext>
            </a:extLst>
          </p:cNvPr>
          <p:cNvSpPr/>
          <p:nvPr userDrawn="1"/>
        </p:nvSpPr>
        <p:spPr bwMode="auto">
          <a:xfrm>
            <a:off x="571615" y="1376021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9" name="Rectangle: Rounded Corners 71">
            <a:extLst>
              <a:ext uri="{FF2B5EF4-FFF2-40B4-BE49-F238E27FC236}">
                <a16:creationId xmlns:a16="http://schemas.microsoft.com/office/drawing/2014/main" id="{D7FC4CFB-A85B-0EAD-2C35-1B0F39A4AF16}"/>
              </a:ext>
            </a:extLst>
          </p:cNvPr>
          <p:cNvSpPr/>
          <p:nvPr userDrawn="1"/>
        </p:nvSpPr>
        <p:spPr bwMode="auto">
          <a:xfrm>
            <a:off x="6205829" y="1370470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0" name="Rectangle: Rounded Corners 71">
            <a:extLst>
              <a:ext uri="{FF2B5EF4-FFF2-40B4-BE49-F238E27FC236}">
                <a16:creationId xmlns:a16="http://schemas.microsoft.com/office/drawing/2014/main" id="{9C62E7EA-5CFE-39DA-ADDC-472797975703}"/>
              </a:ext>
            </a:extLst>
          </p:cNvPr>
          <p:cNvSpPr/>
          <p:nvPr userDrawn="1"/>
        </p:nvSpPr>
        <p:spPr bwMode="auto">
          <a:xfrm>
            <a:off x="6205829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21234-8B4F-A8B3-6BE7-C94B896F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AB9206-B0CA-7B7E-F2AE-EABB876C64FF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673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boxes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1">
            <a:extLst>
              <a:ext uri="{FF2B5EF4-FFF2-40B4-BE49-F238E27FC236}">
                <a16:creationId xmlns:a16="http://schemas.microsoft.com/office/drawing/2014/main" id="{09737DA9-B8EA-DF25-68C4-D284C2275E37}"/>
              </a:ext>
            </a:extLst>
          </p:cNvPr>
          <p:cNvSpPr/>
          <p:nvPr userDrawn="1"/>
        </p:nvSpPr>
        <p:spPr bwMode="auto">
          <a:xfrm>
            <a:off x="571614" y="1373637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7" name="Rectangle: Rounded Corners 71">
            <a:extLst>
              <a:ext uri="{FF2B5EF4-FFF2-40B4-BE49-F238E27FC236}">
                <a16:creationId xmlns:a16="http://schemas.microsoft.com/office/drawing/2014/main" id="{4592289A-A9FE-5D72-B343-423A760B9A05}"/>
              </a:ext>
            </a:extLst>
          </p:cNvPr>
          <p:cNvSpPr/>
          <p:nvPr userDrawn="1"/>
        </p:nvSpPr>
        <p:spPr bwMode="auto">
          <a:xfrm>
            <a:off x="8054716" y="1373635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Rectangle: Rounded Corners 71">
            <a:extLst>
              <a:ext uri="{FF2B5EF4-FFF2-40B4-BE49-F238E27FC236}">
                <a16:creationId xmlns:a16="http://schemas.microsoft.com/office/drawing/2014/main" id="{604C92A6-9DD7-E619-7344-9FA0985AAA54}"/>
              </a:ext>
            </a:extLst>
          </p:cNvPr>
          <p:cNvSpPr/>
          <p:nvPr userDrawn="1"/>
        </p:nvSpPr>
        <p:spPr bwMode="auto">
          <a:xfrm>
            <a:off x="4316457" y="1373636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805CB1-C91C-3016-AE12-79FE52FC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A2F0375-933D-115B-85B9-054EFA1CAFF5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761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photo</a:t>
            </a:r>
            <a:endParaRPr lang="en-FI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0E41ACC-7B65-ED8F-8C9F-AE9795D5436A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121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DD3A23-27AC-F76E-B54F-8A8074B2148C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0812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CD2F7-F0FD-2A43-0E80-77F4F9297D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23826"/>
            <a:ext cx="12192000" cy="6981825"/>
          </a:xfr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change the photo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0087"/>
            <a:ext cx="9144000" cy="2387600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0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06194-C60A-DD4E-8D97-270DB8C95C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9587" y="4833036"/>
            <a:ext cx="1392825" cy="4902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A51CE9-29FE-2EA2-CD44-10479AABBEF2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6708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A0AAB-C999-4DC1-B26B-616C666563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64189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929240-A02E-0BBD-7460-EC2C59D2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6B80E9-6CF7-B1DB-DB79-8E52E8BBAB87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172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317940" y="1514477"/>
            <a:ext cx="11556123" cy="4662486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+mn-lt"/>
              </a:rPr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object 3"/>
          <p:cNvSpPr/>
          <p:nvPr userDrawn="1"/>
        </p:nvSpPr>
        <p:spPr bwMode="auto"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+mn-lt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 bwMode="auto">
          <a:xfrm>
            <a:off x="317939" y="365127"/>
            <a:ext cx="11556123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/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9766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47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52332-AA29-C2C9-56A4-377E5D3CC818}"/>
              </a:ext>
            </a:extLst>
          </p:cNvPr>
          <p:cNvSpPr/>
          <p:nvPr userDrawn="1"/>
        </p:nvSpPr>
        <p:spPr bwMode="auto">
          <a:xfrm>
            <a:off x="0" y="0"/>
            <a:ext cx="12294824" cy="694062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AAEC03-A20B-C15E-695C-9E46A78CF1D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24000" y="1984375"/>
            <a:ext cx="9144000" cy="2387600"/>
          </a:xfrm>
        </p:spPr>
        <p:txBody>
          <a:bodyPr anchor="ctr">
            <a:normAutofit/>
          </a:bodyPr>
          <a:lstStyle>
            <a:lvl1pPr algn="ctr">
              <a:defRPr sz="7998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7B8E911-A20C-DBCF-AF5A-7698CF16441A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AECED78-37F8-1C4A-400D-BE8C460925B8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E2F0C7-BA53-8F1A-B5E6-F379242520D0}"/>
              </a:ext>
            </a:extLst>
          </p:cNvPr>
          <p:cNvSpPr txBox="1"/>
          <p:nvPr userDrawn="1"/>
        </p:nvSpPr>
        <p:spPr bwMode="auto">
          <a:xfrm>
            <a:off x="317938" y="635635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/>
            </a:defPPr>
            <a:lvl1pPr marL="0" algn="r" defTabSz="914262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1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2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6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7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26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23826"/>
            <a:ext cx="12192000" cy="6981825"/>
          </a:xfr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change the photo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720" y="4743450"/>
            <a:ext cx="6799893" cy="176086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0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464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CD2F7-F0FD-2A43-0E80-77F4F9297D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23826"/>
            <a:ext cx="12192000" cy="6981825"/>
          </a:xfr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change the photo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0087"/>
            <a:ext cx="9144000" cy="2387600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0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06194-C60A-DD4E-8D97-270DB8C95C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9587" y="4833036"/>
            <a:ext cx="1392825" cy="4902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A51CE9-29FE-2EA2-CD44-10479AABBEF2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040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x - w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lines&#10;&#10;Description automatically generated">
            <a:extLst>
              <a:ext uri="{FF2B5EF4-FFF2-40B4-BE49-F238E27FC236}">
                <a16:creationId xmlns:a16="http://schemas.microsoft.com/office/drawing/2014/main" id="{36F6CE81-9691-320B-46E9-0FC46802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1"/>
          <a:stretch/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CFD82697-D201-E451-B07A-BEBDE5D92413}"/>
              </a:ext>
            </a:extLst>
          </p:cNvPr>
          <p:cNvSpPr/>
          <p:nvPr userDrawn="1"/>
        </p:nvSpPr>
        <p:spPr bwMode="auto">
          <a:xfrm>
            <a:off x="571615" y="1373637"/>
            <a:ext cx="11032078" cy="4682295"/>
          </a:xfrm>
          <a:prstGeom prst="roundRect">
            <a:avLst>
              <a:gd name="adj" fmla="val 2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622C2-B9E3-0078-6156-C7AA92F330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271DF0-ED3C-0D34-0969-051C5DC9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336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boxes - w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lines&#10;&#10;Description automatically generated">
            <a:extLst>
              <a:ext uri="{FF2B5EF4-FFF2-40B4-BE49-F238E27FC236}">
                <a16:creationId xmlns:a16="http://schemas.microsoft.com/office/drawing/2014/main" id="{36F6CE81-9691-320B-46E9-0FC46802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1"/>
          <a:stretch/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: Rounded Corners 71">
            <a:extLst>
              <a:ext uri="{FF2B5EF4-FFF2-40B4-BE49-F238E27FC236}">
                <a16:creationId xmlns:a16="http://schemas.microsoft.com/office/drawing/2014/main" id="{94948F40-D4E2-9059-F1CD-952FD4EE9C40}"/>
              </a:ext>
            </a:extLst>
          </p:cNvPr>
          <p:cNvSpPr/>
          <p:nvPr userDrawn="1"/>
        </p:nvSpPr>
        <p:spPr bwMode="auto">
          <a:xfrm>
            <a:off x="571615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5" name="Rectangle: Rounded Corners 71">
            <a:extLst>
              <a:ext uri="{FF2B5EF4-FFF2-40B4-BE49-F238E27FC236}">
                <a16:creationId xmlns:a16="http://schemas.microsoft.com/office/drawing/2014/main" id="{4500F846-18CA-52E2-DF8B-13BEFB930793}"/>
              </a:ext>
            </a:extLst>
          </p:cNvPr>
          <p:cNvSpPr/>
          <p:nvPr userDrawn="1"/>
        </p:nvSpPr>
        <p:spPr bwMode="auto">
          <a:xfrm>
            <a:off x="571615" y="1376021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6" name="Rectangle: Rounded Corners 71">
            <a:extLst>
              <a:ext uri="{FF2B5EF4-FFF2-40B4-BE49-F238E27FC236}">
                <a16:creationId xmlns:a16="http://schemas.microsoft.com/office/drawing/2014/main" id="{10ACB83F-7C72-7A5C-EF47-E3FF0F723618}"/>
              </a:ext>
            </a:extLst>
          </p:cNvPr>
          <p:cNvSpPr/>
          <p:nvPr userDrawn="1"/>
        </p:nvSpPr>
        <p:spPr bwMode="auto">
          <a:xfrm>
            <a:off x="6205829" y="1370470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8" name="Rectangle: Rounded Corners 71">
            <a:extLst>
              <a:ext uri="{FF2B5EF4-FFF2-40B4-BE49-F238E27FC236}">
                <a16:creationId xmlns:a16="http://schemas.microsoft.com/office/drawing/2014/main" id="{EBDD2399-90F2-00BB-1499-02D4A5343B77}"/>
              </a:ext>
            </a:extLst>
          </p:cNvPr>
          <p:cNvSpPr/>
          <p:nvPr userDrawn="1"/>
        </p:nvSpPr>
        <p:spPr bwMode="auto">
          <a:xfrm>
            <a:off x="6205829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6E3E2-047E-8BBF-0021-5C4C7B8E17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8BA079-D8F6-FF34-CF7C-D53C9E77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163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boxes - wav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lines&#10;&#10;Description automatically generated">
            <a:extLst>
              <a:ext uri="{FF2B5EF4-FFF2-40B4-BE49-F238E27FC236}">
                <a16:creationId xmlns:a16="http://schemas.microsoft.com/office/drawing/2014/main" id="{36F6CE81-9691-320B-46E9-0FC46802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1"/>
          <a:stretch/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B7436062-89B4-4A52-1891-30E384DCB729}"/>
              </a:ext>
            </a:extLst>
          </p:cNvPr>
          <p:cNvSpPr/>
          <p:nvPr userDrawn="1"/>
        </p:nvSpPr>
        <p:spPr bwMode="auto">
          <a:xfrm>
            <a:off x="571614" y="1373637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9" name="Rectangle: Rounded Corners 71">
            <a:extLst>
              <a:ext uri="{FF2B5EF4-FFF2-40B4-BE49-F238E27FC236}">
                <a16:creationId xmlns:a16="http://schemas.microsoft.com/office/drawing/2014/main" id="{2CE92CC9-E031-905E-1045-BCA27F84775F}"/>
              </a:ext>
            </a:extLst>
          </p:cNvPr>
          <p:cNvSpPr/>
          <p:nvPr userDrawn="1"/>
        </p:nvSpPr>
        <p:spPr bwMode="auto">
          <a:xfrm>
            <a:off x="8054716" y="1373635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Rectangle: Rounded Corners 71">
            <a:extLst>
              <a:ext uri="{FF2B5EF4-FFF2-40B4-BE49-F238E27FC236}">
                <a16:creationId xmlns:a16="http://schemas.microsoft.com/office/drawing/2014/main" id="{6CA844F5-F82D-2A39-29E4-BA0A0124DFA8}"/>
              </a:ext>
            </a:extLst>
          </p:cNvPr>
          <p:cNvSpPr/>
          <p:nvPr userDrawn="1"/>
        </p:nvSpPr>
        <p:spPr bwMode="auto">
          <a:xfrm>
            <a:off x="4316457" y="1373636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503A80-BF9A-91E7-515B-0D0A24734F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4976DA-9C32-D4BF-98A8-1A33A6DD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56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page gray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0" y="1656271"/>
            <a:ext cx="11556123" cy="452069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65AFA5-12AB-5870-576A-FC17E635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4B9DA3-FE19-006E-4BC0-060E97C92BC5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25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e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t&#10;&#10;Description automatically generated">
            <a:extLst>
              <a:ext uri="{FF2B5EF4-FFF2-40B4-BE49-F238E27FC236}">
                <a16:creationId xmlns:a16="http://schemas.microsoft.com/office/drawing/2014/main" id="{90A6F02A-2713-9159-9A20-40A94B0A5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9"/>
          <a:stretch/>
        </p:blipFill>
        <p:spPr>
          <a:xfrm>
            <a:off x="-17253" y="0"/>
            <a:ext cx="12209253" cy="689282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7C656-3809-3FB1-8603-7432C2FA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84EC04-2D4C-8EC4-7BF4-8B11532F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657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wavy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white surface&#10;&#10;Description automatically generated">
            <a:extLst>
              <a:ext uri="{FF2B5EF4-FFF2-40B4-BE49-F238E27FC236}">
                <a16:creationId xmlns:a16="http://schemas.microsoft.com/office/drawing/2014/main" id="{3A3FDA9E-E25B-70F4-8396-4ECDA64C2D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3" t="14366" r="103" b="4164"/>
          <a:stretch/>
        </p:blipFill>
        <p:spPr>
          <a:xfrm>
            <a:off x="-114300" y="-97971"/>
            <a:ext cx="12316146" cy="6976653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2ADF6-906E-4904-62AF-40180294CF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16858FC-60F3-345A-6C30-1CCE2723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6182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ubb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7145F-AEB6-521C-F9C9-B6733126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07"/>
          <a:stretch/>
        </p:blipFill>
        <p:spPr>
          <a:xfrm>
            <a:off x="-1" y="0"/>
            <a:ext cx="12192001" cy="692185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03B58-1247-42C3-0094-CA0E8FF77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6BB1A3-E3A0-D44E-F114-A7D75E11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8026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x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0E4149C4-1DCC-F01B-0EEF-19D4F2C1D8A3}"/>
              </a:ext>
            </a:extLst>
          </p:cNvPr>
          <p:cNvSpPr/>
          <p:nvPr userDrawn="1"/>
        </p:nvSpPr>
        <p:spPr bwMode="auto">
          <a:xfrm>
            <a:off x="571615" y="1373637"/>
            <a:ext cx="11032078" cy="4682295"/>
          </a:xfrm>
          <a:prstGeom prst="roundRect">
            <a:avLst>
              <a:gd name="adj" fmla="val 2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01D6A2-8877-C4F4-325C-AD5C48C5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6F5412-D014-85EE-CC5E-471FFE7A281B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5479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boxes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71">
            <a:extLst>
              <a:ext uri="{FF2B5EF4-FFF2-40B4-BE49-F238E27FC236}">
                <a16:creationId xmlns:a16="http://schemas.microsoft.com/office/drawing/2014/main" id="{5BA01449-AB45-DB94-995B-1B25649451B1}"/>
              </a:ext>
            </a:extLst>
          </p:cNvPr>
          <p:cNvSpPr/>
          <p:nvPr userDrawn="1"/>
        </p:nvSpPr>
        <p:spPr bwMode="auto">
          <a:xfrm>
            <a:off x="571615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8" name="Rectangle: Rounded Corners 71">
            <a:extLst>
              <a:ext uri="{FF2B5EF4-FFF2-40B4-BE49-F238E27FC236}">
                <a16:creationId xmlns:a16="http://schemas.microsoft.com/office/drawing/2014/main" id="{EF1878C3-3F47-0895-DAA5-F8A41DD43840}"/>
              </a:ext>
            </a:extLst>
          </p:cNvPr>
          <p:cNvSpPr/>
          <p:nvPr userDrawn="1"/>
        </p:nvSpPr>
        <p:spPr bwMode="auto">
          <a:xfrm>
            <a:off x="571615" y="1376021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9" name="Rectangle: Rounded Corners 71">
            <a:extLst>
              <a:ext uri="{FF2B5EF4-FFF2-40B4-BE49-F238E27FC236}">
                <a16:creationId xmlns:a16="http://schemas.microsoft.com/office/drawing/2014/main" id="{D7FC4CFB-A85B-0EAD-2C35-1B0F39A4AF16}"/>
              </a:ext>
            </a:extLst>
          </p:cNvPr>
          <p:cNvSpPr/>
          <p:nvPr userDrawn="1"/>
        </p:nvSpPr>
        <p:spPr bwMode="auto">
          <a:xfrm>
            <a:off x="6205829" y="1370470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0" name="Rectangle: Rounded Corners 71">
            <a:extLst>
              <a:ext uri="{FF2B5EF4-FFF2-40B4-BE49-F238E27FC236}">
                <a16:creationId xmlns:a16="http://schemas.microsoft.com/office/drawing/2014/main" id="{9C62E7EA-5CFE-39DA-ADDC-472797975703}"/>
              </a:ext>
            </a:extLst>
          </p:cNvPr>
          <p:cNvSpPr/>
          <p:nvPr userDrawn="1"/>
        </p:nvSpPr>
        <p:spPr bwMode="auto">
          <a:xfrm>
            <a:off x="6205829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21234-8B4F-A8B3-6BE7-C94B896F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AB9206-B0CA-7B7E-F2AE-EABB876C64FF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974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boxes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1">
            <a:extLst>
              <a:ext uri="{FF2B5EF4-FFF2-40B4-BE49-F238E27FC236}">
                <a16:creationId xmlns:a16="http://schemas.microsoft.com/office/drawing/2014/main" id="{09737DA9-B8EA-DF25-68C4-D284C2275E37}"/>
              </a:ext>
            </a:extLst>
          </p:cNvPr>
          <p:cNvSpPr/>
          <p:nvPr userDrawn="1"/>
        </p:nvSpPr>
        <p:spPr bwMode="auto">
          <a:xfrm>
            <a:off x="571614" y="1373637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7" name="Rectangle: Rounded Corners 71">
            <a:extLst>
              <a:ext uri="{FF2B5EF4-FFF2-40B4-BE49-F238E27FC236}">
                <a16:creationId xmlns:a16="http://schemas.microsoft.com/office/drawing/2014/main" id="{4592289A-A9FE-5D72-B343-423A760B9A05}"/>
              </a:ext>
            </a:extLst>
          </p:cNvPr>
          <p:cNvSpPr/>
          <p:nvPr userDrawn="1"/>
        </p:nvSpPr>
        <p:spPr bwMode="auto">
          <a:xfrm>
            <a:off x="8054716" y="1373635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Rectangle: Rounded Corners 71">
            <a:extLst>
              <a:ext uri="{FF2B5EF4-FFF2-40B4-BE49-F238E27FC236}">
                <a16:creationId xmlns:a16="http://schemas.microsoft.com/office/drawing/2014/main" id="{604C92A6-9DD7-E619-7344-9FA0985AAA54}"/>
              </a:ext>
            </a:extLst>
          </p:cNvPr>
          <p:cNvSpPr/>
          <p:nvPr userDrawn="1"/>
        </p:nvSpPr>
        <p:spPr bwMode="auto">
          <a:xfrm>
            <a:off x="4316457" y="1373636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805CB1-C91C-3016-AE12-79FE52FC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A2F0375-933D-115B-85B9-054EFA1CAFF5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2615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929240-A02E-0BBD-7460-EC2C59D2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61609"/>
            <a:ext cx="11340664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6B80E9-6CF7-B1DB-DB79-8E52E8BBAB87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age 12" descr=" ">
            <a:extLst>
              <a:ext uri="{FF2B5EF4-FFF2-40B4-BE49-F238E27FC236}">
                <a16:creationId xmlns:a16="http://schemas.microsoft.com/office/drawing/2014/main" id="{64C4BF24-2094-2F44-8EB6-9D5485989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98855"/>
            <a:ext cx="533397" cy="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0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317940" y="1514477"/>
            <a:ext cx="11556123" cy="4662486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+mn-lt"/>
              </a:rPr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 bwMode="auto">
          <a:xfrm>
            <a:off x="533398" y="231354"/>
            <a:ext cx="11340665" cy="1009617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Image 12" descr=" ">
            <a:extLst>
              <a:ext uri="{FF2B5EF4-FFF2-40B4-BE49-F238E27FC236}">
                <a16:creationId xmlns:a16="http://schemas.microsoft.com/office/drawing/2014/main" id="{D3A829E4-16BF-6387-7631-06917CD55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98855"/>
            <a:ext cx="533397" cy="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53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52332-AA29-C2C9-56A4-377E5D3CC818}"/>
              </a:ext>
            </a:extLst>
          </p:cNvPr>
          <p:cNvSpPr/>
          <p:nvPr userDrawn="1"/>
        </p:nvSpPr>
        <p:spPr bwMode="auto">
          <a:xfrm>
            <a:off x="0" y="0"/>
            <a:ext cx="12294824" cy="694062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AAEC03-A20B-C15E-695C-9E46A78CF1D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24000" y="1984375"/>
            <a:ext cx="9144000" cy="2387600"/>
          </a:xfrm>
        </p:spPr>
        <p:txBody>
          <a:bodyPr anchor="ctr">
            <a:normAutofit/>
          </a:bodyPr>
          <a:lstStyle>
            <a:lvl1pPr algn="ctr">
              <a:defRPr sz="7998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7B8E911-A20C-DBCF-AF5A-7698CF16441A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AECED78-37F8-1C4A-400D-BE8C460925B8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E2F0C7-BA53-8F1A-B5E6-F379242520D0}"/>
              </a:ext>
            </a:extLst>
          </p:cNvPr>
          <p:cNvSpPr txBox="1"/>
          <p:nvPr userDrawn="1"/>
        </p:nvSpPr>
        <p:spPr bwMode="auto">
          <a:xfrm>
            <a:off x="317938" y="635635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/>
            </a:defPPr>
            <a:lvl1pPr marL="0" algn="r" defTabSz="914262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1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2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6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7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685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BF5-97BC-4A65-B319-EA7E4A2DE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31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page whit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9611B-552A-0EAA-62C9-A8FF603222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0" y="1656271"/>
            <a:ext cx="11556123" cy="452069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E4A04-E92D-68C8-C879-3E4177B4AB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10DD8C-A705-7C87-3D2D-AF0BE06F0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53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05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page gray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059EE1-CA7D-139E-1531-8B79E70CB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1633597"/>
            <a:ext cx="11539691" cy="39799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088C7-E82D-7428-19A2-FA2495DB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3DCA-50D0-1EE7-2916-94CCEA6203C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1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text page gray -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059EE1-CA7D-139E-1531-8B79E70CB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1633597"/>
            <a:ext cx="11539691" cy="39799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088C7-E82D-7428-19A2-FA2495DB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3DCA-50D0-1EE7-2916-94CCEA6203C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908795A8-31B5-B7DE-3151-6D8A97104649}"/>
              </a:ext>
            </a:extLst>
          </p:cNvPr>
          <p:cNvSpPr/>
          <p:nvPr userDrawn="1"/>
        </p:nvSpPr>
        <p:spPr bwMode="auto">
          <a:xfrm>
            <a:off x="1170955" y="6370450"/>
            <a:ext cx="1308733" cy="27554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Sans Serif"/>
                <a:ea typeface="DejaVu Sans"/>
                <a:cs typeface="+mn-cs"/>
              </a:rPr>
              <a:t>CONFIDENTIAL</a:t>
            </a:r>
            <a:endParaRPr kumimoji="0" lang="en-US" sz="1200" i="0" u="none" strike="noStrike" kern="0" cap="none" spc="-1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29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text page gray - Confidential, 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059EE1-CA7D-139E-1531-8B79E70CB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1633597"/>
            <a:ext cx="11539691" cy="39799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088C7-E82D-7428-19A2-FA2495DB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3DCA-50D0-1EE7-2916-94CCEA6203C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908795A8-31B5-B7DE-3151-6D8A97104649}"/>
              </a:ext>
            </a:extLst>
          </p:cNvPr>
          <p:cNvSpPr/>
          <p:nvPr userDrawn="1"/>
        </p:nvSpPr>
        <p:spPr bwMode="auto">
          <a:xfrm>
            <a:off x="1170954" y="6370450"/>
            <a:ext cx="4061445" cy="275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Sans Serif"/>
                <a:ea typeface="DejaVu Sans"/>
                <a:cs typeface="+mn-cs"/>
              </a:rPr>
              <a:t>CONFIDENTIAL – NDA REQUIRED</a:t>
            </a:r>
            <a:endParaRPr kumimoji="0" lang="en-US" sz="1200" i="0" u="none" strike="noStrike" kern="0" cap="none" spc="-1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05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text page gray - Confidential,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059EE1-CA7D-139E-1531-8B79E70CB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1633597"/>
            <a:ext cx="11539691" cy="39799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088C7-E82D-7428-19A2-FA2495DB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3DCA-50D0-1EE7-2916-94CCEA6203C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908795A8-31B5-B7DE-3151-6D8A97104649}"/>
              </a:ext>
            </a:extLst>
          </p:cNvPr>
          <p:cNvSpPr/>
          <p:nvPr userDrawn="1"/>
        </p:nvSpPr>
        <p:spPr bwMode="auto">
          <a:xfrm>
            <a:off x="1170954" y="6370450"/>
            <a:ext cx="4925046" cy="275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Sans Serif"/>
                <a:ea typeface="DejaVu Sans"/>
                <a:cs typeface="+mn-cs"/>
              </a:rPr>
              <a:t>CONFIDENTIAL – FOR INTERNAL USE ONLY</a:t>
            </a:r>
            <a:endParaRPr kumimoji="0" lang="en-US" sz="1200" i="0" u="none" strike="noStrike" kern="0" cap="none" spc="-1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69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122A55-5426-C57A-14B3-E074683B11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9BD3-1CB4-9E42-A797-C126D05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044D-3872-BE44-8E92-2709775A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6BE-0FC1-7242-A899-E71C1B13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862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1CF29-A5F3-CB0F-ABA8-3F01B28A395B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1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86" r:id="rId2"/>
    <p:sldLayoutId id="2147483665" r:id="rId3"/>
    <p:sldLayoutId id="2147483769" r:id="rId4"/>
    <p:sldLayoutId id="2147483758" r:id="rId5"/>
    <p:sldLayoutId id="2147483768" r:id="rId6"/>
    <p:sldLayoutId id="2147483764" r:id="rId7"/>
    <p:sldLayoutId id="2147483765" r:id="rId8"/>
    <p:sldLayoutId id="2147483766" r:id="rId9"/>
    <p:sldLayoutId id="2147483760" r:id="rId10"/>
    <p:sldLayoutId id="2147483751" r:id="rId11"/>
    <p:sldLayoutId id="2147483746" r:id="rId12"/>
    <p:sldLayoutId id="2147483759" r:id="rId13"/>
    <p:sldLayoutId id="2147483700" r:id="rId14"/>
    <p:sldLayoutId id="2147483761" r:id="rId15"/>
    <p:sldLayoutId id="2147483692" r:id="rId16"/>
    <p:sldLayoutId id="2147483735" r:id="rId17"/>
    <p:sldLayoutId id="2147483748" r:id="rId18"/>
    <p:sldLayoutId id="2147483753" r:id="rId19"/>
    <p:sldLayoutId id="2147483757" r:id="rId20"/>
    <p:sldLayoutId id="2147483754" r:id="rId21"/>
    <p:sldLayoutId id="2147483755" r:id="rId22"/>
    <p:sldLayoutId id="2147483763" r:id="rId23"/>
    <p:sldLayoutId id="2147483749" r:id="rId24"/>
    <p:sldLayoutId id="2147483747" r:id="rId25"/>
    <p:sldLayoutId id="2147483756" r:id="rId26"/>
    <p:sldLayoutId id="2147483752" r:id="rId27"/>
    <p:sldLayoutId id="2147483676" r:id="rId28"/>
    <p:sldLayoutId id="2147483677" r:id="rId29"/>
    <p:sldLayoutId id="2147483678" r:id="rId30"/>
    <p:sldLayoutId id="2147483762" r:id="rId31"/>
    <p:sldLayoutId id="2147483770" r:id="rId32"/>
    <p:sldLayoutId id="2147483775" r:id="rId33"/>
    <p:sldLayoutId id="2147483793" r:id="rId34"/>
  </p:sldLayoutIdLst>
  <p:hf hdr="0" ft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122A55-5426-C57A-14B3-E074683B11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9BD3-1CB4-9E42-A797-C126D05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044D-3872-BE44-8E92-2709775A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6BE-0FC1-7242-A899-E71C1B13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862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1CF29-A5F3-CB0F-ABA8-3F01B28A395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hf hdr="0" ft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hyperlink" Target="https://www.meetiqm.com&#8203;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qmacademy.com/play/expressibility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80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hyperlink" Target="https://arxiv.org/abs/1811.11184" TargetMode="Externa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arge white cylinder with black text&#10;&#10;Description automatically generated">
            <a:extLst>
              <a:ext uri="{FF2B5EF4-FFF2-40B4-BE49-F238E27FC236}">
                <a16:creationId xmlns:a16="http://schemas.microsoft.com/office/drawing/2014/main" id="{F3233AE4-BE23-D93E-D9AD-A8AD4C229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" y="446"/>
            <a:ext cx="12191207" cy="6857554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96" y="349651"/>
            <a:ext cx="634997" cy="223782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485" y="349740"/>
            <a:ext cx="634819" cy="223607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354" y="350902"/>
            <a:ext cx="100834" cy="148773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769" y="350903"/>
            <a:ext cx="100837" cy="136687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7173" y="516915"/>
            <a:ext cx="162517" cy="55317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0076" y="469678"/>
            <a:ext cx="116019" cy="76844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825496" y="1657581"/>
            <a:ext cx="5391615" cy="3149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4799" b="1" kern="0" spc="96" dirty="0">
                <a:solidFill>
                  <a:srgbClr val="FFFFFF">
                    <a:alpha val="100000"/>
                  </a:srgbClr>
                </a:solidFill>
                <a:latin typeface="Tahoma Bold"/>
                <a:ea typeface="Tahoma Bold"/>
                <a:cs typeface="Tahoma Bold"/>
              </a:rPr>
              <a:t>Variational quantum algorithms</a:t>
            </a:r>
            <a:endParaRPr lang="en-US" sz="4799" b="1" dirty="0">
              <a:latin typeface="Tahoma Bold"/>
              <a:ea typeface="Tahoma Bold"/>
              <a:cs typeface="Tahoma Bold"/>
            </a:endParaRPr>
          </a:p>
        </p:txBody>
      </p:sp>
      <p:sp>
        <p:nvSpPr>
          <p:cNvPr id="11" name="Text 2"/>
          <p:cNvSpPr/>
          <p:nvPr/>
        </p:nvSpPr>
        <p:spPr>
          <a:xfrm>
            <a:off x="784668" y="6370475"/>
            <a:ext cx="810679" cy="143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700" u="sng" kern="0" spc="14">
                <a:solidFill>
                  <a:srgbClr val="FFFFFF"/>
                </a:solidFill>
                <a:latin typeface="Tahoma Regular"/>
                <a:ea typeface="Tahoma Regular" pitchFamily="34" charset="-122"/>
                <a:cs typeface="Tahoma Regular" pitchFamily="34" charset="-12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www.meetiqm.com</a:t>
            </a:r>
            <a:endParaRPr lang="en-US" sz="700" u="sng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15" name="Image 7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9146" y="4965500"/>
            <a:ext cx="4883125" cy="12698"/>
          </a:xfrm>
          <a:prstGeom prst="rect">
            <a:avLst/>
          </a:prstGeom>
        </p:spPr>
      </p:pic>
      <p:sp>
        <p:nvSpPr>
          <p:cNvPr id="2" name="Text 5">
            <a:extLst>
              <a:ext uri="{FF2B5EF4-FFF2-40B4-BE49-F238E27FC236}">
                <a16:creationId xmlns:a16="http://schemas.microsoft.com/office/drawing/2014/main" id="{083FFAC5-8AD6-4DDA-6BE7-60676C2A65A2}"/>
              </a:ext>
            </a:extLst>
          </p:cNvPr>
          <p:cNvSpPr/>
          <p:nvPr/>
        </p:nvSpPr>
        <p:spPr>
          <a:xfrm>
            <a:off x="787396" y="5270260"/>
            <a:ext cx="4883125" cy="304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b="1" dirty="0">
                <a:solidFill>
                  <a:srgbClr val="FFFFFF">
                    <a:alpha val="100000"/>
                  </a:srgbClr>
                </a:solidFill>
                <a:latin typeface="Tahoma"/>
                <a:ea typeface="Tahoma Bold"/>
                <a:cs typeface="Tahoma Bold"/>
              </a:rPr>
              <a:t>A lecture series by IQM and HS RM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FFFFFF">
                    <a:alpha val="100000"/>
                  </a:srgbClr>
                </a:solidFill>
                <a:latin typeface="Tahoma"/>
                <a:ea typeface="Tahoma Bold"/>
                <a:cs typeface="Tahoma Bold"/>
              </a:rPr>
              <a:t>Authors: Stefan Seegerer, Nadia Milazzo</a:t>
            </a:r>
            <a:endParaRPr lang="de-DE" sz="900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6B55DC92-DD5D-E264-7DB9-AE1E5CB573ED}"/>
              </a:ext>
            </a:extLst>
          </p:cNvPr>
          <p:cNvSpPr/>
          <p:nvPr/>
        </p:nvSpPr>
        <p:spPr>
          <a:xfrm>
            <a:off x="787285" y="5906235"/>
            <a:ext cx="2222489" cy="143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000" dirty="0">
                <a:solidFill>
                  <a:srgbClr val="FFFFFF">
                    <a:alpha val="100000"/>
                  </a:srgbClr>
                </a:solidFill>
                <a:latin typeface="Tahoma"/>
                <a:ea typeface="+mn-lt"/>
                <a:cs typeface="+mn-lt"/>
              </a:rPr>
              <a:t>Last Updated 06/2025</a:t>
            </a:r>
            <a:endParaRPr lang="en-US" sz="1000" dirty="0"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073642-CC32-1FE5-5414-84AF019ED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answer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6F5E670-8E38-3827-7915-C27DDE2EC44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2788" r="2788"/>
          <a:stretch/>
        </p:blipFill>
        <p:spPr>
          <a:xfrm>
            <a:off x="532841" y="2715342"/>
            <a:ext cx="3330575" cy="339566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D1856-481E-D751-985F-7B962A2CDDE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00721" y="549460"/>
            <a:ext cx="4381500" cy="520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collection of quantum states!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A947D2-73ED-E2DF-2166-F3B34038288F}"/>
              </a:ext>
            </a:extLst>
          </p:cNvPr>
          <p:cNvSpPr txBox="1"/>
          <p:nvPr/>
        </p:nvSpPr>
        <p:spPr>
          <a:xfrm>
            <a:off x="4400367" y="1690779"/>
            <a:ext cx="202720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Expressibility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57528-6E3D-FEE2-6EE5-D140BD5889E7}"/>
              </a:ext>
            </a:extLst>
          </p:cNvPr>
          <p:cNvSpPr txBox="1"/>
          <p:nvPr/>
        </p:nvSpPr>
        <p:spPr>
          <a:xfrm>
            <a:off x="6591028" y="1413779"/>
            <a:ext cx="4898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55595F"/>
                </a:solidFill>
                <a:effectLst/>
              </a:rPr>
              <a:t>measure of the power of the circuit to generate states in the Hilbert space </a:t>
            </a:r>
            <a:r>
              <a:rPr lang="en-US" sz="2000" b="1" i="0" dirty="0">
                <a:solidFill>
                  <a:srgbClr val="55595F"/>
                </a:solidFill>
                <a:effectLst/>
              </a:rPr>
              <a:t>uniformly</a:t>
            </a:r>
            <a:endParaRPr lang="en-US" sz="2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75CFE7-1F89-179C-4ABC-8CF5A2DA9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36" b="26014"/>
          <a:stretch/>
        </p:blipFill>
        <p:spPr>
          <a:xfrm>
            <a:off x="817868" y="1975448"/>
            <a:ext cx="2544668" cy="649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313806-4CF5-CF43-F3A0-8F63C4FD0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575" y="2396840"/>
            <a:ext cx="3626862" cy="3580952"/>
          </a:xfrm>
          <a:prstGeom prst="rect">
            <a:avLst/>
          </a:prstGeom>
        </p:spPr>
      </p:pic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A8E9437E-3668-291F-0393-CF73FF48D03E}"/>
              </a:ext>
            </a:extLst>
          </p:cNvPr>
          <p:cNvSpPr/>
          <p:nvPr/>
        </p:nvSpPr>
        <p:spPr>
          <a:xfrm rot="5400000">
            <a:off x="5321779" y="2402514"/>
            <a:ext cx="1548441" cy="1423359"/>
          </a:xfrm>
          <a:prstGeom prst="bentUpArrow">
            <a:avLst>
              <a:gd name="adj1" fmla="val 2415"/>
              <a:gd name="adj2" fmla="val 7153"/>
              <a:gd name="adj3" fmla="val 118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6B959A-8B92-6A3B-20CB-B30629EC190D}"/>
              </a:ext>
            </a:extLst>
          </p:cNvPr>
          <p:cNvSpPr txBox="1"/>
          <p:nvPr/>
        </p:nvSpPr>
        <p:spPr>
          <a:xfrm>
            <a:off x="4647756" y="3966892"/>
            <a:ext cx="2543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dirty="0">
                <a:solidFill>
                  <a:srgbClr val="55595F"/>
                </a:solidFill>
                <a:effectLst/>
              </a:rPr>
              <a:t>the higher the expressibility, </a:t>
            </a:r>
          </a:p>
          <a:p>
            <a:pPr algn="ctr"/>
            <a:r>
              <a:rPr lang="en-US" b="0" i="1" dirty="0">
                <a:solidFill>
                  <a:srgbClr val="55595F"/>
                </a:solidFill>
                <a:effectLst/>
              </a:rPr>
              <a:t>the larger the set of </a:t>
            </a:r>
            <a:r>
              <a:rPr lang="en-US" b="1" i="1" dirty="0">
                <a:solidFill>
                  <a:srgbClr val="55595F"/>
                </a:solidFill>
                <a:effectLst/>
              </a:rPr>
              <a:t>accessible</a:t>
            </a:r>
            <a:r>
              <a:rPr lang="en-US" b="0" i="1" dirty="0">
                <a:solidFill>
                  <a:srgbClr val="55595F"/>
                </a:solidFill>
                <a:effectLst/>
              </a:rPr>
              <a:t> states</a:t>
            </a:r>
            <a:endParaRPr lang="en-US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E5DB0C-7313-4162-3C57-C89DCF8D65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419" b="28240"/>
          <a:stretch/>
        </p:blipFill>
        <p:spPr>
          <a:xfrm>
            <a:off x="7494323" y="5992213"/>
            <a:ext cx="3092317" cy="6095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974ACA-1B37-1CA5-E3D8-D962E0EA690D}"/>
              </a:ext>
            </a:extLst>
          </p:cNvPr>
          <p:cNvSpPr txBox="1"/>
          <p:nvPr/>
        </p:nvSpPr>
        <p:spPr>
          <a:xfrm>
            <a:off x="3863416" y="5787840"/>
            <a:ext cx="2543715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Open question</a:t>
            </a:r>
            <a:r>
              <a:rPr lang="en-US" i="1" dirty="0"/>
              <a:t>: </a:t>
            </a:r>
          </a:p>
          <a:p>
            <a:pPr algn="ctr"/>
            <a:r>
              <a:rPr lang="en-US" dirty="0"/>
              <a:t>helpful or not for VQA? </a:t>
            </a:r>
          </a:p>
        </p:txBody>
      </p:sp>
    </p:spTree>
    <p:extLst>
      <p:ext uri="{BB962C8B-B14F-4D97-AF65-F5344CB8AC3E}">
        <p14:creationId xmlns:p14="http://schemas.microsoft.com/office/powerpoint/2010/main" val="94610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99695E-32E6-976A-F905-91866679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66" y="1193800"/>
            <a:ext cx="7772400" cy="5431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5C448-862F-1C34-1737-94A29BADB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Try it out yourself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01773-497C-6FBF-7DDC-76E66FA543EB}"/>
              </a:ext>
            </a:extLst>
          </p:cNvPr>
          <p:cNvSpPr txBox="1"/>
          <p:nvPr/>
        </p:nvSpPr>
        <p:spPr>
          <a:xfrm>
            <a:off x="3046563" y="6411725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hlinkClick r:id="rId3"/>
              </a:rPr>
              <a:t>https://www.iqmacademy.com/play/expressibility</a:t>
            </a:r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C7489-C6C4-BBA2-9B81-60CFD2E9E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166" y="261610"/>
            <a:ext cx="2098896" cy="20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1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FAD1-57CE-8180-638F-EE23CD96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Ansätze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2A70D-A487-71E9-5417-F4F6DAB625E1}"/>
              </a:ext>
            </a:extLst>
          </p:cNvPr>
          <p:cNvSpPr txBox="1"/>
          <p:nvPr/>
        </p:nvSpPr>
        <p:spPr>
          <a:xfrm>
            <a:off x="3010620" y="1388853"/>
            <a:ext cx="54864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Problem-inspired or problem-agnostic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A15EC3-D675-9B55-43C9-51F4672DC284}"/>
              </a:ext>
            </a:extLst>
          </p:cNvPr>
          <p:cNvCxnSpPr>
            <a:cxnSpLocks/>
          </p:cNvCxnSpPr>
          <p:nvPr/>
        </p:nvCxnSpPr>
        <p:spPr>
          <a:xfrm flipH="1">
            <a:off x="3631721" y="1850518"/>
            <a:ext cx="750498" cy="754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88F4A9-392A-F1B3-8AAA-11ECED22F78B}"/>
              </a:ext>
            </a:extLst>
          </p:cNvPr>
          <p:cNvCxnSpPr/>
          <p:nvPr/>
        </p:nvCxnSpPr>
        <p:spPr>
          <a:xfrm>
            <a:off x="7099540" y="1850518"/>
            <a:ext cx="577969" cy="8236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401A1DA-AF30-99D8-FB52-3B3245A6F189}"/>
              </a:ext>
            </a:extLst>
          </p:cNvPr>
          <p:cNvSpPr txBox="1"/>
          <p:nvPr/>
        </p:nvSpPr>
        <p:spPr>
          <a:xfrm>
            <a:off x="6846496" y="2710775"/>
            <a:ext cx="33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Hardware efficient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41F0B-F4DD-589D-0412-138F038D8DAE}"/>
              </a:ext>
            </a:extLst>
          </p:cNvPr>
          <p:cNvSpPr txBox="1"/>
          <p:nvPr/>
        </p:nvSpPr>
        <p:spPr>
          <a:xfrm>
            <a:off x="1837426" y="2710775"/>
            <a:ext cx="385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Unitary Coupled Cluster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176F8-B1F1-7943-F426-31B9AA2E1EBE}"/>
              </a:ext>
            </a:extLst>
          </p:cNvPr>
          <p:cNvSpPr txBox="1"/>
          <p:nvPr/>
        </p:nvSpPr>
        <p:spPr>
          <a:xfrm>
            <a:off x="7504621" y="5115464"/>
            <a:ext cx="270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Avoid overhead of </a:t>
            </a:r>
            <a:r>
              <a:rPr lang="en-US" sz="2400" b="1" dirty="0">
                <a:solidFill>
                  <a:schemeClr val="accent2"/>
                </a:solidFill>
              </a:rPr>
              <a:t>transpilation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1211E-DC1F-2E4C-47EF-07CEB05F69F2}"/>
              </a:ext>
            </a:extLst>
          </p:cNvPr>
          <p:cNvSpPr txBox="1"/>
          <p:nvPr/>
        </p:nvSpPr>
        <p:spPr>
          <a:xfrm>
            <a:off x="7258408" y="3209026"/>
            <a:ext cx="41198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Limit the depth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native gates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 into account connectivity</a:t>
            </a: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1EF42597-F803-9CF3-1B8F-F213680D81EF}"/>
              </a:ext>
            </a:extLst>
          </p:cNvPr>
          <p:cNvSpPr/>
          <p:nvPr/>
        </p:nvSpPr>
        <p:spPr>
          <a:xfrm flipH="1">
            <a:off x="10297060" y="3777577"/>
            <a:ext cx="598100" cy="1807409"/>
          </a:xfrm>
          <a:prstGeom prst="curv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Graphic 15" descr="Atom with solid fill">
            <a:extLst>
              <a:ext uri="{FF2B5EF4-FFF2-40B4-BE49-F238E27FC236}">
                <a16:creationId xmlns:a16="http://schemas.microsoft.com/office/drawing/2014/main" id="{C48016E8-E276-1851-F90E-479116214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5595" y="2801750"/>
            <a:ext cx="672860" cy="6728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7D7EA5-6D8C-BEEA-16EE-47659D47A94C}"/>
              </a:ext>
            </a:extLst>
          </p:cNvPr>
          <p:cNvSpPr txBox="1"/>
          <p:nvPr/>
        </p:nvSpPr>
        <p:spPr>
          <a:xfrm>
            <a:off x="2182483" y="3182827"/>
            <a:ext cx="3039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Quantum chemistry domain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B04E2D-2EC6-FFD8-6819-7F94439F1A53}"/>
              </a:ext>
            </a:extLst>
          </p:cNvPr>
          <p:cNvSpPr txBox="1"/>
          <p:nvPr/>
        </p:nvSpPr>
        <p:spPr>
          <a:xfrm>
            <a:off x="627931" y="3590842"/>
            <a:ext cx="60075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5595F"/>
                </a:solidFill>
              </a:rPr>
              <a:t>M</a:t>
            </a:r>
            <a:r>
              <a:rPr lang="en-US" sz="2000" b="0" i="0" dirty="0">
                <a:solidFill>
                  <a:srgbClr val="55595F"/>
                </a:solidFill>
                <a:effectLst/>
              </a:rPr>
              <a:t>any-body systems including electronic correlation</a:t>
            </a:r>
            <a:endParaRPr lang="en-US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946E83-4061-A91B-D9DE-9A29CBB05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184" y="4210697"/>
            <a:ext cx="3607074" cy="24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06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7B77A-422E-0D00-722B-51E1BD8D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34FF-FDC5-6C43-E406-7D1C9EAB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 TIME!</a:t>
            </a:r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ED5102C0-665B-3CA3-1B5A-C5741BC03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2644" y="175345"/>
            <a:ext cx="661417" cy="6614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6A6D6-D66B-8890-7D5B-88FC0803B041}"/>
              </a:ext>
            </a:extLst>
          </p:cNvPr>
          <p:cNvSpPr/>
          <p:nvPr/>
        </p:nvSpPr>
        <p:spPr>
          <a:xfrm>
            <a:off x="560717" y="1362975"/>
            <a:ext cx="11050438" cy="4684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E4E04-6073-E561-0CCE-AEC2C7350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69" y="2404065"/>
            <a:ext cx="8602275" cy="2705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CB1342-F544-2906-A84F-2951F1A24AD0}"/>
              </a:ext>
            </a:extLst>
          </p:cNvPr>
          <p:cNvSpPr txBox="1"/>
          <p:nvPr/>
        </p:nvSpPr>
        <p:spPr>
          <a:xfrm>
            <a:off x="1135810" y="1604507"/>
            <a:ext cx="9920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5595F"/>
                </a:solidFill>
              </a:rPr>
              <a:t>Wh</a:t>
            </a:r>
            <a:r>
              <a:rPr lang="en-US" sz="2400" b="0" i="0" dirty="0">
                <a:solidFill>
                  <a:srgbClr val="55595F"/>
                </a:solidFill>
                <a:effectLst/>
              </a:rPr>
              <a:t>ich of the following circuits is hardware efficient for our Garnet QPU?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6C0477-42A1-B139-C799-D641E744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111" y="2542085"/>
            <a:ext cx="2190377" cy="2924295"/>
          </a:xfrm>
          <a:prstGeom prst="rect">
            <a:avLst/>
          </a:prstGeom>
        </p:spPr>
      </p:pic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BE6A4194-0ED6-3F36-AC11-BDBC6F88BC87}"/>
              </a:ext>
            </a:extLst>
          </p:cNvPr>
          <p:cNvCxnSpPr>
            <a:stCxn id="10" idx="3"/>
            <a:endCxn id="12" idx="0"/>
          </p:cNvCxnSpPr>
          <p:nvPr/>
        </p:nvCxnSpPr>
        <p:spPr>
          <a:xfrm flipH="1">
            <a:off x="10400300" y="1835340"/>
            <a:ext cx="655887" cy="706745"/>
          </a:xfrm>
          <a:prstGeom prst="curvedConnector4">
            <a:avLst>
              <a:gd name="adj1" fmla="val -34854"/>
              <a:gd name="adj2" fmla="val 6633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F129164-9D64-13B7-6CF1-A00E3B7352F1}"/>
              </a:ext>
            </a:extLst>
          </p:cNvPr>
          <p:cNvSpPr txBox="1"/>
          <p:nvPr/>
        </p:nvSpPr>
        <p:spPr>
          <a:xfrm>
            <a:off x="1319842" y="5141340"/>
            <a:ext cx="779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         A                                           B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187535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72F82A-0633-9598-1B0C-BD53B74A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answer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EA18219-895E-A568-3E83-F3467AD0055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5902" r="5902"/>
          <a:stretch/>
        </p:blipFill>
        <p:spPr>
          <a:xfrm>
            <a:off x="939067" y="1491292"/>
            <a:ext cx="2794000" cy="285115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65BFC3-64E8-03A2-C940-7722E8037F6F}"/>
                  </a:ext>
                </a:extLst>
              </p:cNvPr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370793" y="4524399"/>
                <a:ext cx="4130675" cy="1682861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 algn="ctr">
                  <a:buNone/>
                </a:pPr>
                <a:r>
                  <a:rPr lang="en-US" b="0" i="0" dirty="0">
                    <a:solidFill>
                      <a:srgbClr val="55595F"/>
                    </a:solidFill>
                    <a:effectLst/>
                  </a:rPr>
                  <a:t>This circuit includes only </a:t>
                </a:r>
                <a:r>
                  <a:rPr lang="en-US" b="1" i="0" dirty="0">
                    <a:solidFill>
                      <a:srgbClr val="55595F"/>
                    </a:solidFill>
                    <a:effectLst/>
                  </a:rPr>
                  <a:t>native gates </a:t>
                </a:r>
                <a:r>
                  <a:rPr lang="en-US" b="0" i="0" dirty="0">
                    <a:solidFill>
                      <a:srgbClr val="55595F"/>
                    </a:solidFill>
                    <a:effectLst/>
                  </a:rPr>
                  <a:t>for the QPU and uses CZ gates on qubits directly connected via a coupler.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rgbClr val="55595F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55595F"/>
                    </a:solidFill>
                  </a:rPr>
                  <a:t>Note: The </a:t>
                </a:r>
                <a:r>
                  <a:rPr lang="en-US" dirty="0" err="1">
                    <a:solidFill>
                      <a:srgbClr val="55595F"/>
                    </a:solidFill>
                  </a:rPr>
                  <a:t>expressivility</a:t>
                </a:r>
                <a:r>
                  <a:rPr lang="en-US" dirty="0">
                    <a:solidFill>
                      <a:srgbClr val="55595F"/>
                    </a:solidFill>
                  </a:rPr>
                  <a:t> of this circuit is quite limited. It cannot express any state in which q3 is entangled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595F"/>
                    </a:solidFill>
                  </a:rPr>
                  <a:t> and/or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595F"/>
                    </a:solidFill>
                  </a:rPr>
                  <a:t>. </a:t>
                </a: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65BFC3-64E8-03A2-C940-7722E8037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370793" y="4524399"/>
                <a:ext cx="4130675" cy="1682861"/>
              </a:xfrm>
              <a:blipFill>
                <a:blip r:embed="rId3"/>
                <a:stretch>
                  <a:fillRect l="-613" t="-6015" r="-153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09A8C639-229E-4A6B-2289-93EE9AA1F725}"/>
              </a:ext>
            </a:extLst>
          </p:cNvPr>
          <p:cNvSpPr/>
          <p:nvPr/>
        </p:nvSpPr>
        <p:spPr>
          <a:xfrm>
            <a:off x="5118275" y="3012496"/>
            <a:ext cx="1108577" cy="37956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42118-088E-7634-77C8-45F1DF839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602" y="2062108"/>
            <a:ext cx="914528" cy="25054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015C36-48E0-6638-2931-1684DAB23EDE}"/>
              </a:ext>
            </a:extLst>
          </p:cNvPr>
          <p:cNvCxnSpPr>
            <a:cxnSpLocks/>
          </p:cNvCxnSpPr>
          <p:nvPr/>
        </p:nvCxnSpPr>
        <p:spPr>
          <a:xfrm>
            <a:off x="4809871" y="1448834"/>
            <a:ext cx="0" cy="47584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D01AB23-89C8-B521-C18C-1D9184D39097}"/>
              </a:ext>
            </a:extLst>
          </p:cNvPr>
          <p:cNvSpPr txBox="1"/>
          <p:nvPr/>
        </p:nvSpPr>
        <p:spPr>
          <a:xfrm>
            <a:off x="5069392" y="3524214"/>
            <a:ext cx="1108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Where to start?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670989-C0ED-1F6F-A055-9367A73A9FEB}"/>
              </a:ext>
            </a:extLst>
          </p:cNvPr>
          <p:cNvCxnSpPr>
            <a:stCxn id="9" idx="3"/>
          </p:cNvCxnSpPr>
          <p:nvPr/>
        </p:nvCxnSpPr>
        <p:spPr>
          <a:xfrm flipV="1">
            <a:off x="7382130" y="2518913"/>
            <a:ext cx="1390934" cy="795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94672C-E921-5970-83F2-7B421866C06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382130" y="3314820"/>
            <a:ext cx="139093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26F2BA-37B0-5478-41C8-A3966E673DD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382130" y="3314821"/>
            <a:ext cx="1330549" cy="795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C959EA7-6EE6-30A3-E0DB-1FB2B64C943B}"/>
              </a:ext>
            </a:extLst>
          </p:cNvPr>
          <p:cNvSpPr txBox="1"/>
          <p:nvPr/>
        </p:nvSpPr>
        <p:spPr>
          <a:xfrm>
            <a:off x="8876582" y="2228143"/>
            <a:ext cx="194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No special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AA05DF-4B89-8890-0580-63FB08AD7C41}"/>
                  </a:ext>
                </a:extLst>
              </p:cNvPr>
              <p:cNvSpPr txBox="1"/>
              <p:nvPr/>
            </p:nvSpPr>
            <p:spPr>
              <a:xfrm>
                <a:off x="10485635" y="2326584"/>
                <a:ext cx="870816" cy="384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AA05DF-4B89-8890-0580-63FB08AD7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5635" y="2326584"/>
                <a:ext cx="870816" cy="3846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52A9B66-3366-A750-EB86-C5EB3C9668AD}"/>
              </a:ext>
            </a:extLst>
          </p:cNvPr>
          <p:cNvSpPr txBox="1"/>
          <p:nvPr/>
        </p:nvSpPr>
        <p:spPr>
          <a:xfrm>
            <a:off x="8876582" y="3105834"/>
            <a:ext cx="237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Reference state (e.g. Hartree-</a:t>
            </a:r>
            <a:r>
              <a:rPr lang="en-US" dirty="0" err="1"/>
              <a:t>Fock</a:t>
            </a:r>
            <a:r>
              <a:rPr lang="en-US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CE6549-E164-A9DB-5D1D-F5829BE0DFA8}"/>
              </a:ext>
            </a:extLst>
          </p:cNvPr>
          <p:cNvSpPr txBox="1"/>
          <p:nvPr/>
        </p:nvSpPr>
        <p:spPr>
          <a:xfrm>
            <a:off x="8876581" y="3878068"/>
            <a:ext cx="237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Feature map (machine learning)</a:t>
            </a:r>
          </a:p>
        </p:txBody>
      </p:sp>
    </p:spTree>
    <p:extLst>
      <p:ext uri="{BB962C8B-B14F-4D97-AF65-F5344CB8AC3E}">
        <p14:creationId xmlns:p14="http://schemas.microsoft.com/office/powerpoint/2010/main" val="248924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37504-60FF-6E94-0CF1-E43C5F589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E592-8D9B-44AB-730C-C918BD1E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8" y="2962904"/>
            <a:ext cx="11556123" cy="932191"/>
          </a:xfrm>
        </p:spPr>
        <p:txBody>
          <a:bodyPr/>
          <a:lstStyle/>
          <a:p>
            <a:pPr algn="ctr"/>
            <a:r>
              <a:rPr lang="en-US" b="1" dirty="0"/>
              <a:t>2. The cost function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7963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9BB93-0908-A1C8-C613-674CE8D9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436DDE1-500C-9384-2FD6-506B67D1F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1294"/>
            <a:ext cx="12192000" cy="43651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4AB28B-05EA-5442-4285-9CEFC5E6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cost function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1CBEB6B-83AE-7F2D-3E04-AF9C3FBC8D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674" r="23696" b="37526"/>
          <a:stretch>
            <a:fillRect/>
          </a:stretch>
        </p:blipFill>
        <p:spPr>
          <a:xfrm>
            <a:off x="7275442" y="1341294"/>
            <a:ext cx="2027583" cy="27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8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8C0B-1F9E-58EE-678D-4F793B1CE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 the problem you want to solve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39164-02E3-89BB-153E-70583B97B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152" y="2354344"/>
            <a:ext cx="3577086" cy="721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521A1-259F-8CBE-B2FC-EC306970D36C}"/>
              </a:ext>
            </a:extLst>
          </p:cNvPr>
          <p:cNvSpPr txBox="1"/>
          <p:nvPr/>
        </p:nvSpPr>
        <p:spPr>
          <a:xfrm>
            <a:off x="3761116" y="1509142"/>
            <a:ext cx="7565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55595F"/>
                </a:solidFill>
                <a:effectLst/>
              </a:rPr>
              <a:t>It maps the measurement outcomes associated with the current values of the parameters contained in the Ansatz to </a:t>
            </a:r>
            <a:r>
              <a:rPr lang="en-US" b="1" i="0" dirty="0">
                <a:solidFill>
                  <a:srgbClr val="55595F"/>
                </a:solidFill>
                <a:effectLst/>
              </a:rPr>
              <a:t>real numbers.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4B2F9C-A76E-4541-1CCC-8A3BF2ACC15F}"/>
              </a:ext>
            </a:extLst>
          </p:cNvPr>
          <p:cNvSpPr txBox="1"/>
          <p:nvPr/>
        </p:nvSpPr>
        <p:spPr>
          <a:xfrm>
            <a:off x="1052423" y="1647642"/>
            <a:ext cx="250166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COST FUNCTION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0BBF6942-26A9-E37C-F4DE-91BEDE432FE8}"/>
              </a:ext>
            </a:extLst>
          </p:cNvPr>
          <p:cNvCxnSpPr/>
          <p:nvPr/>
        </p:nvCxnSpPr>
        <p:spPr>
          <a:xfrm rot="10800000" flipV="1">
            <a:off x="5075210" y="2907101"/>
            <a:ext cx="526211" cy="42269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B9D1717-0456-3349-1317-78ECBBB1198E}"/>
              </a:ext>
            </a:extLst>
          </p:cNvPr>
          <p:cNvSpPr txBox="1"/>
          <p:nvPr/>
        </p:nvSpPr>
        <p:spPr>
          <a:xfrm>
            <a:off x="3554083" y="3152159"/>
            <a:ext cx="1616015" cy="37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 states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F7BCF22-0B02-A032-A45F-73C889D00450}"/>
              </a:ext>
            </a:extLst>
          </p:cNvPr>
          <p:cNvCxnSpPr/>
          <p:nvPr/>
        </p:nvCxnSpPr>
        <p:spPr>
          <a:xfrm>
            <a:off x="6968704" y="2890556"/>
            <a:ext cx="537713" cy="39974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346991-4CB2-A208-0418-C8EA2CE6CE17}"/>
              </a:ext>
            </a:extLst>
          </p:cNvPr>
          <p:cNvSpPr txBox="1"/>
          <p:nvPr/>
        </p:nvSpPr>
        <p:spPr>
          <a:xfrm>
            <a:off x="7506417" y="3136286"/>
            <a:ext cx="951780" cy="37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Ansatz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059EBED9-17DE-DFEB-428D-E37B604CE7DA}"/>
              </a:ext>
            </a:extLst>
          </p:cNvPr>
          <p:cNvCxnSpPr>
            <a:cxnSpLocks/>
          </p:cNvCxnSpPr>
          <p:nvPr/>
        </p:nvCxnSpPr>
        <p:spPr>
          <a:xfrm rot="5400000">
            <a:off x="5768551" y="3074468"/>
            <a:ext cx="791140" cy="37513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93000C4-5C3E-B3BD-E6CD-05501A152FC2}"/>
              </a:ext>
            </a:extLst>
          </p:cNvPr>
          <p:cNvSpPr txBox="1"/>
          <p:nvPr/>
        </p:nvSpPr>
        <p:spPr>
          <a:xfrm>
            <a:off x="4779033" y="3787216"/>
            <a:ext cx="250166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OBSERVABLES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22A703-CEED-8081-B688-63FEE3E7CF0E}"/>
              </a:ext>
            </a:extLst>
          </p:cNvPr>
          <p:cNvSpPr txBox="1"/>
          <p:nvPr/>
        </p:nvSpPr>
        <p:spPr>
          <a:xfrm>
            <a:off x="2215322" y="4323442"/>
            <a:ext cx="82727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55595F"/>
                </a:solidFill>
                <a:effectLst/>
              </a:rPr>
              <a:t>Everything that </a:t>
            </a:r>
            <a:r>
              <a:rPr lang="en-US" sz="2000" dirty="0">
                <a:solidFill>
                  <a:srgbClr val="55595F"/>
                </a:solidFill>
              </a:rPr>
              <a:t>can be </a:t>
            </a:r>
            <a:r>
              <a:rPr lang="en-US" sz="2000" i="1" dirty="0">
                <a:solidFill>
                  <a:srgbClr val="55595F"/>
                </a:solidFill>
              </a:rPr>
              <a:t>observed</a:t>
            </a:r>
            <a:r>
              <a:rPr lang="en-US" sz="2000" dirty="0">
                <a:solidFill>
                  <a:srgbClr val="55595F"/>
                </a:solidFill>
              </a:rPr>
              <a:t> (measured) about a quantum system.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B9F04F-42B3-7D74-1F8A-9A7996513BB2}"/>
              </a:ext>
            </a:extLst>
          </p:cNvPr>
          <p:cNvSpPr txBox="1"/>
          <p:nvPr/>
        </p:nvSpPr>
        <p:spPr>
          <a:xfrm>
            <a:off x="516867" y="5303081"/>
            <a:ext cx="3140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Energy</a:t>
            </a:r>
            <a:r>
              <a:rPr lang="en-US" sz="2400" dirty="0"/>
              <a:t> of the system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1B56338-5DC5-EA3B-CE62-04F264E5F3CB}"/>
              </a:ext>
            </a:extLst>
          </p:cNvPr>
          <p:cNvSpPr/>
          <p:nvPr/>
        </p:nvSpPr>
        <p:spPr>
          <a:xfrm>
            <a:off x="3853131" y="5447141"/>
            <a:ext cx="508959" cy="26938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44AFC4-665C-FF6C-3E69-F35DA496A668}"/>
              </a:ext>
            </a:extLst>
          </p:cNvPr>
          <p:cNvSpPr txBox="1"/>
          <p:nvPr/>
        </p:nvSpPr>
        <p:spPr>
          <a:xfrm>
            <a:off x="4245631" y="5331398"/>
            <a:ext cx="3140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Hamiltonian</a:t>
            </a:r>
            <a:endParaRPr lang="en-US" sz="240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E964620-1F3B-11DB-689B-33EE49633E91}"/>
              </a:ext>
            </a:extLst>
          </p:cNvPr>
          <p:cNvSpPr/>
          <p:nvPr/>
        </p:nvSpPr>
        <p:spPr>
          <a:xfrm>
            <a:off x="7313758" y="5447142"/>
            <a:ext cx="508959" cy="26938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1C84BF-A2A6-25C8-693B-3CAB08666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363" y="5276991"/>
            <a:ext cx="3096057" cy="609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0002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76F8D-6930-4B67-68D5-9944815F2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E3E09C-EEBB-F003-7E04-15AC2EBFA5DE}"/>
              </a:ext>
            </a:extLst>
          </p:cNvPr>
          <p:cNvSpPr/>
          <p:nvPr/>
        </p:nvSpPr>
        <p:spPr>
          <a:xfrm>
            <a:off x="560717" y="1362975"/>
            <a:ext cx="11050438" cy="4684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FB373-32CC-D09C-2C70-D23A4B9E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 TIME!</a:t>
            </a:r>
            <a:endParaRPr lang="en-US" sz="6000" dirty="0"/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F92ECEB6-5801-4B18-0921-80EBBEA3A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2644" y="175345"/>
            <a:ext cx="661417" cy="661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AD047-7086-7CCE-F24E-C5C50E1A2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325" y="2410823"/>
            <a:ext cx="6869349" cy="34172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0A99C9-1769-4EEE-55DA-5F2E3A75669D}"/>
                  </a:ext>
                </a:extLst>
              </p:cNvPr>
              <p:cNvSpPr txBox="1"/>
              <p:nvPr/>
            </p:nvSpPr>
            <p:spPr>
              <a:xfrm>
                <a:off x="785005" y="1514261"/>
                <a:ext cx="1042763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0" dirty="0">
                    <a:solidFill>
                      <a:srgbClr val="55595F"/>
                    </a:solidFill>
                    <a:effectLst/>
                  </a:rPr>
                  <a:t>Number partitioning problem: </a:t>
                </a:r>
                <a:r>
                  <a:rPr lang="en-US" sz="2000" dirty="0">
                    <a:solidFill>
                      <a:srgbClr val="55595F"/>
                    </a:solidFill>
                  </a:rPr>
                  <a:t>Given a set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 of real numbers, </a:t>
                </a:r>
                <a:r>
                  <a:rPr lang="en-US" sz="2000" b="0" i="0" dirty="0">
                    <a:solidFill>
                      <a:srgbClr val="55595F"/>
                    </a:solidFill>
                    <a:effectLst/>
                  </a:rPr>
                  <a:t>find a partition  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55595F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2000" b="0" i="0" smtClean="0">
                        <a:solidFill>
                          <a:srgbClr val="55595F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55595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55595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55595F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1" smtClean="0">
                        <a:solidFill>
                          <a:srgbClr val="55595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b="0" i="0" dirty="0">
                    <a:solidFill>
                      <a:srgbClr val="55595F"/>
                    </a:solidFill>
                    <a:effectLst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i="1" smtClean="0">
                        <a:solidFill>
                          <a:srgbClr val="55595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b="0" i="1" smtClean="0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de-DE" sz="2000" b="0" i="1" smtClean="0">
                        <a:solidFill>
                          <a:srgbClr val="55595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2000" b="0" i="0" dirty="0">
                    <a:solidFill>
                      <a:srgbClr val="55595F"/>
                    </a:solidFill>
                    <a:effectLst/>
                  </a:rPr>
                  <a:t>   such that the sum of the numbers in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 is equal to the sum of those in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b="0" i="0" dirty="0">
                    <a:solidFill>
                      <a:srgbClr val="55595F"/>
                    </a:solidFill>
                    <a:effectLst/>
                    <a:latin typeface="-apple-system"/>
                  </a:rPr>
                  <a:t>.</a:t>
                </a:r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0A99C9-1769-4EEE-55DA-5F2E3A756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05" y="1514261"/>
                <a:ext cx="10427639" cy="1015663"/>
              </a:xfrm>
              <a:prstGeom prst="rect">
                <a:avLst/>
              </a:prstGeom>
              <a:blipFill>
                <a:blip r:embed="rId5"/>
                <a:stretch>
                  <a:fillRect t="-3704" b="-86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937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277B3-C1F5-65A7-13BB-0C6406C9D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005B7-5834-A2E7-EC29-82333CC231D7}"/>
              </a:ext>
            </a:extLst>
          </p:cNvPr>
          <p:cNvSpPr/>
          <p:nvPr/>
        </p:nvSpPr>
        <p:spPr>
          <a:xfrm>
            <a:off x="560717" y="1362975"/>
            <a:ext cx="11050438" cy="4684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2FF0D-8B76-8494-5DB6-1E2ADE19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 TIME!</a:t>
            </a:r>
            <a:endParaRPr lang="en-US" sz="6000" dirty="0"/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8088CCEE-B8A1-F75E-5D3E-BA06CF671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2644" y="175345"/>
            <a:ext cx="661417" cy="6614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F11ABE-FA9E-0B0B-3A20-60655E68C8AC}"/>
                  </a:ext>
                </a:extLst>
              </p:cNvPr>
              <p:cNvSpPr txBox="1"/>
              <p:nvPr/>
            </p:nvSpPr>
            <p:spPr>
              <a:xfrm>
                <a:off x="785005" y="1514261"/>
                <a:ext cx="1042763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55595F"/>
                    </a:solidFill>
                  </a:rPr>
                  <a:t>Number partitioning problem: </a:t>
                </a:r>
                <a:r>
                  <a:rPr lang="en-US" sz="2000" dirty="0">
                    <a:solidFill>
                      <a:srgbClr val="55595F"/>
                    </a:solidFill>
                  </a:rPr>
                  <a:t>Given a set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 of real numbers, find a partition  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2000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   such that the sum of the numbers in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 is equal to the sum of those in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55595F"/>
                    </a:solidFill>
                    <a:latin typeface="-apple-system"/>
                  </a:rPr>
                  <a:t>.</a:t>
                </a:r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F11ABE-FA9E-0B0B-3A20-60655E68C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05" y="1514261"/>
                <a:ext cx="10427639" cy="1015663"/>
              </a:xfrm>
              <a:prstGeom prst="rect">
                <a:avLst/>
              </a:prstGeom>
              <a:blipFill>
                <a:blip r:embed="rId4"/>
                <a:stretch>
                  <a:fillRect t="-3704" b="-86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17CAD4F-6202-38EF-48DA-7C1608B5F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273" y="2633599"/>
            <a:ext cx="7080247" cy="260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4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71C62-45D1-7B99-2D68-16A67DB89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9FB2-4A3B-08CC-38E9-45E6286AD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4432" y="5659468"/>
            <a:ext cx="1889631" cy="5174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DE" sz="1600" dirty="0"/>
              <a:t>Source: Olivier Ezratty (2023, </a:t>
            </a:r>
            <a:r>
              <a:rPr lang="en-GB" sz="1600" dirty="0"/>
              <a:t>Understanding Quantum Technologies</a:t>
            </a:r>
            <a:r>
              <a:rPr lang="en-DE" sz="16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57CED-3477-87F0-09CB-065B08379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71068"/>
            <a:ext cx="7772400" cy="5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73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1DD15-2FA8-24DF-C925-84E66C253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3CBCCF-325F-2120-15FD-48198802290E}"/>
              </a:ext>
            </a:extLst>
          </p:cNvPr>
          <p:cNvSpPr/>
          <p:nvPr/>
        </p:nvSpPr>
        <p:spPr>
          <a:xfrm>
            <a:off x="560717" y="1362975"/>
            <a:ext cx="11050438" cy="4684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89495-EE06-E027-ED49-48B7FFC3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 TIME!</a:t>
            </a:r>
            <a:endParaRPr lang="en-US" sz="6000" dirty="0"/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98F4876E-C9A0-CE28-F802-16C52277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2644" y="175345"/>
            <a:ext cx="661417" cy="6614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7D1D40-7E7B-882D-A849-99363D811002}"/>
                  </a:ext>
                </a:extLst>
              </p:cNvPr>
              <p:cNvSpPr txBox="1"/>
              <p:nvPr/>
            </p:nvSpPr>
            <p:spPr>
              <a:xfrm>
                <a:off x="785005" y="1514261"/>
                <a:ext cx="1042763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55595F"/>
                    </a:solidFill>
                  </a:rPr>
                  <a:t>Number partitioning problem: </a:t>
                </a:r>
                <a:r>
                  <a:rPr lang="en-US" sz="2000" dirty="0">
                    <a:solidFill>
                      <a:srgbClr val="55595F"/>
                    </a:solidFill>
                  </a:rPr>
                  <a:t>Given a set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 of real numbers, find a partition  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2000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de-DE" sz="2000" i="1">
                        <a:solidFill>
                          <a:srgbClr val="55595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   such that the sum of the numbers in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55595F"/>
                    </a:solidFill>
                  </a:rPr>
                  <a:t> is equal to the sum of those in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55595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55595F"/>
                    </a:solidFill>
                    <a:latin typeface="-apple-system"/>
                  </a:rPr>
                  <a:t>.</a:t>
                </a:r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7D1D40-7E7B-882D-A849-99363D811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05" y="1514261"/>
                <a:ext cx="10427639" cy="1015663"/>
              </a:xfrm>
              <a:prstGeom prst="rect">
                <a:avLst/>
              </a:prstGeom>
              <a:blipFill>
                <a:blip r:embed="rId4"/>
                <a:stretch>
                  <a:fillRect t="-3704" b="-86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73F1AA0-8865-CCB6-017E-E9C581B04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220" y="2512092"/>
            <a:ext cx="6889559" cy="33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41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9276-A00D-E058-8FC7-C80572BB2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01246C-E209-80F2-3CF0-921506E3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answer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72028-870E-1808-49E3-F0ECE343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7" y="1337095"/>
            <a:ext cx="6845483" cy="24671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DB4F23-931D-FFCD-5CD3-43FB8B8E5E33}"/>
              </a:ext>
            </a:extLst>
          </p:cNvPr>
          <p:cNvSpPr txBox="1"/>
          <p:nvPr/>
        </p:nvSpPr>
        <p:spPr>
          <a:xfrm>
            <a:off x="4889776" y="541588"/>
            <a:ext cx="4770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chemeClr val="accent1"/>
                </a:solidFill>
              </a:rPr>
              <a:t>How much time did it take to solve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86A9B7-6924-65DE-7B0C-5F18B6975519}"/>
              </a:ext>
            </a:extLst>
          </p:cNvPr>
          <p:cNvSpPr txBox="1"/>
          <p:nvPr/>
        </p:nvSpPr>
        <p:spPr>
          <a:xfrm>
            <a:off x="1769310" y="4109828"/>
            <a:ext cx="432669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RESOURCE ALLOCATION PROBLEM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C3570-6FFF-39F0-0DB3-E6A2FA82AB39}"/>
              </a:ext>
            </a:extLst>
          </p:cNvPr>
          <p:cNvSpPr txBox="1"/>
          <p:nvPr/>
        </p:nvSpPr>
        <p:spPr>
          <a:xfrm>
            <a:off x="8229597" y="1397481"/>
            <a:ext cx="3303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5595F"/>
                </a:solidFill>
              </a:rPr>
              <a:t>H</a:t>
            </a:r>
            <a:r>
              <a:rPr lang="en-US" sz="2000" b="1" i="0" dirty="0">
                <a:solidFill>
                  <a:srgbClr val="55595F"/>
                </a:solidFill>
                <a:effectLst/>
              </a:rPr>
              <a:t>ow do we encode NPP in a cost function for a VQA?</a:t>
            </a:r>
            <a:endParaRPr lang="en-US" sz="20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8A4807-0DC7-2938-EA8B-AD3BF6071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078" y="2105367"/>
            <a:ext cx="3962953" cy="5525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9E19B2-61F1-4257-B63F-D6261ADB7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236" y="2698059"/>
            <a:ext cx="3905795" cy="466790"/>
          </a:xfrm>
          <a:prstGeom prst="rect">
            <a:avLst/>
          </a:prstGeom>
        </p:spPr>
      </p:pic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618912D0-8C92-2B1C-E74D-A13422ADA785}"/>
              </a:ext>
            </a:extLst>
          </p:cNvPr>
          <p:cNvSpPr/>
          <p:nvPr/>
        </p:nvSpPr>
        <p:spPr>
          <a:xfrm>
            <a:off x="8057073" y="3365780"/>
            <a:ext cx="543467" cy="369458"/>
          </a:xfrm>
          <a:prstGeom prst="striped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5CCE76-3840-DA86-1F06-A1BBD278EDD3}"/>
              </a:ext>
            </a:extLst>
          </p:cNvPr>
          <p:cNvSpPr txBox="1"/>
          <p:nvPr/>
        </p:nvSpPr>
        <p:spPr>
          <a:xfrm>
            <a:off x="8715222" y="3227343"/>
            <a:ext cx="3147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Q</a:t>
            </a:r>
            <a:r>
              <a:rPr lang="en-US" dirty="0"/>
              <a:t>uadratic </a:t>
            </a:r>
            <a:r>
              <a:rPr lang="en-US" b="1" dirty="0"/>
              <a:t>U</a:t>
            </a:r>
            <a:r>
              <a:rPr lang="en-US" dirty="0"/>
              <a:t>nconstrained </a:t>
            </a:r>
            <a:r>
              <a:rPr lang="en-US" b="1" dirty="0"/>
              <a:t>B</a:t>
            </a:r>
            <a:r>
              <a:rPr lang="en-US" dirty="0"/>
              <a:t>inary </a:t>
            </a:r>
            <a:r>
              <a:rPr lang="en-US" b="1" dirty="0"/>
              <a:t>O</a:t>
            </a:r>
            <a:r>
              <a:rPr lang="en-US" dirty="0"/>
              <a:t>ptimization problem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7B4A8A-1140-D5BB-F491-71CF9EF43F6D}"/>
              </a:ext>
            </a:extLst>
          </p:cNvPr>
          <p:cNvSpPr/>
          <p:nvPr/>
        </p:nvSpPr>
        <p:spPr>
          <a:xfrm>
            <a:off x="1270927" y="4856519"/>
            <a:ext cx="22572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Common features to all cost functions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CE3D3D-DD94-9A3B-6A08-3906AB2A341B}"/>
              </a:ext>
            </a:extLst>
          </p:cNvPr>
          <p:cNvSpPr txBox="1"/>
          <p:nvPr/>
        </p:nvSpPr>
        <p:spPr>
          <a:xfrm>
            <a:off x="6030946" y="5380404"/>
            <a:ext cx="5139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5595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lang="en-US" b="1" i="0" dirty="0">
                <a:solidFill>
                  <a:srgbClr val="55595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fficiently computable </a:t>
            </a:r>
            <a:r>
              <a:rPr lang="en-US" i="0" dirty="0">
                <a:solidFill>
                  <a:srgbClr val="55595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 a quantum computer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706802-8528-8BC9-0C3B-25205DF656F0}"/>
              </a:ext>
            </a:extLst>
          </p:cNvPr>
          <p:cNvSpPr txBox="1"/>
          <p:nvPr/>
        </p:nvSpPr>
        <p:spPr>
          <a:xfrm>
            <a:off x="6834273" y="5849607"/>
            <a:ext cx="5139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55595F"/>
                </a:solidFill>
                <a:effectLst/>
              </a:rPr>
              <a:t>Faithful</a:t>
            </a:r>
            <a:r>
              <a:rPr lang="en-US" dirty="0">
                <a:solidFill>
                  <a:srgbClr val="55595F"/>
                </a:solidFill>
              </a:rPr>
              <a:t>: </a:t>
            </a:r>
            <a:r>
              <a:rPr lang="en-US" b="0" i="0" dirty="0">
                <a:solidFill>
                  <a:srgbClr val="55595F"/>
                </a:solidFill>
                <a:effectLst/>
              </a:rPr>
              <a:t>its minimum corresponds to the solution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E3C024-3AD3-E60D-F8CF-E46D73F209DA}"/>
              </a:ext>
            </a:extLst>
          </p:cNvPr>
          <p:cNvSpPr txBox="1"/>
          <p:nvPr/>
        </p:nvSpPr>
        <p:spPr>
          <a:xfrm>
            <a:off x="3528207" y="4916596"/>
            <a:ext cx="6936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55595F"/>
                </a:solidFill>
                <a:effectLst/>
              </a:rPr>
              <a:t>Trainable</a:t>
            </a:r>
            <a:r>
              <a:rPr lang="en-US" i="0" dirty="0">
                <a:solidFill>
                  <a:srgbClr val="55595F"/>
                </a:solidFill>
                <a:effectLst/>
              </a:rPr>
              <a:t>: it is </a:t>
            </a:r>
            <a:r>
              <a:rPr lang="en-US" b="0" i="1" dirty="0">
                <a:solidFill>
                  <a:srgbClr val="55595F"/>
                </a:solidFill>
                <a:effectLst/>
              </a:rPr>
              <a:t>easy</a:t>
            </a:r>
            <a:r>
              <a:rPr lang="en-US" b="0" i="0" dirty="0">
                <a:solidFill>
                  <a:srgbClr val="55595F"/>
                </a:solidFill>
                <a:effectLst/>
              </a:rPr>
              <a:t> to move around the landscape of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18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35486-B4F4-9B92-DA59-FE81B28B0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D7D9-1F0A-D448-52F2-39EDB491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8" y="2962904"/>
            <a:ext cx="11556123" cy="932191"/>
          </a:xfrm>
        </p:spPr>
        <p:txBody>
          <a:bodyPr/>
          <a:lstStyle/>
          <a:p>
            <a:pPr algn="ctr"/>
            <a:r>
              <a:rPr lang="en-US" b="1" dirty="0"/>
              <a:t>3. The Optimizer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047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03202-5CE4-11F3-2370-A8BC6FD6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E1312A0-0B5F-2918-8543-003FE84A8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1294"/>
            <a:ext cx="12192000" cy="43651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94D5FB-F7A8-B1CB-0B71-1F2C7DE55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Optimizer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A3A4E00-6AB7-E7DE-A387-26A979E87C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240" b="37526"/>
          <a:stretch>
            <a:fillRect/>
          </a:stretch>
        </p:blipFill>
        <p:spPr>
          <a:xfrm>
            <a:off x="10270434" y="1341294"/>
            <a:ext cx="1921565" cy="27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9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4BB3E-A764-E0F8-8898-236F2A8D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role of the classical computer?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21C91-AE75-A982-2BB1-BB64F6A45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51" y="1524524"/>
            <a:ext cx="2737574" cy="93219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48116B-F966-FB57-94BD-4D4B70F85B7E}"/>
              </a:ext>
            </a:extLst>
          </p:cNvPr>
          <p:cNvSpPr txBox="1"/>
          <p:nvPr/>
        </p:nvSpPr>
        <p:spPr>
          <a:xfrm>
            <a:off x="5581291" y="1759788"/>
            <a:ext cx="416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Find the </a:t>
            </a:r>
            <a:r>
              <a:rPr lang="en-US" sz="2400" b="1" dirty="0">
                <a:solidFill>
                  <a:schemeClr val="accent2"/>
                </a:solidFill>
              </a:rPr>
              <a:t>optimal</a:t>
            </a:r>
            <a:r>
              <a:rPr lang="en-US" sz="2400" dirty="0"/>
              <a:t> parameters!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CFB8FE-8596-5D4D-6C8D-7AD548A31FB8}"/>
              </a:ext>
            </a:extLst>
          </p:cNvPr>
          <p:cNvSpPr txBox="1"/>
          <p:nvPr/>
        </p:nvSpPr>
        <p:spPr>
          <a:xfrm>
            <a:off x="3010620" y="2855342"/>
            <a:ext cx="54864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Gradient-based or gradient-free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3D468B-5196-DEAC-76B2-3DBC6545C68A}"/>
              </a:ext>
            </a:extLst>
          </p:cNvPr>
          <p:cNvCxnSpPr>
            <a:cxnSpLocks/>
          </p:cNvCxnSpPr>
          <p:nvPr/>
        </p:nvCxnSpPr>
        <p:spPr>
          <a:xfrm flipH="1">
            <a:off x="3631721" y="3317007"/>
            <a:ext cx="750498" cy="754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564335-37D9-9649-CD7F-55851C3F88F1}"/>
              </a:ext>
            </a:extLst>
          </p:cNvPr>
          <p:cNvCxnSpPr/>
          <p:nvPr/>
        </p:nvCxnSpPr>
        <p:spPr>
          <a:xfrm>
            <a:off x="7099540" y="3317007"/>
            <a:ext cx="577969" cy="8236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F33F7C-CDC6-FB84-CCEB-2B92FB2B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744"/>
          <a:stretch/>
        </p:blipFill>
        <p:spPr>
          <a:xfrm>
            <a:off x="2318684" y="4118257"/>
            <a:ext cx="2881420" cy="484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A0B862-0DC2-5A3F-7830-0CBF30853DB7}"/>
              </a:ext>
            </a:extLst>
          </p:cNvPr>
          <p:cNvSpPr txBox="1"/>
          <p:nvPr/>
        </p:nvSpPr>
        <p:spPr>
          <a:xfrm>
            <a:off x="257065" y="3822103"/>
            <a:ext cx="2115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Analogy</a:t>
            </a:r>
            <a:r>
              <a:rPr lang="en-US" sz="1600" dirty="0"/>
              <a:t>: </a:t>
            </a:r>
            <a:r>
              <a:rPr lang="en-US" sz="1600" i="1" dirty="0"/>
              <a:t>going downhill from a mountain as fast as possible</a:t>
            </a:r>
            <a:r>
              <a:rPr lang="en-US" sz="1600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968293-F698-97A1-8F4E-030CF213BD56}"/>
              </a:ext>
            </a:extLst>
          </p:cNvPr>
          <p:cNvSpPr/>
          <p:nvPr/>
        </p:nvSpPr>
        <p:spPr>
          <a:xfrm>
            <a:off x="4183821" y="3942272"/>
            <a:ext cx="938649" cy="591059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CB580-7937-6097-39FA-98AD075AF6C5}"/>
              </a:ext>
            </a:extLst>
          </p:cNvPr>
          <p:cNvSpPr txBox="1"/>
          <p:nvPr/>
        </p:nvSpPr>
        <p:spPr>
          <a:xfrm>
            <a:off x="448574" y="5145910"/>
            <a:ext cx="6170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0" i="0" dirty="0">
                <a:solidFill>
                  <a:srgbClr val="55595F"/>
                </a:solidFill>
                <a:effectLst/>
              </a:rPr>
              <a:t>Gradients on quantum devices</a:t>
            </a:r>
            <a:r>
              <a:rPr lang="fr-FR" sz="2000" dirty="0">
                <a:solidFill>
                  <a:srgbClr val="55595F"/>
                </a:solidFill>
              </a:rPr>
              <a:t>: </a:t>
            </a:r>
            <a:r>
              <a:rPr lang="fr-FR" sz="2000" b="1" dirty="0">
                <a:solidFill>
                  <a:srgbClr val="55595F"/>
                </a:solidFill>
              </a:rPr>
              <a:t>parameter-shift rule</a:t>
            </a:r>
            <a:endParaRPr lang="en-US" sz="2000" b="1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9CFEA53-4992-A0C8-B55E-7D1A2B8E6654}"/>
              </a:ext>
            </a:extLst>
          </p:cNvPr>
          <p:cNvSpPr/>
          <p:nvPr/>
        </p:nvSpPr>
        <p:spPr>
          <a:xfrm>
            <a:off x="4536619" y="4671879"/>
            <a:ext cx="213388" cy="36599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2F3468-522B-B701-3F4F-432DB9BA9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079" y="5580611"/>
            <a:ext cx="4839375" cy="895475"/>
          </a:xfrm>
          <a:prstGeom prst="rect">
            <a:avLst/>
          </a:prstGeom>
        </p:spPr>
      </p:pic>
      <p:pic>
        <p:nvPicPr>
          <p:cNvPr id="19" name="Picture 18" descr="A colorful pattern with arrows&#10;&#10;Description automatically generated with medium confidence">
            <a:extLst>
              <a:ext uri="{FF2B5EF4-FFF2-40B4-BE49-F238E27FC236}">
                <a16:creationId xmlns:a16="http://schemas.microsoft.com/office/drawing/2014/main" id="{68391C3A-A71D-7F7A-6BE7-D4F867B6C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041" y="3647446"/>
            <a:ext cx="3219808" cy="2414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602048-6186-38EF-6D7A-D3D5D149F77E}"/>
              </a:ext>
            </a:extLst>
          </p:cNvPr>
          <p:cNvSpPr txBox="1"/>
          <p:nvPr/>
        </p:nvSpPr>
        <p:spPr>
          <a:xfrm>
            <a:off x="7198463" y="6098759"/>
            <a:ext cx="4506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0" i="0" u="sng" dirty="0">
                <a:solidFill>
                  <a:srgbClr val="55595F"/>
                </a:solidFill>
                <a:effectLst/>
              </a:rPr>
              <a:t>Example</a:t>
            </a:r>
            <a:r>
              <a:rPr lang="fr-FR" sz="2000" dirty="0">
                <a:solidFill>
                  <a:srgbClr val="55595F"/>
                </a:solidFill>
              </a:rPr>
              <a:t>: </a:t>
            </a:r>
            <a:r>
              <a:rPr lang="fr-FR" sz="2000" b="1" dirty="0">
                <a:solidFill>
                  <a:srgbClr val="55595F"/>
                </a:solidFill>
              </a:rPr>
              <a:t>particle swarm optimization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9790A3-FD86-9210-39BF-7C448B7352E3}"/>
              </a:ext>
            </a:extLst>
          </p:cNvPr>
          <p:cNvSpPr txBox="1"/>
          <p:nvPr/>
        </p:nvSpPr>
        <p:spPr>
          <a:xfrm>
            <a:off x="9641641" y="3309003"/>
            <a:ext cx="1664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6031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5CECD-EBF3-DCA3-3DF2-B049C3C30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A703-349B-FA9F-C78D-893FDCCE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 TIME!</a:t>
            </a:r>
            <a:endParaRPr lang="en-US" sz="6000" dirty="0"/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3B634FA7-AF68-5009-6E30-248F93DB0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2644" y="175345"/>
            <a:ext cx="661417" cy="6614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386C31-406E-5A5F-7EC9-3F43E165F45F}"/>
              </a:ext>
            </a:extLst>
          </p:cNvPr>
          <p:cNvSpPr/>
          <p:nvPr/>
        </p:nvSpPr>
        <p:spPr>
          <a:xfrm>
            <a:off x="560717" y="1362975"/>
            <a:ext cx="11050438" cy="4684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20E78-C68C-23A6-9AC8-56C09DCEA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166" y="1988903"/>
            <a:ext cx="9421540" cy="4058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F254C-535C-5963-7B45-37E0057516DB}"/>
              </a:ext>
            </a:extLst>
          </p:cNvPr>
          <p:cNvSpPr txBox="1"/>
          <p:nvPr/>
        </p:nvSpPr>
        <p:spPr>
          <a:xfrm>
            <a:off x="1026543" y="1639019"/>
            <a:ext cx="991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Would you use a gradient-based method for this landscape? </a:t>
            </a:r>
          </a:p>
        </p:txBody>
      </p:sp>
    </p:spTree>
    <p:extLst>
      <p:ext uri="{BB962C8B-B14F-4D97-AF65-F5344CB8AC3E}">
        <p14:creationId xmlns:p14="http://schemas.microsoft.com/office/powerpoint/2010/main" val="856771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0E18-6A9B-9205-5715-B11744924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17CF31F8-491E-6E5F-8087-E96D2DEA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039" y="3105507"/>
            <a:ext cx="5997830" cy="3118873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211CCA-B9F8-C30F-3166-58E9A1B4D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Correct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6EA01-FFAB-2A05-D85D-DC81AB193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30" b="21634"/>
          <a:stretch/>
        </p:blipFill>
        <p:spPr>
          <a:xfrm>
            <a:off x="317939" y="1880558"/>
            <a:ext cx="4869102" cy="158768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E63705-77EF-9B0E-E61B-BBC4326D0ED2}"/>
              </a:ext>
            </a:extLst>
          </p:cNvPr>
          <p:cNvCxnSpPr>
            <a:cxnSpLocks/>
          </p:cNvCxnSpPr>
          <p:nvPr/>
        </p:nvCxnSpPr>
        <p:spPr>
          <a:xfrm flipH="1" flipV="1">
            <a:off x="3372928" y="3428999"/>
            <a:ext cx="491706" cy="2256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22577F7-EFAF-3409-DE05-F887E9379007}"/>
              </a:ext>
            </a:extLst>
          </p:cNvPr>
          <p:cNvSpPr txBox="1"/>
          <p:nvPr/>
        </p:nvSpPr>
        <p:spPr>
          <a:xfrm>
            <a:off x="733245" y="4486162"/>
            <a:ext cx="4712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It is possible to find the </a:t>
            </a:r>
            <a:r>
              <a:rPr lang="en-US" b="1" dirty="0"/>
              <a:t>global minimum</a:t>
            </a:r>
            <a:r>
              <a:rPr lang="en-US" dirty="0"/>
              <a:t> of this function with the gradient-descent method (even if it has many </a:t>
            </a:r>
            <a:r>
              <a:rPr lang="en-US" b="1" dirty="0"/>
              <a:t>local</a:t>
            </a:r>
            <a:r>
              <a:rPr lang="en-US" dirty="0"/>
              <a:t> minima, it is quite </a:t>
            </a:r>
            <a:r>
              <a:rPr lang="en-US" b="1" dirty="0"/>
              <a:t>smooth</a:t>
            </a:r>
            <a:r>
              <a:rPr lang="en-US" dirty="0"/>
              <a:t>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EAC1AC-1BC0-1729-0BB0-748DDA31780F}"/>
              </a:ext>
            </a:extLst>
          </p:cNvPr>
          <p:cNvSpPr txBox="1"/>
          <p:nvPr/>
        </p:nvSpPr>
        <p:spPr>
          <a:xfrm>
            <a:off x="2641840" y="3640189"/>
            <a:ext cx="2706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55595F"/>
                </a:solidFill>
                <a:effectLst/>
                <a:latin typeface="MonumentGrotesk-Regular"/>
              </a:rPr>
              <a:t>(x, y, z) = (−1.428,0, -0.888)</a:t>
            </a:r>
            <a:endParaRPr lang="en-US" dirty="0"/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256515DA-CCBE-1B8C-9E3D-547B6A880B6F}"/>
              </a:ext>
            </a:extLst>
          </p:cNvPr>
          <p:cNvCxnSpPr/>
          <p:nvPr/>
        </p:nvCxnSpPr>
        <p:spPr>
          <a:xfrm flipV="1">
            <a:off x="4330460" y="974785"/>
            <a:ext cx="1406106" cy="90577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FF0D513-9420-EFD1-3941-3957C6B5A6F2}"/>
              </a:ext>
            </a:extLst>
          </p:cNvPr>
          <p:cNvSpPr txBox="1"/>
          <p:nvPr/>
        </p:nvSpPr>
        <p:spPr>
          <a:xfrm>
            <a:off x="6107500" y="477538"/>
            <a:ext cx="5201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55595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choice of the right optimizer for your VQA can depend on what is more important to you: </a:t>
            </a:r>
            <a:r>
              <a:rPr lang="en-US" b="1" i="0" dirty="0">
                <a:solidFill>
                  <a:srgbClr val="55595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time, precision, cost</a:t>
            </a:r>
            <a:r>
              <a:rPr lang="en-US" b="0" i="0" dirty="0">
                <a:solidFill>
                  <a:srgbClr val="55595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... Everything depends on the method and </a:t>
            </a:r>
            <a:r>
              <a:rPr lang="en-US" b="1" i="0" dirty="0">
                <a:solidFill>
                  <a:srgbClr val="55595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 method can solve all problems!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E08032-C70B-4655-903B-8E91D8EE1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364" y="2303253"/>
            <a:ext cx="1070853" cy="5468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CD960D-DEAF-55AD-29FB-E6455E7537B7}"/>
              </a:ext>
            </a:extLst>
          </p:cNvPr>
          <p:cNvSpPr txBox="1"/>
          <p:nvPr/>
        </p:nvSpPr>
        <p:spPr>
          <a:xfrm>
            <a:off x="6261819" y="2444318"/>
            <a:ext cx="258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CHECK THIS OUT 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DA6A72-FB76-04DB-58F5-AA1BD75BB4B0}"/>
              </a:ext>
            </a:extLst>
          </p:cNvPr>
          <p:cNvSpPr txBox="1"/>
          <p:nvPr/>
        </p:nvSpPr>
        <p:spPr>
          <a:xfrm>
            <a:off x="9598062" y="2480367"/>
            <a:ext cx="1337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ACADEMY</a:t>
            </a:r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51340AE5-E062-D68E-E5E9-1A2A6F45A52F}"/>
              </a:ext>
            </a:extLst>
          </p:cNvPr>
          <p:cNvSpPr/>
          <p:nvPr/>
        </p:nvSpPr>
        <p:spPr>
          <a:xfrm rot="5400000">
            <a:off x="10859891" y="2600929"/>
            <a:ext cx="276043" cy="333283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42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77530-267A-8029-AB35-9FF5C4AB8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57A4D-7157-EF8B-EC4D-74D42714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hybrid algorithm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19C515F-964A-F4D4-30E0-63A44BC44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294"/>
            <a:ext cx="12192000" cy="4365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DEE131-3279-EBDD-63A2-6D7FF6568A53}"/>
              </a:ext>
            </a:extLst>
          </p:cNvPr>
          <p:cNvSpPr txBox="1"/>
          <p:nvPr/>
        </p:nvSpPr>
        <p:spPr>
          <a:xfrm>
            <a:off x="3278040" y="5978107"/>
            <a:ext cx="580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VERSATILE MODULAR STRUCTURE</a:t>
            </a:r>
          </a:p>
        </p:txBody>
      </p:sp>
    </p:spTree>
    <p:extLst>
      <p:ext uri="{BB962C8B-B14F-4D97-AF65-F5344CB8AC3E}">
        <p14:creationId xmlns:p14="http://schemas.microsoft.com/office/powerpoint/2010/main" val="2955246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D42308-6760-5B64-E9BB-89BFEAF0F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Calculating the gradient</a:t>
            </a:r>
          </a:p>
        </p:txBody>
      </p:sp>
    </p:spTree>
    <p:extLst>
      <p:ext uri="{BB962C8B-B14F-4D97-AF65-F5344CB8AC3E}">
        <p14:creationId xmlns:p14="http://schemas.microsoft.com/office/powerpoint/2010/main" val="1585874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8C3D31-2788-45A2-5AA6-D13015427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DE" sz="3200" dirty="0"/>
              <a:t>Idea: Calculating gradient using parameter shift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6E34402-1EB8-3FE8-090F-3DA6A8A3C04D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1514475"/>
                <a:ext cx="8042830" cy="4662488"/>
              </a:xfrm>
            </p:spPr>
            <p:txBody>
              <a:bodyPr>
                <a:normAutofit/>
              </a:bodyPr>
              <a:lstStyle/>
              <a:p>
                <a:r>
                  <a:rPr lang="en-DE" sz="2000" dirty="0"/>
                  <a:t>The parameter shift rule calculates the gradient of a function by evaluating the function at two different points</a:t>
                </a:r>
              </a:p>
              <a:p>
                <a:endParaRPr lang="en-DE" sz="2000" dirty="0"/>
              </a:p>
              <a:p>
                <a:r>
                  <a:rPr lang="en-DE" sz="2000" dirty="0"/>
                  <a:t>Example </a:t>
                </a:r>
              </a:p>
              <a:p>
                <a:pPr marL="45720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800" b="0" i="0" dirty="0">
                  <a:latin typeface="Cambria Math" panose="02040503050406030204" pitchFamily="18" charset="0"/>
                </a:endParaRPr>
              </a:p>
              <a:p>
                <a:pPr marL="457207" lvl="1" indent="0">
                  <a:buNone/>
                </a:pPr>
                <a:br>
                  <a:rPr lang="de-DE" sz="1800" i="1" dirty="0">
                    <a:latin typeface="Cambria Math" panose="02040503050406030204" pitchFamily="18" charset="0"/>
                  </a:rPr>
                </a:br>
                <a:endParaRPr lang="de-DE" sz="1800" i="1" dirty="0">
                  <a:latin typeface="Cambria Math" panose="02040503050406030204" pitchFamily="18" charset="0"/>
                </a:endParaRPr>
              </a:p>
              <a:p>
                <a:pPr marL="45720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18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func>
                    </m:oMath>
                  </m:oMathPara>
                </a14:m>
                <a:endParaRPr lang="de-DE" sz="1800" b="0" i="1" dirty="0">
                  <a:latin typeface="Cambria Math" panose="02040503050406030204" pitchFamily="18" charset="0"/>
                </a:endParaRPr>
              </a:p>
              <a:p>
                <a:pPr marL="457207" lvl="1" indent="0">
                  <a:buNone/>
                </a:pPr>
                <a:r>
                  <a:rPr lang="de-DE" sz="1800" b="0" i="1" dirty="0">
                    <a:latin typeface="Cambria Math" panose="020405030504060302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de-DE" sz="1800" i="1">
                        <a:latin typeface="Cambria Math" panose="02040503050406030204" pitchFamily="18" charset="0"/>
                      </a:rPr>
                      <m:t>⁡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de-DE" sz="1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⁡= </m:t>
                    </m:r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en-DE" sz="1800" dirty="0"/>
              </a:p>
              <a:p>
                <a:pPr marL="0" indent="0">
                  <a:buNone/>
                </a:pPr>
                <a:endParaRPr lang="en-DE" sz="2000" dirty="0"/>
              </a:p>
              <a:p>
                <a:r>
                  <a:rPr lang="en-DE" sz="2000" dirty="0"/>
                  <a:t>Overhead to calculate gradient this way is still two per parameter, expensive on current day quantum computers</a:t>
                </a:r>
              </a:p>
              <a:p>
                <a:endParaRPr lang="en-DE" sz="20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6E34402-1EB8-3FE8-090F-3DA6A8A3C0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1514475"/>
                <a:ext cx="8042830" cy="4662488"/>
              </a:xfrm>
              <a:blipFill>
                <a:blip r:embed="rId3"/>
                <a:stretch>
                  <a:fillRect l="-631" t="-16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153">
            <a:extLst>
              <a:ext uri="{FF2B5EF4-FFF2-40B4-BE49-F238E27FC236}">
                <a16:creationId xmlns:a16="http://schemas.microsoft.com/office/drawing/2014/main" id="{3C45F8B7-2A1E-A90C-8698-6C58B7F4BF2D}"/>
              </a:ext>
            </a:extLst>
          </p:cNvPr>
          <p:cNvSpPr/>
          <p:nvPr/>
        </p:nvSpPr>
        <p:spPr bwMode="auto">
          <a:xfrm>
            <a:off x="8259580" y="1456735"/>
            <a:ext cx="3500853" cy="4468608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81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0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805F4-38E9-3B57-FD5D-B404C48EF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50" t="42919" b="41862"/>
          <a:stretch/>
        </p:blipFill>
        <p:spPr>
          <a:xfrm>
            <a:off x="8675626" y="2201676"/>
            <a:ext cx="2674869" cy="495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A5F179-4F2E-21ED-CE28-B0729806E683}"/>
              </a:ext>
            </a:extLst>
          </p:cNvPr>
          <p:cNvSpPr txBox="1"/>
          <p:nvPr/>
        </p:nvSpPr>
        <p:spPr>
          <a:xfrm>
            <a:off x="8452768" y="1634104"/>
            <a:ext cx="3150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0" scaled="0"/>
                </a:gradFill>
              </a:rPr>
              <a:t>This is not finite difference!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F62FCD-60BC-BCA9-9C82-8905F122CB97}"/>
              </a:ext>
            </a:extLst>
          </p:cNvPr>
          <p:cNvGrpSpPr/>
          <p:nvPr/>
        </p:nvGrpSpPr>
        <p:grpSpPr>
          <a:xfrm>
            <a:off x="8452768" y="3114562"/>
            <a:ext cx="3150311" cy="2246769"/>
            <a:chOff x="8465430" y="2485137"/>
            <a:chExt cx="3150311" cy="22467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542A16-5734-EA82-F565-946389C8ADC2}"/>
                </a:ext>
              </a:extLst>
            </p:cNvPr>
            <p:cNvSpPr txBox="1"/>
            <p:nvPr/>
          </p:nvSpPr>
          <p:spPr>
            <a:xfrm>
              <a:off x="8465430" y="2485137"/>
              <a:ext cx="31503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Exact solution, not just an approximation</a:t>
              </a:r>
            </a:p>
            <a:p>
              <a:endParaRPr lang="en-US" sz="1400" dirty="0"/>
            </a:p>
            <a:p>
              <a:br>
                <a:rPr lang="en-US" sz="1400" dirty="0"/>
              </a:br>
              <a:r>
                <a:rPr lang="en-US" sz="1400" dirty="0"/>
                <a:t>Points in parameter shift can be far apart, not infinitesimally close</a:t>
              </a:r>
            </a:p>
            <a:p>
              <a:endParaRPr lang="en-US" sz="1400" dirty="0"/>
            </a:p>
            <a:p>
              <a:br>
                <a:rPr lang="en-US" sz="1400" dirty="0"/>
              </a:br>
              <a:r>
                <a:rPr lang="en-US" sz="1400" dirty="0"/>
                <a:t>Small differences could be more strongly be influenced by noise 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D839FC-86EA-5166-9E3A-B91D323959B8}"/>
                </a:ext>
              </a:extLst>
            </p:cNvPr>
            <p:cNvCxnSpPr>
              <a:cxnSpLocks/>
            </p:cNvCxnSpPr>
            <p:nvPr/>
          </p:nvCxnSpPr>
          <p:spPr>
            <a:xfrm>
              <a:off x="8555864" y="3212976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1EE5FC-9D56-FCDA-ED13-A34757FD9FE4}"/>
                </a:ext>
              </a:extLst>
            </p:cNvPr>
            <p:cNvCxnSpPr>
              <a:cxnSpLocks/>
            </p:cNvCxnSpPr>
            <p:nvPr/>
          </p:nvCxnSpPr>
          <p:spPr>
            <a:xfrm>
              <a:off x="8555864" y="4077072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4C8E50-0152-AE8B-B89F-1DA50BE93F9F}"/>
              </a:ext>
            </a:extLst>
          </p:cNvPr>
          <p:cNvSpPr txBox="1"/>
          <p:nvPr/>
        </p:nvSpPr>
        <p:spPr bwMode="auto">
          <a:xfrm>
            <a:off x="1208275" y="6236028"/>
            <a:ext cx="7828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400" b="0" i="0" dirty="0">
                <a:solidFill>
                  <a:srgbClr val="343A3F"/>
                </a:solidFill>
                <a:effectLst/>
                <a:latin typeface="inherit"/>
              </a:rPr>
              <a:t>Maria </a:t>
            </a:r>
            <a:r>
              <a:rPr lang="en-GB" sz="1400" b="0" i="0" dirty="0" err="1">
                <a:solidFill>
                  <a:srgbClr val="343A3F"/>
                </a:solidFill>
                <a:effectLst/>
                <a:latin typeface="inherit"/>
              </a:rPr>
              <a:t>Schuld</a:t>
            </a:r>
            <a:r>
              <a:rPr lang="en-GB" sz="1400" b="0" i="0" dirty="0">
                <a:solidFill>
                  <a:srgbClr val="343A3F"/>
                </a:solidFill>
                <a:effectLst/>
                <a:latin typeface="inherit"/>
              </a:rPr>
              <a:t>, Ville </a:t>
            </a:r>
            <a:r>
              <a:rPr lang="en-GB" sz="1400" b="0" i="0" dirty="0" err="1">
                <a:solidFill>
                  <a:srgbClr val="343A3F"/>
                </a:solidFill>
                <a:effectLst/>
                <a:latin typeface="inherit"/>
              </a:rPr>
              <a:t>Bergholm</a:t>
            </a:r>
            <a:r>
              <a:rPr lang="en-GB" sz="1400" b="0" i="0" dirty="0">
                <a:solidFill>
                  <a:srgbClr val="343A3F"/>
                </a:solidFill>
                <a:effectLst/>
                <a:latin typeface="inherit"/>
              </a:rPr>
              <a:t>, Christian </a:t>
            </a:r>
            <a:r>
              <a:rPr lang="en-GB" sz="1400" b="0" i="0" dirty="0" err="1">
                <a:solidFill>
                  <a:srgbClr val="343A3F"/>
                </a:solidFill>
                <a:effectLst/>
                <a:latin typeface="inherit"/>
              </a:rPr>
              <a:t>Gogolin</a:t>
            </a:r>
            <a:r>
              <a:rPr lang="en-GB" sz="1400" b="0" i="0" dirty="0">
                <a:solidFill>
                  <a:srgbClr val="343A3F"/>
                </a:solidFill>
                <a:effectLst/>
                <a:latin typeface="inherit"/>
              </a:rPr>
              <a:t>, Josh </a:t>
            </a:r>
            <a:r>
              <a:rPr lang="en-GB" sz="1400" b="0" i="0" dirty="0" err="1">
                <a:solidFill>
                  <a:srgbClr val="343A3F"/>
                </a:solidFill>
                <a:effectLst/>
                <a:latin typeface="inherit"/>
              </a:rPr>
              <a:t>Izaac</a:t>
            </a:r>
            <a:r>
              <a:rPr lang="en-GB" sz="1400" b="0" i="0" dirty="0">
                <a:solidFill>
                  <a:srgbClr val="343A3F"/>
                </a:solidFill>
                <a:effectLst/>
                <a:latin typeface="inherit"/>
              </a:rPr>
              <a:t> and Nathan </a:t>
            </a:r>
            <a:r>
              <a:rPr lang="en-GB" sz="1400" b="0" i="0" dirty="0" err="1">
                <a:solidFill>
                  <a:srgbClr val="343A3F"/>
                </a:solidFill>
                <a:effectLst/>
                <a:latin typeface="inherit"/>
              </a:rPr>
              <a:t>Killoran</a:t>
            </a:r>
            <a:r>
              <a:rPr lang="en-GB" sz="1400" b="0" i="0" dirty="0">
                <a:solidFill>
                  <a:srgbClr val="343A3F"/>
                </a:solidFill>
                <a:effectLst/>
                <a:latin typeface="inherit"/>
              </a:rPr>
              <a:t>, </a:t>
            </a:r>
            <a:r>
              <a:rPr lang="en-GB" sz="1400" b="0" i="1" dirty="0">
                <a:solidFill>
                  <a:srgbClr val="343A3F"/>
                </a:solidFill>
                <a:effectLst/>
                <a:latin typeface="inherit"/>
              </a:rPr>
              <a:t>Evaluating analytic</a:t>
            </a:r>
            <a:br>
              <a:rPr lang="en-GB" sz="1400" b="0" i="1" dirty="0">
                <a:solidFill>
                  <a:srgbClr val="343A3F"/>
                </a:solidFill>
                <a:effectLst/>
                <a:latin typeface="inherit"/>
              </a:rPr>
            </a:br>
            <a:r>
              <a:rPr lang="en-GB" sz="1400" b="0" i="1" dirty="0">
                <a:solidFill>
                  <a:srgbClr val="343A3F"/>
                </a:solidFill>
                <a:effectLst/>
                <a:latin typeface="inherit"/>
              </a:rPr>
              <a:t> gradients on quantum hardware</a:t>
            </a:r>
            <a:r>
              <a:rPr lang="en-GB" sz="1400" b="0" i="0" dirty="0">
                <a:solidFill>
                  <a:srgbClr val="343A3F"/>
                </a:solidFill>
                <a:effectLst/>
                <a:latin typeface="inherit"/>
              </a:rPr>
              <a:t>, Physical Review A 99, 032331 (2019), </a:t>
            </a:r>
            <a:r>
              <a:rPr lang="en-GB" sz="1400" b="0" i="0" u="none" strike="noStrike" dirty="0">
                <a:solidFill>
                  <a:srgbClr val="6929C4"/>
                </a:solidFill>
                <a:effectLst/>
                <a:latin typeface="inherit"/>
                <a:hlinkClick r:id="rId5"/>
              </a:rPr>
              <a:t>arXiv:1811.11184</a:t>
            </a:r>
            <a:r>
              <a:rPr lang="en-GB" sz="1400" b="0" i="0" dirty="0">
                <a:solidFill>
                  <a:srgbClr val="343A3F"/>
                </a:solidFill>
                <a:effectLst/>
                <a:latin typeface="inheri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35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74CD4-A8A9-9D67-3804-A093A8D6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Variational algorithms are one way to do a hybrid algorithm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B668B63-BA5D-945E-012D-0D64CB661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294"/>
            <a:ext cx="12192000" cy="4365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39F74-0570-DFC9-7B4D-B81D6535BBF5}"/>
              </a:ext>
            </a:extLst>
          </p:cNvPr>
          <p:cNvSpPr txBox="1"/>
          <p:nvPr/>
        </p:nvSpPr>
        <p:spPr>
          <a:xfrm>
            <a:off x="3278040" y="5978107"/>
            <a:ext cx="580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VERSATILE MODULAR STRUCTURE</a:t>
            </a:r>
          </a:p>
        </p:txBody>
      </p:sp>
    </p:spTree>
    <p:extLst>
      <p:ext uri="{BB962C8B-B14F-4D97-AF65-F5344CB8AC3E}">
        <p14:creationId xmlns:p14="http://schemas.microsoft.com/office/powerpoint/2010/main" val="428560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D3A2475-76B8-33F2-EE02-91002EA111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7941" y="1514477"/>
                <a:ext cx="11556122" cy="466248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 err="1"/>
                  <a:t>Simulatoneaous</a:t>
                </a:r>
                <a:r>
                  <a:rPr lang="en-GB" dirty="0"/>
                  <a:t> Perturbation Stochastic Approximation (SPSA) is a noise-resistant stochastic gradient approximation, which requires only two measurements of the objective function, independent of the number of parameters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(costs are constant!).</a:t>
                </a:r>
                <a:endParaRPr lang="en-DE" dirty="0"/>
              </a:p>
              <a:p>
                <a:pPr marL="0" indent="0">
                  <a:buNone/>
                </a:pPr>
                <a:endParaRPr lang="en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DE" dirty="0"/>
              </a:p>
              <a:p>
                <a:pPr marL="0" indent="0">
                  <a:buNone/>
                </a:pPr>
                <a:endParaRPr lang="en-DE" sz="1700" dirty="0"/>
              </a:p>
              <a:p>
                <a:pPr marL="9525" indent="0">
                  <a:buNone/>
                </a:pPr>
                <a:r>
                  <a:rPr lang="de-DE" sz="2200" b="0" dirty="0"/>
                  <a:t>  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2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de-DE" sz="2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200" b="0" i="0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2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 sz="22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r>
                  <a:rPr lang="en-DE" sz="2200" dirty="0"/>
                  <a:t> with a 50%/50% chance</a:t>
                </a:r>
              </a:p>
              <a:p>
                <a:pPr marL="0" indent="0">
                  <a:buNone/>
                </a:pPr>
                <a:r>
                  <a:rPr lang="en-DE" sz="2200" dirty="0"/>
                  <a:t>                                  </a:t>
                </a:r>
                <a14:m>
                  <m:oMath xmlns:m="http://schemas.openxmlformats.org/officeDocument/2006/math">
                    <m:r>
                      <a:rPr lang="en-DE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DE" sz="2200" dirty="0"/>
                  <a:t> is a step parameter depending on the iteration</a:t>
                </a:r>
              </a:p>
              <a:p>
                <a:pPr marL="0" indent="0">
                  <a:buNone/>
                </a:pPr>
                <a:endParaRPr lang="en-DE" dirty="0"/>
              </a:p>
              <a:p>
                <a:r>
                  <a:rPr lang="en-DE" dirty="0"/>
                  <a:t>Good thing is: Engines do this for us (Pennylane, JAX, TensorFlow Quantum)</a:t>
                </a:r>
              </a:p>
              <a:p>
                <a:r>
                  <a:rPr lang="en-DE" dirty="0"/>
                  <a:t>(Note: Other optimizers like COBYLA exist with different (dis-)advantages (e.g. COBYLA only requires one circuit evaluation per iteration instead of two)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D3A2475-76B8-33F2-EE02-91002EA111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941" y="1514477"/>
                <a:ext cx="11556122" cy="4662486"/>
              </a:xfrm>
              <a:blipFill>
                <a:blip r:embed="rId3"/>
                <a:stretch>
                  <a:fillRect l="-548" t="-2717" r="-8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83B36B1-77C5-8AF8-15F4-726304724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Calculating the gradient with SPSA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D803F-B54B-FAE9-2558-788ABCD8B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942" y="2420888"/>
            <a:ext cx="3824177" cy="1656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0EA813-DE26-9796-F9B5-488C41796185}"/>
              </a:ext>
            </a:extLst>
          </p:cNvPr>
          <p:cNvSpPr txBox="1"/>
          <p:nvPr/>
        </p:nvSpPr>
        <p:spPr bwMode="auto">
          <a:xfrm>
            <a:off x="8375942" y="4077072"/>
            <a:ext cx="3927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 dirty="0"/>
              <a:t>Picture source: https://learn.qiskit.org/course/machine-learning/training-quantum-circuits</a:t>
            </a:r>
          </a:p>
        </p:txBody>
      </p:sp>
    </p:spTree>
    <p:extLst>
      <p:ext uri="{BB962C8B-B14F-4D97-AF65-F5344CB8AC3E}">
        <p14:creationId xmlns:p14="http://schemas.microsoft.com/office/powerpoint/2010/main" val="3241011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26DE0-CAF3-1E74-8835-AFEA54B1B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1568E1-CF69-4DD8-8417-E617E2E96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Well-known variational quantum algorithms</a:t>
            </a:r>
          </a:p>
        </p:txBody>
      </p:sp>
    </p:spTree>
    <p:extLst>
      <p:ext uri="{BB962C8B-B14F-4D97-AF65-F5344CB8AC3E}">
        <p14:creationId xmlns:p14="http://schemas.microsoft.com/office/powerpoint/2010/main" val="3153920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368-3F61-8ACD-8DA6-6404B03C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F3B37C-0A2B-7FA2-C18A-71F58BF7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DE" sz="3200" dirty="0"/>
              <a:t>Variational quantum eigensolver (VQE)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5B3E33-FB29-98EA-96AD-84A45EE2034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398" y="1514475"/>
            <a:ext cx="7508877" cy="466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Find the ground state energy of a quantum system (e.g. molecules, materials) by minimizing the expectation value of the Hamiltonian.</a:t>
            </a:r>
          </a:p>
          <a:p>
            <a:pPr marL="0" indent="0">
              <a:buNone/>
            </a:pPr>
            <a:r>
              <a:rPr lang="en-GB" sz="2000" dirty="0"/>
              <a:t>How It Works:</a:t>
            </a:r>
          </a:p>
          <a:p>
            <a:r>
              <a:rPr lang="en-GB" sz="2000" dirty="0"/>
              <a:t>Hamiltonian Encoding: Express the problem’s Hamiltonian 𝐻  in qubit operators (e.g. via the so-called Jordan-Wigner transformation).</a:t>
            </a:r>
          </a:p>
          <a:p>
            <a:r>
              <a:rPr lang="en-GB" sz="2000" dirty="0"/>
              <a:t>Parameterized Ansatz: Prepare a quantum state ∣𝜓(𝜃)⟩</a:t>
            </a:r>
            <a:r>
              <a:rPr lang="el-GR" sz="2000" dirty="0"/>
              <a:t> </a:t>
            </a:r>
            <a:r>
              <a:rPr lang="en-GB" sz="2000" dirty="0"/>
              <a:t>using a variational circuit.</a:t>
            </a:r>
          </a:p>
          <a:p>
            <a:r>
              <a:rPr lang="en-GB" sz="2000" dirty="0"/>
              <a:t>Measurement: Evaluate the expectation value ⟨𝜓(𝜃)∣𝐻∣𝜓(𝜃)</a:t>
            </a:r>
            <a:r>
              <a:rPr lang="el-GR" sz="2000" dirty="0"/>
              <a:t>)⟩ </a:t>
            </a:r>
            <a:r>
              <a:rPr lang="en-GB" sz="2000" dirty="0"/>
              <a:t>on a quantum computer.</a:t>
            </a:r>
          </a:p>
          <a:p>
            <a:r>
              <a:rPr lang="en-GB" sz="2000" dirty="0"/>
              <a:t>Classical Optimization: Update 𝜃</a:t>
            </a:r>
            <a:r>
              <a:rPr lang="el-GR" sz="2000" dirty="0"/>
              <a:t> </a:t>
            </a:r>
            <a:r>
              <a:rPr lang="en-GB" sz="2000" dirty="0"/>
              <a:t>to minimize the energy.</a:t>
            </a:r>
          </a:p>
        </p:txBody>
      </p:sp>
      <p:sp>
        <p:nvSpPr>
          <p:cNvPr id="10" name="Rectangle: Rounded Corners 153">
            <a:extLst>
              <a:ext uri="{FF2B5EF4-FFF2-40B4-BE49-F238E27FC236}">
                <a16:creationId xmlns:a16="http://schemas.microsoft.com/office/drawing/2014/main" id="{066C4F91-C369-4484-FFFB-527889C6192E}"/>
              </a:ext>
            </a:extLst>
          </p:cNvPr>
          <p:cNvSpPr/>
          <p:nvPr/>
        </p:nvSpPr>
        <p:spPr bwMode="auto">
          <a:xfrm>
            <a:off x="8373209" y="1685837"/>
            <a:ext cx="3500853" cy="238566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81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0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EB96AD-435E-825E-9BC5-7E2F35E73EB2}"/>
              </a:ext>
            </a:extLst>
          </p:cNvPr>
          <p:cNvSpPr txBox="1"/>
          <p:nvPr/>
        </p:nvSpPr>
        <p:spPr>
          <a:xfrm>
            <a:off x="8566397" y="1863206"/>
            <a:ext cx="3150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0" scaled="0"/>
                </a:gradFill>
              </a:rPr>
              <a:t>Example applications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5DFB56-A596-6EA0-25E6-A702F560A949}"/>
              </a:ext>
            </a:extLst>
          </p:cNvPr>
          <p:cNvGrpSpPr/>
          <p:nvPr/>
        </p:nvGrpSpPr>
        <p:grpSpPr>
          <a:xfrm>
            <a:off x="8566397" y="2471065"/>
            <a:ext cx="3150311" cy="1600438"/>
            <a:chOff x="8465430" y="1612538"/>
            <a:chExt cx="3150311" cy="16004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5F9298-8434-56C3-2D01-59824FAE8B35}"/>
                </a:ext>
              </a:extLst>
            </p:cNvPr>
            <p:cNvSpPr txBox="1"/>
            <p:nvPr/>
          </p:nvSpPr>
          <p:spPr>
            <a:xfrm>
              <a:off x="8465430" y="1612538"/>
              <a:ext cx="315031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Molecular ground state energy estimation (e.g., H₂, </a:t>
              </a:r>
              <a:r>
                <a:rPr lang="en-US" sz="1400" dirty="0" err="1"/>
                <a:t>LiH</a:t>
              </a:r>
              <a:r>
                <a:rPr lang="en-US" sz="1400" dirty="0"/>
                <a:t>, </a:t>
              </a:r>
              <a:r>
                <a:rPr lang="en-US" sz="1400" dirty="0" err="1"/>
                <a:t>BeH</a:t>
              </a:r>
              <a:r>
                <a:rPr lang="en-US" sz="1400" dirty="0"/>
                <a:t>₂).</a:t>
              </a:r>
            </a:p>
            <a:p>
              <a:endParaRPr lang="en-US" sz="1400" dirty="0"/>
            </a:p>
            <a:p>
              <a:endParaRPr lang="en-US" sz="1400" dirty="0"/>
            </a:p>
            <a:p>
              <a:r>
                <a:rPr lang="en-US" sz="1400" dirty="0"/>
                <a:t>Material science and quantum chemistry.</a:t>
              </a:r>
            </a:p>
            <a:p>
              <a:endParaRPr lang="en-US" sz="14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A8FE20-9A1E-76E0-D059-C3E464442EAC}"/>
                </a:ext>
              </a:extLst>
            </p:cNvPr>
            <p:cNvCxnSpPr>
              <a:cxnSpLocks/>
            </p:cNvCxnSpPr>
            <p:nvPr/>
          </p:nvCxnSpPr>
          <p:spPr>
            <a:xfrm>
              <a:off x="8510646" y="2298576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6ED31A-145C-942A-BCD2-56384B1A761D}"/>
              </a:ext>
            </a:extLst>
          </p:cNvPr>
          <p:cNvSpPr txBox="1"/>
          <p:nvPr/>
        </p:nvSpPr>
        <p:spPr>
          <a:xfrm>
            <a:off x="9199756" y="5229922"/>
            <a:ext cx="2458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 more in the exercises this week</a:t>
            </a:r>
          </a:p>
        </p:txBody>
      </p:sp>
    </p:spTree>
    <p:extLst>
      <p:ext uri="{BB962C8B-B14F-4D97-AF65-F5344CB8AC3E}">
        <p14:creationId xmlns:p14="http://schemas.microsoft.com/office/powerpoint/2010/main" val="1702730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C6543-6E4A-617F-1AAE-AEA573ABF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C98271-DE1D-BC50-1E40-A6E460AD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Quantum Approximate Optimization Algorithm (QAOA)</a:t>
            </a:r>
            <a:endParaRPr lang="en-DE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ADA9924-43C3-7CF3-3088-9BC565932426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88921" y="1514475"/>
                <a:ext cx="7453354" cy="466248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2000" dirty="0"/>
                  <a:t>Solve combinatorial optimization problems like </a:t>
                </a:r>
                <a:r>
                  <a:rPr lang="en-GB" sz="2000" dirty="0" err="1"/>
                  <a:t>MaxCut</a:t>
                </a:r>
                <a:r>
                  <a:rPr lang="en-GB" sz="2000" dirty="0"/>
                  <a:t>, SAT, or scheduling using quantum resources.</a:t>
                </a:r>
              </a:p>
              <a:p>
                <a:pPr marL="0" indent="0">
                  <a:buNone/>
                </a:pPr>
                <a:r>
                  <a:rPr lang="en-GB" sz="2000" dirty="0"/>
                  <a:t>How It Works</a:t>
                </a:r>
              </a:p>
              <a:p>
                <a:r>
                  <a:rPr lang="en-GB" sz="2000" dirty="0"/>
                  <a:t>Problem Encoding: Map the optimization problem to a cost Hamiltonian 𝐶, where low energy = good solution.</a:t>
                </a:r>
              </a:p>
              <a:p>
                <a:r>
                  <a:rPr lang="en-GB" sz="2000" dirty="0"/>
                  <a:t>Parametrized Ansatz: Alternate between applying:</a:t>
                </a:r>
              </a:p>
              <a:p>
                <a:pPr lvl="1"/>
                <a:r>
                  <a:rPr lang="en-GB" sz="1600" dirty="0"/>
                  <a:t>Cost Unitary: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GB" sz="1600" dirty="0"/>
                          <m:t>𝐶</m:t>
                        </m:r>
                      </m:sup>
                    </m:sSup>
                  </m:oMath>
                </a14:m>
                <a:endParaRPr lang="en-GB" sz="2000" dirty="0"/>
              </a:p>
              <a:p>
                <a:pPr lvl="1"/>
                <a:r>
                  <a:rPr lang="en-GB" sz="1600" dirty="0"/>
                  <a:t>Mixer Unitary: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p>
                  </m:oMath>
                </a14:m>
                <a:endParaRPr lang="en-GB" sz="2000" dirty="0"/>
              </a:p>
              <a:p>
                <a:pPr marL="457207" lvl="1" indent="0">
                  <a:buNone/>
                </a:pPr>
                <a:r>
                  <a:rPr lang="en-GB" sz="2000" dirty="0"/>
                  <a:t>over 𝑝 layers (depth parameter).</a:t>
                </a:r>
              </a:p>
              <a:p>
                <a:r>
                  <a:rPr lang="en-GB" sz="2000" dirty="0"/>
                  <a:t>Measurement: Evaluate the expectation value  ⟨𝜓(𝛾,𝛽)∣𝐶∣𝜓(𝛾,𝛽)⟩</a:t>
                </a:r>
                <a:r>
                  <a:rPr lang="el-GR" sz="2000" dirty="0"/>
                  <a:t> </a:t>
                </a:r>
                <a:r>
                  <a:rPr lang="en-GB" sz="2000" dirty="0"/>
                  <a:t>on a quantum device.</a:t>
                </a:r>
              </a:p>
              <a:p>
                <a:r>
                  <a:rPr lang="en-GB" sz="2000" dirty="0"/>
                  <a:t>Parameter Optimization: Update 𝛾,𝛽</a:t>
                </a:r>
                <a:r>
                  <a:rPr lang="el-GR" sz="2000" dirty="0"/>
                  <a:t> </a:t>
                </a:r>
                <a:r>
                  <a:rPr lang="en-GB" sz="2000"/>
                  <a:t>to minimize </a:t>
                </a:r>
                <a:r>
                  <a:rPr lang="en-GB" sz="2000" dirty="0"/>
                  <a:t>the cost function (i.e. minimize the problem energy)</a:t>
                </a:r>
                <a:endParaRPr lang="el-GR" sz="2000" dirty="0"/>
              </a:p>
              <a:p>
                <a:r>
                  <a:rPr lang="en-GB" sz="2000" dirty="0"/>
                  <a:t>Solution Extraction: Measure the final quantum state to get a bitstring representing an approximate solution.</a:t>
                </a:r>
                <a:endParaRPr lang="en-DE" sz="20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ADA9924-43C3-7CF3-3088-9BC5659324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588921" y="1514475"/>
                <a:ext cx="7453354" cy="4662488"/>
              </a:xfrm>
              <a:blipFill>
                <a:blip r:embed="rId3"/>
                <a:stretch>
                  <a:fillRect l="-850" t="-2174" r="-5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153">
            <a:extLst>
              <a:ext uri="{FF2B5EF4-FFF2-40B4-BE49-F238E27FC236}">
                <a16:creationId xmlns:a16="http://schemas.microsoft.com/office/drawing/2014/main" id="{B6D83055-9694-67E1-75F3-2D2811866B91}"/>
              </a:ext>
            </a:extLst>
          </p:cNvPr>
          <p:cNvSpPr/>
          <p:nvPr/>
        </p:nvSpPr>
        <p:spPr bwMode="auto">
          <a:xfrm>
            <a:off x="8237277" y="1514475"/>
            <a:ext cx="3500853" cy="2145109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81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0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0B61B9-648D-5A91-7277-A459298D42FD}"/>
              </a:ext>
            </a:extLst>
          </p:cNvPr>
          <p:cNvSpPr txBox="1"/>
          <p:nvPr/>
        </p:nvSpPr>
        <p:spPr>
          <a:xfrm>
            <a:off x="8430465" y="1691844"/>
            <a:ext cx="3150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0" scaled="0"/>
                </a:gradFill>
              </a:rPr>
              <a:t>Example applications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FD25EA-6119-10C8-606A-0D206302A4A3}"/>
              </a:ext>
            </a:extLst>
          </p:cNvPr>
          <p:cNvGrpSpPr/>
          <p:nvPr/>
        </p:nvGrpSpPr>
        <p:grpSpPr>
          <a:xfrm>
            <a:off x="8412547" y="2266261"/>
            <a:ext cx="3150311" cy="1169551"/>
            <a:chOff x="8465430" y="2485137"/>
            <a:chExt cx="3150311" cy="116955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F3B3AF-D1E9-098E-93A3-B3EA5C524100}"/>
                </a:ext>
              </a:extLst>
            </p:cNvPr>
            <p:cNvSpPr txBox="1"/>
            <p:nvPr/>
          </p:nvSpPr>
          <p:spPr>
            <a:xfrm>
              <a:off x="8465430" y="2485137"/>
              <a:ext cx="315031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MaxCut</a:t>
              </a:r>
              <a:r>
                <a:rPr lang="en-US" sz="1400" dirty="0"/>
                <a:t> (Maximum Cut problem)</a:t>
              </a:r>
            </a:p>
            <a:p>
              <a:endParaRPr lang="en-US" sz="1400" dirty="0"/>
            </a:p>
            <a:p>
              <a:r>
                <a:rPr lang="en-US" sz="1400" dirty="0"/>
                <a:t>Portfolio optimization</a:t>
              </a:r>
            </a:p>
            <a:p>
              <a:endParaRPr lang="en-US" sz="1400" dirty="0"/>
            </a:p>
            <a:p>
              <a:r>
                <a:rPr lang="en-US" sz="1400" dirty="0"/>
                <a:t>Scheduling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D6D2C2-E812-672F-3C10-72B578FE1E9E}"/>
                </a:ext>
              </a:extLst>
            </p:cNvPr>
            <p:cNvCxnSpPr>
              <a:cxnSpLocks/>
            </p:cNvCxnSpPr>
            <p:nvPr/>
          </p:nvCxnSpPr>
          <p:spPr>
            <a:xfrm>
              <a:off x="8555864" y="2889591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D9FF26-1E12-4A29-A052-888104BD3841}"/>
                </a:ext>
              </a:extLst>
            </p:cNvPr>
            <p:cNvCxnSpPr>
              <a:cxnSpLocks/>
            </p:cNvCxnSpPr>
            <p:nvPr/>
          </p:nvCxnSpPr>
          <p:spPr>
            <a:xfrm>
              <a:off x="8555864" y="3307637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E42DE5-BC3F-41CA-5A58-B346E033D1E2}"/>
              </a:ext>
            </a:extLst>
          </p:cNvPr>
          <p:cNvSpPr txBox="1"/>
          <p:nvPr/>
        </p:nvSpPr>
        <p:spPr>
          <a:xfrm>
            <a:off x="9199756" y="5229922"/>
            <a:ext cx="2458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 more in the exercises this week</a:t>
            </a:r>
          </a:p>
        </p:txBody>
      </p:sp>
    </p:spTree>
    <p:extLst>
      <p:ext uri="{BB962C8B-B14F-4D97-AF65-F5344CB8AC3E}">
        <p14:creationId xmlns:p14="http://schemas.microsoft.com/office/powerpoint/2010/main" val="2342523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32DF4-EE14-80A4-25B3-A1500D04E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28C4EF-74A7-3E5F-64E0-BEEEA5C55F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>
                <a:ea typeface="Microsoft Sans Serif"/>
                <a:cs typeface="Microsoft Sans Serif"/>
              </a:rPr>
              <a:t>Conclusion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42724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6AAC8-4A8C-D253-379E-BBC1FB01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358E8-E77B-1054-05F0-E80E5E34E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1" y="1514477"/>
            <a:ext cx="9954524" cy="4662486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Variational quantum algorithms are hybrid quantum-classical algorithms that use a parameterized quantum circuit (ansatz) and classical optimization to solve complex problems.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Key Components:</a:t>
            </a:r>
          </a:p>
          <a:p>
            <a:r>
              <a:rPr lang="en-GB" dirty="0"/>
              <a:t>Quantum Circuit (Ansatz): Encodes the problem into a quantum state.</a:t>
            </a:r>
          </a:p>
          <a:p>
            <a:r>
              <a:rPr lang="en-GB" dirty="0"/>
              <a:t>Cost Function: Represents the problem's objective, evaluated on a quantum computer.</a:t>
            </a:r>
          </a:p>
          <a:p>
            <a:r>
              <a:rPr lang="en-GB" dirty="0"/>
              <a:t>Classical Optimizer: Updates parameters to minimize (or maximize) the cost function.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Popular Algorithms:</a:t>
            </a:r>
          </a:p>
          <a:p>
            <a:r>
              <a:rPr lang="en-GB" dirty="0">
                <a:gradFill>
                  <a:gsLst>
                    <a:gs pos="15000">
                      <a:schemeClr val="accent5"/>
                    </a:gs>
                    <a:gs pos="74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VQE</a:t>
            </a:r>
            <a:r>
              <a:rPr lang="en-GB" dirty="0"/>
              <a:t> (Variational Quantum </a:t>
            </a:r>
            <a:r>
              <a:rPr lang="en-GB" dirty="0" err="1"/>
              <a:t>Eigensolver</a:t>
            </a:r>
            <a:r>
              <a:rPr lang="en-GB" dirty="0"/>
              <a:t>): For finding ground states of Hamiltonians.</a:t>
            </a:r>
          </a:p>
          <a:p>
            <a:r>
              <a:rPr lang="en-DE" dirty="0">
                <a:gradFill>
                  <a:gsLst>
                    <a:gs pos="15000">
                      <a:schemeClr val="accent5"/>
                    </a:gs>
                    <a:gs pos="74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QAOA</a:t>
            </a:r>
            <a:r>
              <a:rPr lang="en-GB" dirty="0"/>
              <a:t> (Quantum Approximate Optimization Algorithm): For solving combinatorial optimization problems.</a:t>
            </a:r>
          </a:p>
          <a:p>
            <a:r>
              <a:rPr lang="en-GB" dirty="0"/>
              <a:t>Variational Classifiers: For quantum machine learning tasks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E66ED-4488-1194-2FA4-2ADF35F90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DE" sz="3600" dirty="0"/>
              <a:t>Conclusion: Variational quantum algorithms</a:t>
            </a:r>
          </a:p>
        </p:txBody>
      </p:sp>
    </p:spTree>
    <p:extLst>
      <p:ext uri="{BB962C8B-B14F-4D97-AF65-F5344CB8AC3E}">
        <p14:creationId xmlns:p14="http://schemas.microsoft.com/office/powerpoint/2010/main" val="1750137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0D7A01-C505-1497-48DE-0836EC3F9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2" y="1306686"/>
            <a:ext cx="10622779" cy="109887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Idea based on </a:t>
            </a:r>
            <a:r>
              <a:rPr lang="en-US" sz="2400" b="1" dirty="0">
                <a:solidFill>
                  <a:schemeClr val="accent6"/>
                </a:solidFill>
              </a:rPr>
              <a:t>variational principle: </a:t>
            </a:r>
          </a:p>
          <a:p>
            <a:r>
              <a:rPr lang="en-US" sz="2400" b="0" i="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way to find the </a:t>
            </a:r>
            <a:r>
              <a:rPr lang="en-US" sz="2400" b="1" i="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best possible approximation</a:t>
            </a:r>
            <a:r>
              <a:rPr lang="en-US" sz="2400" b="0" i="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of the true solution of our problem.</a:t>
            </a:r>
            <a:endParaRPr lang="en-U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247FE9-0F77-72D0-86E4-A3B9F4E0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pic>
        <p:nvPicPr>
          <p:cNvPr id="5" name="Graphic 4" descr="Lightbulb outline">
            <a:extLst>
              <a:ext uri="{FF2B5EF4-FFF2-40B4-BE49-F238E27FC236}">
                <a16:creationId xmlns:a16="http://schemas.microsoft.com/office/drawing/2014/main" id="{B2AAA8AB-5571-7943-67F6-446FA458B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939" y="1284531"/>
            <a:ext cx="1022793" cy="1022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16E49-0135-0198-3BE1-784AA147FF61}"/>
              </a:ext>
            </a:extLst>
          </p:cNvPr>
          <p:cNvSpPr txBox="1"/>
          <p:nvPr/>
        </p:nvSpPr>
        <p:spPr>
          <a:xfrm>
            <a:off x="829335" y="2905303"/>
            <a:ext cx="2017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Quantum and classical information </a:t>
            </a:r>
            <a:r>
              <a:rPr lang="en-US" b="1" dirty="0"/>
              <a:t>exchange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8F97BC-F3DA-65BC-92D8-DCA28EA8A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6080329"/>
              </p:ext>
            </p:extLst>
          </p:nvPr>
        </p:nvGraphicFramePr>
        <p:xfrm>
          <a:off x="1056061" y="2599276"/>
          <a:ext cx="5211800" cy="419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CA124F7-31DC-B3E0-D335-430076C127A5}"/>
              </a:ext>
            </a:extLst>
          </p:cNvPr>
          <p:cNvSpPr txBox="1"/>
          <p:nvPr/>
        </p:nvSpPr>
        <p:spPr>
          <a:xfrm>
            <a:off x="6883881" y="3429000"/>
            <a:ext cx="4553984" cy="193899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Why interesting for </a:t>
            </a:r>
            <a:r>
              <a:rPr lang="en-US" sz="2400" b="1" dirty="0"/>
              <a:t>NISQ</a:t>
            </a:r>
            <a:r>
              <a:rPr lang="en-US" sz="2400" dirty="0"/>
              <a:t>?</a:t>
            </a:r>
          </a:p>
          <a:p>
            <a:pPr algn="ctr"/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Hybrid computing resources</a:t>
            </a:r>
          </a:p>
          <a:p>
            <a:pPr algn="ctr"/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Noise-resilient</a:t>
            </a:r>
          </a:p>
        </p:txBody>
      </p:sp>
    </p:spTree>
    <p:extLst>
      <p:ext uri="{BB962C8B-B14F-4D97-AF65-F5344CB8AC3E}">
        <p14:creationId xmlns:p14="http://schemas.microsoft.com/office/powerpoint/2010/main" val="384644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BA7AD-ECE1-76F2-4253-FBEB30E5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8" y="2962904"/>
            <a:ext cx="11556123" cy="932191"/>
          </a:xfrm>
        </p:spPr>
        <p:txBody>
          <a:bodyPr/>
          <a:lstStyle/>
          <a:p>
            <a:pPr algn="ctr"/>
            <a:r>
              <a:rPr lang="en-US" b="1" dirty="0"/>
              <a:t>1. The Ansatz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278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DC147-BC1C-8F12-C6BE-162C34CA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64454B6-DB15-53DB-E21C-655616D0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1294"/>
            <a:ext cx="12192000" cy="43651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7E7F98-D617-F1FD-47C5-AD76CD64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Ansatz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17E336B-B67D-6A92-95F4-CE5A5313B6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31" r="47500" b="37526"/>
          <a:stretch>
            <a:fillRect/>
          </a:stretch>
        </p:blipFill>
        <p:spPr>
          <a:xfrm>
            <a:off x="1722782" y="1341294"/>
            <a:ext cx="4678017" cy="27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1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31B7B36-D914-A939-1F55-6A99B5C4E606}"/>
              </a:ext>
            </a:extLst>
          </p:cNvPr>
          <p:cNvSpPr/>
          <p:nvPr/>
        </p:nvSpPr>
        <p:spPr bwMode="auto">
          <a:xfrm>
            <a:off x="3721774" y="894545"/>
            <a:ext cx="5057982" cy="45342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131003F2-4422-D5A2-2A52-D69647B7F8F1}"/>
              </a:ext>
            </a:extLst>
          </p:cNvPr>
          <p:cNvSpPr/>
          <p:nvPr/>
        </p:nvSpPr>
        <p:spPr bwMode="auto">
          <a:xfrm>
            <a:off x="5233942" y="1007181"/>
            <a:ext cx="3593008" cy="3931160"/>
          </a:xfrm>
          <a:custGeom>
            <a:avLst/>
            <a:gdLst>
              <a:gd name="connsiteX0" fmla="*/ 0 w 4079776"/>
              <a:gd name="connsiteY0" fmla="*/ 1692188 h 3384376"/>
              <a:gd name="connsiteX1" fmla="*/ 2039888 w 4079776"/>
              <a:gd name="connsiteY1" fmla="*/ 0 h 3384376"/>
              <a:gd name="connsiteX2" fmla="*/ 4079776 w 4079776"/>
              <a:gd name="connsiteY2" fmla="*/ 1692188 h 3384376"/>
              <a:gd name="connsiteX3" fmla="*/ 2039888 w 4079776"/>
              <a:gd name="connsiteY3" fmla="*/ 3384376 h 3384376"/>
              <a:gd name="connsiteX4" fmla="*/ 0 w 4079776"/>
              <a:gd name="connsiteY4" fmla="*/ 1692188 h 3384376"/>
              <a:gd name="connsiteX0" fmla="*/ 0 w 3584476"/>
              <a:gd name="connsiteY0" fmla="*/ 1692282 h 3384557"/>
              <a:gd name="connsiteX1" fmla="*/ 2039888 w 3584476"/>
              <a:gd name="connsiteY1" fmla="*/ 94 h 3384557"/>
              <a:gd name="connsiteX2" fmla="*/ 3584476 w 3584476"/>
              <a:gd name="connsiteY2" fmla="*/ 1635132 h 3384557"/>
              <a:gd name="connsiteX3" fmla="*/ 2039888 w 3584476"/>
              <a:gd name="connsiteY3" fmla="*/ 3384470 h 3384557"/>
              <a:gd name="connsiteX4" fmla="*/ 0 w 3584476"/>
              <a:gd name="connsiteY4" fmla="*/ 1692282 h 3384557"/>
              <a:gd name="connsiteX0" fmla="*/ 0 w 3593008"/>
              <a:gd name="connsiteY0" fmla="*/ 2238885 h 3931160"/>
              <a:gd name="connsiteX1" fmla="*/ 2039888 w 3593008"/>
              <a:gd name="connsiteY1" fmla="*/ 546697 h 3931160"/>
              <a:gd name="connsiteX2" fmla="*/ 3584476 w 3593008"/>
              <a:gd name="connsiteY2" fmla="*/ 2181735 h 3931160"/>
              <a:gd name="connsiteX3" fmla="*/ 2039888 w 3593008"/>
              <a:gd name="connsiteY3" fmla="*/ 3931073 h 3931160"/>
              <a:gd name="connsiteX4" fmla="*/ 0 w 3593008"/>
              <a:gd name="connsiteY4" fmla="*/ 2238885 h 393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3008" h="3931160">
                <a:moveTo>
                  <a:pt x="0" y="2238885"/>
                </a:moveTo>
                <a:cubicBezTo>
                  <a:pt x="0" y="1304315"/>
                  <a:pt x="1442475" y="556222"/>
                  <a:pt x="2039888" y="546697"/>
                </a:cubicBezTo>
                <a:cubicBezTo>
                  <a:pt x="2637301" y="537172"/>
                  <a:pt x="3698776" y="-1438885"/>
                  <a:pt x="3584476" y="2181735"/>
                </a:cubicBezTo>
                <a:cubicBezTo>
                  <a:pt x="3584476" y="3116305"/>
                  <a:pt x="2637301" y="3921548"/>
                  <a:pt x="2039888" y="3931073"/>
                </a:cubicBezTo>
                <a:cubicBezTo>
                  <a:pt x="1442475" y="3940598"/>
                  <a:pt x="0" y="3173455"/>
                  <a:pt x="0" y="2238885"/>
                </a:cubicBezTo>
                <a:close/>
              </a:path>
            </a:pathLst>
          </a:cu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ansatz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1FEB7-853F-60F7-397E-C35F14B4D144}"/>
              </a:ext>
            </a:extLst>
          </p:cNvPr>
          <p:cNvSpPr txBox="1"/>
          <p:nvPr/>
        </p:nvSpPr>
        <p:spPr bwMode="auto">
          <a:xfrm>
            <a:off x="4558577" y="47793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Complete Hilbert space</a:t>
            </a: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1CE1C782-1E4F-3D50-02AB-F132476076A8}"/>
              </a:ext>
            </a:extLst>
          </p:cNvPr>
          <p:cNvSpPr/>
          <p:nvPr/>
        </p:nvSpPr>
        <p:spPr bwMode="auto">
          <a:xfrm>
            <a:off x="3747010" y="3055119"/>
            <a:ext cx="2855084" cy="1480876"/>
          </a:xfrm>
          <a:custGeom>
            <a:avLst/>
            <a:gdLst>
              <a:gd name="connsiteX0" fmla="*/ 0 w 3312368"/>
              <a:gd name="connsiteY0" fmla="*/ 648072 h 1296144"/>
              <a:gd name="connsiteX1" fmla="*/ 1656184 w 3312368"/>
              <a:gd name="connsiteY1" fmla="*/ 0 h 1296144"/>
              <a:gd name="connsiteX2" fmla="*/ 3312368 w 3312368"/>
              <a:gd name="connsiteY2" fmla="*/ 648072 h 1296144"/>
              <a:gd name="connsiteX3" fmla="*/ 1656184 w 3312368"/>
              <a:gd name="connsiteY3" fmla="*/ 1296144 h 1296144"/>
              <a:gd name="connsiteX4" fmla="*/ 0 w 3312368"/>
              <a:gd name="connsiteY4" fmla="*/ 648072 h 1296144"/>
              <a:gd name="connsiteX0" fmla="*/ 0 w 3064718"/>
              <a:gd name="connsiteY0" fmla="*/ 667147 h 1296196"/>
              <a:gd name="connsiteX1" fmla="*/ 1408534 w 3064718"/>
              <a:gd name="connsiteY1" fmla="*/ 25 h 1296196"/>
              <a:gd name="connsiteX2" fmla="*/ 3064718 w 3064718"/>
              <a:gd name="connsiteY2" fmla="*/ 648097 h 1296196"/>
              <a:gd name="connsiteX3" fmla="*/ 1408534 w 3064718"/>
              <a:gd name="connsiteY3" fmla="*/ 1296169 h 1296196"/>
              <a:gd name="connsiteX4" fmla="*/ 0 w 3064718"/>
              <a:gd name="connsiteY4" fmla="*/ 667147 h 1296196"/>
              <a:gd name="connsiteX0" fmla="*/ 6390 w 3071108"/>
              <a:gd name="connsiteY0" fmla="*/ 750057 h 1480876"/>
              <a:gd name="connsiteX1" fmla="*/ 1414924 w 3071108"/>
              <a:gd name="connsiteY1" fmla="*/ 82935 h 1480876"/>
              <a:gd name="connsiteX2" fmla="*/ 3071108 w 3071108"/>
              <a:gd name="connsiteY2" fmla="*/ 731007 h 1480876"/>
              <a:gd name="connsiteX3" fmla="*/ 1414924 w 3071108"/>
              <a:gd name="connsiteY3" fmla="*/ 1379079 h 1480876"/>
              <a:gd name="connsiteX4" fmla="*/ 6390 w 3071108"/>
              <a:gd name="connsiteY4" fmla="*/ 750057 h 148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1108" h="1480876">
                <a:moveTo>
                  <a:pt x="6390" y="750057"/>
                </a:moveTo>
                <a:cubicBezTo>
                  <a:pt x="-88860" y="-350813"/>
                  <a:pt x="904138" y="86110"/>
                  <a:pt x="1414924" y="82935"/>
                </a:cubicBezTo>
                <a:cubicBezTo>
                  <a:pt x="1925710" y="79760"/>
                  <a:pt x="3071108" y="373087"/>
                  <a:pt x="3071108" y="731007"/>
                </a:cubicBezTo>
                <a:cubicBezTo>
                  <a:pt x="3071108" y="1088927"/>
                  <a:pt x="1925710" y="1375904"/>
                  <a:pt x="1414924" y="1379079"/>
                </a:cubicBezTo>
                <a:cubicBezTo>
                  <a:pt x="904138" y="1382254"/>
                  <a:pt x="101640" y="1850927"/>
                  <a:pt x="6390" y="750057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ansatz B</a:t>
            </a:r>
          </a:p>
          <a:p>
            <a:pPr algn="ctr"/>
            <a:endParaRPr lang="en-DE" dirty="0"/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AF99CFAE-0E32-F98C-BF0A-F0D61D4EE18B}"/>
              </a:ext>
            </a:extLst>
          </p:cNvPr>
          <p:cNvSpPr/>
          <p:nvPr/>
        </p:nvSpPr>
        <p:spPr bwMode="auto">
          <a:xfrm>
            <a:off x="5701994" y="3308228"/>
            <a:ext cx="432048" cy="432048"/>
          </a:xfrm>
          <a:prstGeom prst="mathMultiply">
            <a:avLst/>
          </a:pr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6181C9-E7B7-6BB2-D8D8-55606365F0B2}"/>
              </a:ext>
            </a:extLst>
          </p:cNvPr>
          <p:cNvSpPr txBox="1"/>
          <p:nvPr/>
        </p:nvSpPr>
        <p:spPr bwMode="auto">
          <a:xfrm>
            <a:off x="5918017" y="3337030"/>
            <a:ext cx="12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68896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1D219-880F-A250-1CB4-B3DD2E54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 TIME!</a:t>
            </a:r>
            <a:endParaRPr lang="en-US" sz="6000" dirty="0"/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4FCAD3A8-9AF8-BD0A-5C90-76AA4AA6A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2644" y="175345"/>
            <a:ext cx="661417" cy="6614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E16503-71FE-C4E4-5DDA-071CE3CED073}"/>
              </a:ext>
            </a:extLst>
          </p:cNvPr>
          <p:cNvSpPr/>
          <p:nvPr/>
        </p:nvSpPr>
        <p:spPr>
          <a:xfrm>
            <a:off x="560717" y="1362975"/>
            <a:ext cx="11050438" cy="4684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6F0FA-4976-ED65-ADE8-57EB600109B8}"/>
              </a:ext>
            </a:extLst>
          </p:cNvPr>
          <p:cNvSpPr txBox="1"/>
          <p:nvPr/>
        </p:nvSpPr>
        <p:spPr>
          <a:xfrm>
            <a:off x="2214113" y="1549244"/>
            <a:ext cx="77637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55595F"/>
                </a:solidFill>
                <a:effectLst/>
              </a:rPr>
              <a:t>What does an Ansatz look like in the quantum case?</a:t>
            </a:r>
            <a:endParaRPr lang="en-US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8BE076-5CC6-624C-548A-D10935D71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321" y="2197178"/>
            <a:ext cx="7349357" cy="33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7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1672-A282-8435-3368-F6DBD17E7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the quantum states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647DA-3E4C-B32D-11A4-BA76F4E16F5E}"/>
              </a:ext>
            </a:extLst>
          </p:cNvPr>
          <p:cNvSpPr txBox="1"/>
          <p:nvPr/>
        </p:nvSpPr>
        <p:spPr>
          <a:xfrm>
            <a:off x="2035831" y="1526570"/>
            <a:ext cx="760849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 Ansatz is a </a:t>
            </a:r>
            <a:r>
              <a:rPr lang="en-US" sz="2400" b="1" dirty="0"/>
              <a:t>starting point </a:t>
            </a:r>
            <a:r>
              <a:rPr lang="en-US" sz="2400" dirty="0"/>
              <a:t>to solve a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D6963-B875-EA1F-3E5E-CC4EA07F2E2D}"/>
              </a:ext>
            </a:extLst>
          </p:cNvPr>
          <p:cNvSpPr txBox="1"/>
          <p:nvPr/>
        </p:nvSpPr>
        <p:spPr>
          <a:xfrm>
            <a:off x="2639681" y="2156066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Example</a:t>
            </a:r>
            <a:r>
              <a:rPr lang="en-US" sz="2000" dirty="0"/>
              <a:t>: a </a:t>
            </a:r>
            <a:r>
              <a:rPr lang="en-US" sz="2000" i="1" dirty="0"/>
              <a:t>trial function </a:t>
            </a:r>
            <a:r>
              <a:rPr lang="en-US" sz="2000" dirty="0"/>
              <a:t>to solve a differential equation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C7BEE-F752-CA4A-D467-F069BE6E457A}"/>
              </a:ext>
            </a:extLst>
          </p:cNvPr>
          <p:cNvSpPr txBox="1"/>
          <p:nvPr/>
        </p:nvSpPr>
        <p:spPr>
          <a:xfrm>
            <a:off x="2484406" y="2835215"/>
            <a:ext cx="6711351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</a:t>
            </a:r>
            <a:r>
              <a:rPr lang="en-US" sz="2400" b="1" dirty="0"/>
              <a:t>initial guess </a:t>
            </a:r>
            <a:r>
              <a:rPr lang="en-US" sz="2400" dirty="0"/>
              <a:t>can be random or informed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BFF94-7DC0-F870-7B89-3F1FF7B00700}"/>
              </a:ext>
            </a:extLst>
          </p:cNvPr>
          <p:cNvSpPr txBox="1"/>
          <p:nvPr/>
        </p:nvSpPr>
        <p:spPr>
          <a:xfrm>
            <a:off x="2212674" y="3429000"/>
            <a:ext cx="7254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Analogy</a:t>
            </a:r>
            <a:r>
              <a:rPr lang="en-US" sz="2000" dirty="0"/>
              <a:t>: a </a:t>
            </a:r>
            <a:r>
              <a:rPr lang="en-US" sz="2000" i="1" dirty="0"/>
              <a:t>prior probability distribution </a:t>
            </a:r>
            <a:r>
              <a:rPr lang="en-US" sz="2000" dirty="0"/>
              <a:t>in Bayesian statistics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F6FC1-CC6C-40D2-22E7-8A4B8685E6E9}"/>
              </a:ext>
            </a:extLst>
          </p:cNvPr>
          <p:cNvSpPr txBox="1"/>
          <p:nvPr/>
        </p:nvSpPr>
        <p:spPr>
          <a:xfrm>
            <a:off x="651096" y="5951108"/>
            <a:ext cx="11222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We use </a:t>
            </a:r>
            <a:r>
              <a:rPr lang="en-US" sz="2200" b="1" dirty="0"/>
              <a:t>parametrized quantum circuits </a:t>
            </a:r>
            <a:r>
              <a:rPr lang="en-US" sz="2200" dirty="0"/>
              <a:t>to explore the space of quantum states.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D96D7-F5FB-EC37-7179-11AF6D61C4AB}"/>
              </a:ext>
            </a:extLst>
          </p:cNvPr>
          <p:cNvSpPr txBox="1"/>
          <p:nvPr/>
        </p:nvSpPr>
        <p:spPr>
          <a:xfrm>
            <a:off x="2559448" y="4566568"/>
            <a:ext cx="1869060" cy="830997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Quantum case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6C721-32A2-BD67-3239-62225967C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000" y="4163325"/>
            <a:ext cx="3339948" cy="164664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C6A3F0C3-6994-AB55-0DB6-2375E7F0BE87}"/>
              </a:ext>
            </a:extLst>
          </p:cNvPr>
          <p:cNvSpPr/>
          <p:nvPr/>
        </p:nvSpPr>
        <p:spPr>
          <a:xfrm>
            <a:off x="4684143" y="4813540"/>
            <a:ext cx="465827" cy="284671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046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QM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699CE5"/>
      </a:accent1>
      <a:accent2>
        <a:srgbClr val="02D99F"/>
      </a:accent2>
      <a:accent3>
        <a:srgbClr val="F7915F"/>
      </a:accent3>
      <a:accent4>
        <a:srgbClr val="FCCD6F"/>
      </a:accent4>
      <a:accent5>
        <a:srgbClr val="00B1E3"/>
      </a:accent5>
      <a:accent6>
        <a:srgbClr val="02D99F"/>
      </a:accent6>
      <a:hlink>
        <a:srgbClr val="699CE5"/>
      </a:hlink>
      <a:folHlink>
        <a:srgbClr val="02D99F"/>
      </a:folHlink>
    </a:clrScheme>
    <a:fontScheme name="IQM Sans Serif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BD817FB-3A4B-4A15-B3EB-61191D34E9A9}" vid="{B37B6771-1EF7-4619-8645-A395300CE8E6}"/>
    </a:ext>
  </a:extLst>
</a:theme>
</file>

<file path=ppt/theme/theme2.xml><?xml version="1.0" encoding="utf-8"?>
<a:theme xmlns:a="http://schemas.openxmlformats.org/drawingml/2006/main" name="2_Office Theme">
  <a:themeElements>
    <a:clrScheme name="IQM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699CE5"/>
      </a:accent1>
      <a:accent2>
        <a:srgbClr val="02D99F"/>
      </a:accent2>
      <a:accent3>
        <a:srgbClr val="F7915F"/>
      </a:accent3>
      <a:accent4>
        <a:srgbClr val="FCCD6F"/>
      </a:accent4>
      <a:accent5>
        <a:srgbClr val="00B1E3"/>
      </a:accent5>
      <a:accent6>
        <a:srgbClr val="02D99F"/>
      </a:accent6>
      <a:hlink>
        <a:srgbClr val="699CE5"/>
      </a:hlink>
      <a:folHlink>
        <a:srgbClr val="02D99F"/>
      </a:folHlink>
    </a:clrScheme>
    <a:fontScheme name="IQM Sans Serif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BD817FB-3A4B-4A15-B3EB-61191D34E9A9}" vid="{B37B6771-1EF7-4619-8645-A395300CE8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BD24AF73138B42845FD9735E18BEA2" ma:contentTypeVersion="4" ma:contentTypeDescription="Create a new document." ma:contentTypeScope="" ma:versionID="af2bb4ea15821f098b1390709bbbf477">
  <xsd:schema xmlns:xsd="http://www.w3.org/2001/XMLSchema" xmlns:xs="http://www.w3.org/2001/XMLSchema" xmlns:p="http://schemas.microsoft.com/office/2006/metadata/properties" xmlns:ns2="73a3f9ec-3487-4a5d-a88d-24f09e9b796e" targetNamespace="http://schemas.microsoft.com/office/2006/metadata/properties" ma:root="true" ma:fieldsID="2e512d1d08a266fbf485206566755e90" ns2:_="">
    <xsd:import namespace="73a3f9ec-3487-4a5d-a88d-24f09e9b79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3f9ec-3487-4a5d-a88d-24f09e9b7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62697F-1CA7-4F71-B7BF-0EF721DC71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5A837E-52E9-4391-8021-5CDFC9197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3f9ec-3487-4a5d-a88d-24f09e9b79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7216</TotalTime>
  <Words>1498</Words>
  <Application>Microsoft Macintosh PowerPoint</Application>
  <PresentationFormat>Widescreen</PresentationFormat>
  <Paragraphs>195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-apple-system</vt:lpstr>
      <vt:lpstr>Aptos</vt:lpstr>
      <vt:lpstr>Arial</vt:lpstr>
      <vt:lpstr>Calibri</vt:lpstr>
      <vt:lpstr>Cambria Math</vt:lpstr>
      <vt:lpstr>inherit</vt:lpstr>
      <vt:lpstr>Microsoft Sans Serif</vt:lpstr>
      <vt:lpstr>MonumentGrotesk-Regular</vt:lpstr>
      <vt:lpstr>Tahoma</vt:lpstr>
      <vt:lpstr>Tahoma Bold</vt:lpstr>
      <vt:lpstr>Tahoma Regular</vt:lpstr>
      <vt:lpstr>1_Office Theme</vt:lpstr>
      <vt:lpstr>2_Office Theme</vt:lpstr>
      <vt:lpstr>PowerPoint Presentation</vt:lpstr>
      <vt:lpstr>PowerPoint Presentation</vt:lpstr>
      <vt:lpstr>Variational algorithms are one way to do a hybrid algorithm</vt:lpstr>
      <vt:lpstr>How does it work?</vt:lpstr>
      <vt:lpstr>1. The Ansatz </vt:lpstr>
      <vt:lpstr>The Ansatz</vt:lpstr>
      <vt:lpstr>PowerPoint Presentation</vt:lpstr>
      <vt:lpstr>QUIZ TIME!</vt:lpstr>
      <vt:lpstr>Explore the quantum states space</vt:lpstr>
      <vt:lpstr>Correct answer</vt:lpstr>
      <vt:lpstr>Try it out yourself</vt:lpstr>
      <vt:lpstr>Types of Ansätze</vt:lpstr>
      <vt:lpstr>QUIZ TIME!</vt:lpstr>
      <vt:lpstr>Correct answer</vt:lpstr>
      <vt:lpstr>2. The cost function </vt:lpstr>
      <vt:lpstr>The cost function</vt:lpstr>
      <vt:lpstr>Encode the problem you want to solve</vt:lpstr>
      <vt:lpstr>QUIZ TIME!</vt:lpstr>
      <vt:lpstr>QUIZ TIME!</vt:lpstr>
      <vt:lpstr>QUIZ TIME!</vt:lpstr>
      <vt:lpstr>Correct answer</vt:lpstr>
      <vt:lpstr>3. The Optimizer </vt:lpstr>
      <vt:lpstr>The Optimizer</vt:lpstr>
      <vt:lpstr>What is the role of the classical computer?</vt:lpstr>
      <vt:lpstr>QUIZ TIME!</vt:lpstr>
      <vt:lpstr>Correct answer</vt:lpstr>
      <vt:lpstr>A hybrid algorithm</vt:lpstr>
      <vt:lpstr>Calculating the gradient</vt:lpstr>
      <vt:lpstr>Idea: Calculating gradient using parameter shift rule</vt:lpstr>
      <vt:lpstr>Calculating the gradient with SPSA</vt:lpstr>
      <vt:lpstr>Well-known variational quantum algorithms</vt:lpstr>
      <vt:lpstr>Variational quantum eigensolver (VQE)</vt:lpstr>
      <vt:lpstr>Quantum Approximate Optimization Algorithm (QAOA)</vt:lpstr>
      <vt:lpstr>Conclusion</vt:lpstr>
      <vt:lpstr>Conclusion: Variational quantum algorithms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Rank</dc:creator>
  <cp:lastModifiedBy>Stefan Seegerer</cp:lastModifiedBy>
  <cp:revision>59</cp:revision>
  <dcterms:created xsi:type="dcterms:W3CDTF">2024-05-08T09:20:40Z</dcterms:created>
  <dcterms:modified xsi:type="dcterms:W3CDTF">2025-07-08T06:33:26Z</dcterms:modified>
</cp:coreProperties>
</file>