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7" r:id="rId3"/>
    <p:sldMasterId id="2147483776" r:id="rId4"/>
  </p:sldMasterIdLst>
  <p:notesMasterIdLst>
    <p:notesMasterId r:id="rId25"/>
  </p:notesMasterIdLst>
  <p:sldIdLst>
    <p:sldId id="2147476331" r:id="rId5"/>
    <p:sldId id="2147476332" r:id="rId6"/>
    <p:sldId id="258" r:id="rId7"/>
    <p:sldId id="259" r:id="rId8"/>
    <p:sldId id="2147476333" r:id="rId9"/>
    <p:sldId id="2147476347" r:id="rId10"/>
    <p:sldId id="2147476334" r:id="rId11"/>
    <p:sldId id="2147476336" r:id="rId12"/>
    <p:sldId id="2147476337" r:id="rId13"/>
    <p:sldId id="2147476335" r:id="rId14"/>
    <p:sldId id="2147476338" r:id="rId15"/>
    <p:sldId id="2147476339" r:id="rId16"/>
    <p:sldId id="2147476340" r:id="rId17"/>
    <p:sldId id="2147476341" r:id="rId18"/>
    <p:sldId id="2147476343" r:id="rId19"/>
    <p:sldId id="2147476344" r:id="rId20"/>
    <p:sldId id="2147476348" r:id="rId21"/>
    <p:sldId id="2147476342" r:id="rId22"/>
    <p:sldId id="2147476345" r:id="rId23"/>
    <p:sldId id="2147476346" r:id="rId24"/>
  </p:sldIdLst>
  <p:sldSz cx="12192000" cy="6858000"/>
  <p:notesSz cx="6858000" cy="9144000"/>
  <p:defaultTextStyle>
    <a:defPPr>
      <a:defRPr lang="en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CC04803-0F56-95C4-509E-E77BF0F2704F}" name="Andreas Theer" initials="AT" userId="S::andreas.theer@meetiqm.com::666896c7-70e3-4ce4-97fa-d353040e0a88" providerId="AD"/>
  <p188:author id="{2F322C3C-E907-BD26-D747-2E8F3D801421}" name="Janni Valkealahti" initials="JV" userId="S::ext-janni.valkealahti@iqm.fi::6bd70bf7-bc03-45ac-bf6a-d0ba3c043ca2" providerId="AD"/>
  <p188:author id="{76054FE9-72C0-AE64-E40D-8CF82E0DC055}" name="Blair Robertson" initials="BR" userId="S::blair.robertson@meetiqm.com::43f73558-5e73-4ad8-8bf4-315d70bddb44" providerId="AD"/>
  <p188:author id="{7F21C8FE-3A80-8D22-E0A2-6DE3848E70FB}" name="Jan Goetz" initials="JG" userId="S::jan@meetiqm.com::a0689093-9ab4-47f9-97c5-46a5d14263d5" providerId="AD"/>
  <p188:author id="{9DBB38FF-EA41-4B38-5D9C-CD2C67D29D4B}" name="Henrikki Mäkynen" initials="HM" userId="S::henrikki@meetiqm.com::df94e109-23cf-4113-adb8-41f8c5c7309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F7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67" autoAdjust="0"/>
    <p:restoredTop sz="90780" autoAdjust="0"/>
  </p:normalViewPr>
  <p:slideViewPr>
    <p:cSldViewPr snapToGrid="0">
      <p:cViewPr>
        <p:scale>
          <a:sx n="69" d="100"/>
          <a:sy n="69" d="100"/>
        </p:scale>
        <p:origin x="60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452D8F-2DDB-0B4D-BBA7-9B14E36E8959}" type="datetimeFigureOut">
              <a:rPr lang="en-DE" smtClean="0"/>
              <a:t>07/12/2025</a:t>
            </a:fld>
            <a:endParaRPr lang="en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6F1245-8461-8F4F-81D8-003FAE6B2F6D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935799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left bottom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D0F61AE3-523A-492E-899A-2786456C22C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23826"/>
            <a:ext cx="12192000" cy="6981825"/>
          </a:xfrm>
          <a:solidFill>
            <a:srgbClr val="EEEEEE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change the photo</a:t>
            </a:r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037EFE-D169-4B41-AAC2-34312937FB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6720" y="4743450"/>
            <a:ext cx="6799893" cy="1760866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6000" spc="-9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972111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1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33DD3A23-27AC-F76E-B54F-8A8074B2148C}"/>
              </a:ext>
            </a:extLst>
          </p:cNvPr>
          <p:cNvSpPr txBox="1">
            <a:spLocks/>
          </p:cNvSpPr>
          <p:nvPr userDrawn="1"/>
        </p:nvSpPr>
        <p:spPr>
          <a:xfrm>
            <a:off x="9130863" y="63277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Telegraf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543BEB-D66C-6E4A-87AA-60417C33F2A3}" type="slidenum">
              <a:rPr lang="en-GB" sz="1000" smtClean="0">
                <a:solidFill>
                  <a:schemeClr val="tx1"/>
                </a:solidFill>
                <a:latin typeface="+mn-lt"/>
              </a:rPr>
              <a:pPr/>
              <a:t>‹#›</a:t>
            </a:fld>
            <a:endParaRPr lang="en-GB" sz="100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008120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0929240-A02E-0BBD-7460-EC2C59D2E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939" y="261609"/>
            <a:ext cx="11556123" cy="932191"/>
          </a:xfrm>
        </p:spPr>
        <p:txBody>
          <a:bodyPr>
            <a:normAutofit/>
          </a:bodyPr>
          <a:lstStyle>
            <a:lvl1pPr>
              <a:defRPr sz="4400" spc="-9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36B80E9-6CF7-B1DB-DB79-8E52E8BBAB87}"/>
              </a:ext>
            </a:extLst>
          </p:cNvPr>
          <p:cNvSpPr txBox="1">
            <a:spLocks/>
          </p:cNvSpPr>
          <p:nvPr userDrawn="1"/>
        </p:nvSpPr>
        <p:spPr>
          <a:xfrm>
            <a:off x="9130863" y="63277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Telegraf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543BEB-D66C-6E4A-87AA-60417C33F2A3}" type="slidenum">
              <a:rPr lang="en-GB" sz="1000" smtClean="0">
                <a:solidFill>
                  <a:schemeClr val="tx1"/>
                </a:solidFill>
                <a:latin typeface="+mn-lt"/>
              </a:rPr>
              <a:pPr/>
              <a:t>‹#›</a:t>
            </a:fld>
            <a:endParaRPr lang="en-GB" sz="100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771723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14735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net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net&#10;&#10;Description automatically generated">
            <a:extLst>
              <a:ext uri="{FF2B5EF4-FFF2-40B4-BE49-F238E27FC236}">
                <a16:creationId xmlns:a16="http://schemas.microsoft.com/office/drawing/2014/main" id="{90A6F02A-2713-9159-9A20-40A94B0A5F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659"/>
          <a:stretch/>
        </p:blipFill>
        <p:spPr>
          <a:xfrm>
            <a:off x="-17253" y="0"/>
            <a:ext cx="12209253" cy="6892820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2F56D0B-2591-C740-A599-1CA5344E12D8}"/>
              </a:ext>
            </a:extLst>
          </p:cNvPr>
          <p:cNvSpPr txBox="1">
            <a:spLocks/>
          </p:cNvSpPr>
          <p:nvPr userDrawn="1"/>
        </p:nvSpPr>
        <p:spPr>
          <a:xfrm>
            <a:off x="9130863" y="63277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Telegraf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543BEB-D66C-6E4A-87AA-60417C33F2A3}" type="slidenum">
              <a:rPr lang="en-GB" sz="1000" smtClean="0">
                <a:solidFill>
                  <a:schemeClr val="tx1"/>
                </a:solidFill>
                <a:latin typeface="+mn-lt"/>
              </a:rPr>
              <a:pPr/>
              <a:t>‹#›</a:t>
            </a:fld>
            <a:endParaRPr lang="en-GB" sz="100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C97C656-3809-3FB1-8603-7432C2FA1E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8568" y="6411784"/>
            <a:ext cx="559962" cy="19710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B84EC04-2D4C-8EC4-7BF4-8B11532F5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939" y="261609"/>
            <a:ext cx="11556123" cy="932191"/>
          </a:xfrm>
        </p:spPr>
        <p:txBody>
          <a:bodyPr>
            <a:normAutofit/>
          </a:bodyPr>
          <a:lstStyle>
            <a:lvl1pPr>
              <a:defRPr sz="4400" b="1" spc="-90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860808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bubbl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9F7145F-AEB6-521C-F9C9-B67331260F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107"/>
          <a:stretch/>
        </p:blipFill>
        <p:spPr>
          <a:xfrm>
            <a:off x="-1" y="0"/>
            <a:ext cx="12192001" cy="6921852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2F56D0B-2591-C740-A599-1CA5344E12D8}"/>
              </a:ext>
            </a:extLst>
          </p:cNvPr>
          <p:cNvSpPr txBox="1">
            <a:spLocks/>
          </p:cNvSpPr>
          <p:nvPr userDrawn="1"/>
        </p:nvSpPr>
        <p:spPr>
          <a:xfrm>
            <a:off x="9130863" y="63277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Telegraf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543BEB-D66C-6E4A-87AA-60417C33F2A3}" type="slidenum">
              <a:rPr lang="en-GB" sz="1000" smtClean="0">
                <a:solidFill>
                  <a:schemeClr val="tx1"/>
                </a:solidFill>
                <a:latin typeface="+mn-lt"/>
              </a:rPr>
              <a:pPr/>
              <a:t>‹#›</a:t>
            </a:fld>
            <a:endParaRPr lang="en-GB" sz="100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0A03B58-1247-42C3-0094-CA0E8FF77D5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8568" y="6411784"/>
            <a:ext cx="559962" cy="19710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66BB1A3-E3A0-D44E-F114-A7D75E11A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939" y="261609"/>
            <a:ext cx="11556123" cy="932191"/>
          </a:xfrm>
        </p:spPr>
        <p:txBody>
          <a:bodyPr>
            <a:normAutofit/>
          </a:bodyPr>
          <a:lstStyle>
            <a:lvl1pPr>
              <a:defRPr sz="4400" b="1" spc="-90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504378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ox - gray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71">
            <a:extLst>
              <a:ext uri="{FF2B5EF4-FFF2-40B4-BE49-F238E27FC236}">
                <a16:creationId xmlns:a16="http://schemas.microsoft.com/office/drawing/2014/main" id="{0E4149C4-1DCC-F01B-0EEF-19D4F2C1D8A3}"/>
              </a:ext>
            </a:extLst>
          </p:cNvPr>
          <p:cNvSpPr/>
          <p:nvPr userDrawn="1"/>
        </p:nvSpPr>
        <p:spPr bwMode="auto">
          <a:xfrm>
            <a:off x="571615" y="1373637"/>
            <a:ext cx="11032078" cy="4682295"/>
          </a:xfrm>
          <a:prstGeom prst="roundRect">
            <a:avLst>
              <a:gd name="adj" fmla="val 267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7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Sans Serif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B01D6A2-8877-C4F4-325C-AD5C48C5D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939" y="261609"/>
            <a:ext cx="11556123" cy="932191"/>
          </a:xfrm>
        </p:spPr>
        <p:txBody>
          <a:bodyPr>
            <a:normAutofit/>
          </a:bodyPr>
          <a:lstStyle>
            <a:lvl1pPr>
              <a:defRPr sz="4400" b="1" spc="-90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26F5412-D014-85EE-CC5E-471FFE7A281B}"/>
              </a:ext>
            </a:extLst>
          </p:cNvPr>
          <p:cNvSpPr txBox="1">
            <a:spLocks/>
          </p:cNvSpPr>
          <p:nvPr userDrawn="1"/>
        </p:nvSpPr>
        <p:spPr>
          <a:xfrm>
            <a:off x="9130863" y="63277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Telegraf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543BEB-D66C-6E4A-87AA-60417C33F2A3}" type="slidenum">
              <a:rPr lang="en-GB" sz="1000" smtClean="0">
                <a:solidFill>
                  <a:schemeClr val="tx1"/>
                </a:solidFill>
                <a:latin typeface="+mn-lt"/>
              </a:rPr>
              <a:pPr/>
              <a:t>‹#›</a:t>
            </a:fld>
            <a:endParaRPr lang="en-GB" sz="100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216256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4 boxes - gray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71">
            <a:extLst>
              <a:ext uri="{FF2B5EF4-FFF2-40B4-BE49-F238E27FC236}">
                <a16:creationId xmlns:a16="http://schemas.microsoft.com/office/drawing/2014/main" id="{5BA01449-AB45-DB94-995B-1B25649451B1}"/>
              </a:ext>
            </a:extLst>
          </p:cNvPr>
          <p:cNvSpPr/>
          <p:nvPr userDrawn="1"/>
        </p:nvSpPr>
        <p:spPr bwMode="auto">
          <a:xfrm>
            <a:off x="571615" y="3800706"/>
            <a:ext cx="5397864" cy="2234806"/>
          </a:xfrm>
          <a:prstGeom prst="roundRect">
            <a:avLst>
              <a:gd name="adj" fmla="val 4278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7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Sans Serif"/>
              <a:ea typeface="+mn-ea"/>
              <a:cs typeface="+mn-cs"/>
            </a:endParaRPr>
          </a:p>
        </p:txBody>
      </p:sp>
      <p:sp>
        <p:nvSpPr>
          <p:cNvPr id="18" name="Rectangle: Rounded Corners 71">
            <a:extLst>
              <a:ext uri="{FF2B5EF4-FFF2-40B4-BE49-F238E27FC236}">
                <a16:creationId xmlns:a16="http://schemas.microsoft.com/office/drawing/2014/main" id="{EF1878C3-3F47-0895-DAA5-F8A41DD43840}"/>
              </a:ext>
            </a:extLst>
          </p:cNvPr>
          <p:cNvSpPr/>
          <p:nvPr userDrawn="1"/>
        </p:nvSpPr>
        <p:spPr bwMode="auto">
          <a:xfrm>
            <a:off x="571615" y="1376021"/>
            <a:ext cx="5397864" cy="2234806"/>
          </a:xfrm>
          <a:prstGeom prst="roundRect">
            <a:avLst>
              <a:gd name="adj" fmla="val 4278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7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Sans Serif"/>
              <a:ea typeface="+mn-ea"/>
              <a:cs typeface="+mn-cs"/>
            </a:endParaRPr>
          </a:p>
        </p:txBody>
      </p:sp>
      <p:sp>
        <p:nvSpPr>
          <p:cNvPr id="19" name="Rectangle: Rounded Corners 71">
            <a:extLst>
              <a:ext uri="{FF2B5EF4-FFF2-40B4-BE49-F238E27FC236}">
                <a16:creationId xmlns:a16="http://schemas.microsoft.com/office/drawing/2014/main" id="{D7FC4CFB-A85B-0EAD-2C35-1B0F39A4AF16}"/>
              </a:ext>
            </a:extLst>
          </p:cNvPr>
          <p:cNvSpPr/>
          <p:nvPr userDrawn="1"/>
        </p:nvSpPr>
        <p:spPr bwMode="auto">
          <a:xfrm>
            <a:off x="6205829" y="1370470"/>
            <a:ext cx="5397864" cy="2234806"/>
          </a:xfrm>
          <a:prstGeom prst="roundRect">
            <a:avLst>
              <a:gd name="adj" fmla="val 4278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7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Sans Serif"/>
              <a:ea typeface="+mn-ea"/>
              <a:cs typeface="+mn-cs"/>
            </a:endParaRPr>
          </a:p>
        </p:txBody>
      </p:sp>
      <p:sp>
        <p:nvSpPr>
          <p:cNvPr id="20" name="Rectangle: Rounded Corners 71">
            <a:extLst>
              <a:ext uri="{FF2B5EF4-FFF2-40B4-BE49-F238E27FC236}">
                <a16:creationId xmlns:a16="http://schemas.microsoft.com/office/drawing/2014/main" id="{9C62E7EA-5CFE-39DA-ADDC-472797975703}"/>
              </a:ext>
            </a:extLst>
          </p:cNvPr>
          <p:cNvSpPr/>
          <p:nvPr userDrawn="1"/>
        </p:nvSpPr>
        <p:spPr bwMode="auto">
          <a:xfrm>
            <a:off x="6205829" y="3800706"/>
            <a:ext cx="5397864" cy="2234806"/>
          </a:xfrm>
          <a:prstGeom prst="roundRect">
            <a:avLst>
              <a:gd name="adj" fmla="val 4278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7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Sans Serif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121234-8B4F-A8B3-6BE7-C94B896F2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939" y="261609"/>
            <a:ext cx="11556123" cy="932191"/>
          </a:xfrm>
        </p:spPr>
        <p:txBody>
          <a:bodyPr>
            <a:normAutofit/>
          </a:bodyPr>
          <a:lstStyle>
            <a:lvl1pPr>
              <a:defRPr sz="4400" b="1" spc="-90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CEAB9206-B0CA-7B7E-F2AE-EABB876C64FF}"/>
              </a:ext>
            </a:extLst>
          </p:cNvPr>
          <p:cNvSpPr txBox="1">
            <a:spLocks/>
          </p:cNvSpPr>
          <p:nvPr userDrawn="1"/>
        </p:nvSpPr>
        <p:spPr>
          <a:xfrm>
            <a:off x="9130863" y="63277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Telegraf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543BEB-D66C-6E4A-87AA-60417C33F2A3}" type="slidenum">
              <a:rPr lang="en-GB" sz="1000" smtClean="0">
                <a:solidFill>
                  <a:schemeClr val="tx1"/>
                </a:solidFill>
                <a:latin typeface="+mn-lt"/>
              </a:rPr>
              <a:pPr/>
              <a:t>‹#›</a:t>
            </a:fld>
            <a:endParaRPr lang="en-GB" sz="100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71074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boxes - gray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71">
            <a:extLst>
              <a:ext uri="{FF2B5EF4-FFF2-40B4-BE49-F238E27FC236}">
                <a16:creationId xmlns:a16="http://schemas.microsoft.com/office/drawing/2014/main" id="{09737DA9-B8EA-DF25-68C4-D284C2275E37}"/>
              </a:ext>
            </a:extLst>
          </p:cNvPr>
          <p:cNvSpPr/>
          <p:nvPr userDrawn="1"/>
        </p:nvSpPr>
        <p:spPr bwMode="auto">
          <a:xfrm>
            <a:off x="571614" y="1373637"/>
            <a:ext cx="3565671" cy="4682295"/>
          </a:xfrm>
          <a:prstGeom prst="roundRect">
            <a:avLst>
              <a:gd name="adj" fmla="val 4278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7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Sans Serif"/>
              <a:ea typeface="+mn-ea"/>
              <a:cs typeface="+mn-cs"/>
            </a:endParaRPr>
          </a:p>
        </p:txBody>
      </p:sp>
      <p:sp>
        <p:nvSpPr>
          <p:cNvPr id="7" name="Rectangle: Rounded Corners 71">
            <a:extLst>
              <a:ext uri="{FF2B5EF4-FFF2-40B4-BE49-F238E27FC236}">
                <a16:creationId xmlns:a16="http://schemas.microsoft.com/office/drawing/2014/main" id="{4592289A-A9FE-5D72-B343-423A760B9A05}"/>
              </a:ext>
            </a:extLst>
          </p:cNvPr>
          <p:cNvSpPr/>
          <p:nvPr userDrawn="1"/>
        </p:nvSpPr>
        <p:spPr bwMode="auto">
          <a:xfrm>
            <a:off x="8054716" y="1373635"/>
            <a:ext cx="3565671" cy="4682295"/>
          </a:xfrm>
          <a:prstGeom prst="roundRect">
            <a:avLst>
              <a:gd name="adj" fmla="val 4278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7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Sans Serif"/>
              <a:ea typeface="+mn-ea"/>
              <a:cs typeface="+mn-cs"/>
            </a:endParaRPr>
          </a:p>
        </p:txBody>
      </p:sp>
      <p:sp>
        <p:nvSpPr>
          <p:cNvPr id="10" name="Rectangle: Rounded Corners 71">
            <a:extLst>
              <a:ext uri="{FF2B5EF4-FFF2-40B4-BE49-F238E27FC236}">
                <a16:creationId xmlns:a16="http://schemas.microsoft.com/office/drawing/2014/main" id="{604C92A6-9DD7-E619-7344-9FA0985AAA54}"/>
              </a:ext>
            </a:extLst>
          </p:cNvPr>
          <p:cNvSpPr/>
          <p:nvPr userDrawn="1"/>
        </p:nvSpPr>
        <p:spPr bwMode="auto">
          <a:xfrm>
            <a:off x="4316457" y="1373636"/>
            <a:ext cx="3565671" cy="4682295"/>
          </a:xfrm>
          <a:prstGeom prst="roundRect">
            <a:avLst>
              <a:gd name="adj" fmla="val 4278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7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Sans Serif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6805CB1-C91C-3016-AE12-79FE52FC4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939" y="261609"/>
            <a:ext cx="11556123" cy="932191"/>
          </a:xfrm>
        </p:spPr>
        <p:txBody>
          <a:bodyPr>
            <a:normAutofit/>
          </a:bodyPr>
          <a:lstStyle>
            <a:lvl1pPr>
              <a:defRPr sz="4400" b="1" spc="-90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A2F0375-933D-115B-85B9-054EFA1CAFF5}"/>
              </a:ext>
            </a:extLst>
          </p:cNvPr>
          <p:cNvSpPr txBox="1">
            <a:spLocks/>
          </p:cNvSpPr>
          <p:nvPr userDrawn="1"/>
        </p:nvSpPr>
        <p:spPr>
          <a:xfrm>
            <a:off x="9130863" y="63277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Telegraf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543BEB-D66C-6E4A-87AA-60417C33F2A3}" type="slidenum">
              <a:rPr lang="en-GB" sz="1000" smtClean="0">
                <a:solidFill>
                  <a:schemeClr val="tx1"/>
                </a:solidFill>
                <a:latin typeface="+mn-lt"/>
              </a:rPr>
              <a:pPr/>
              <a:t>‹#›</a:t>
            </a:fld>
            <a:endParaRPr lang="en-GB" sz="100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061460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0929240-A02E-0BBD-7460-EC2C59D2E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398" y="261609"/>
            <a:ext cx="11340664" cy="932191"/>
          </a:xfrm>
        </p:spPr>
        <p:txBody>
          <a:bodyPr>
            <a:normAutofit/>
          </a:bodyPr>
          <a:lstStyle>
            <a:lvl1pPr>
              <a:defRPr sz="4400" b="1" spc="-90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36B80E9-6CF7-B1DB-DB79-8E52E8BBAB87}"/>
              </a:ext>
            </a:extLst>
          </p:cNvPr>
          <p:cNvSpPr txBox="1">
            <a:spLocks/>
          </p:cNvSpPr>
          <p:nvPr userDrawn="1"/>
        </p:nvSpPr>
        <p:spPr>
          <a:xfrm>
            <a:off x="9130863" y="63277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Telegraf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543BEB-D66C-6E4A-87AA-60417C33F2A3}" type="slidenum">
              <a:rPr lang="en-GB" sz="1000" smtClean="0">
                <a:solidFill>
                  <a:schemeClr val="tx1"/>
                </a:solidFill>
                <a:latin typeface="+mn-lt"/>
              </a:rPr>
              <a:pPr/>
              <a:t>‹#›</a:t>
            </a:fld>
            <a:endParaRPr lang="en-GB" sz="100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" name="Image 12" descr=" ">
            <a:extLst>
              <a:ext uri="{FF2B5EF4-FFF2-40B4-BE49-F238E27FC236}">
                <a16:creationId xmlns:a16="http://schemas.microsoft.com/office/drawing/2014/main" id="{64C4BF24-2094-2F44-8EB6-9D54859892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698855"/>
            <a:ext cx="533397" cy="6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4565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"/>
          </p:nvPr>
        </p:nvSpPr>
        <p:spPr bwMode="auto">
          <a:xfrm>
            <a:off x="317940" y="1514477"/>
            <a:ext cx="11556123" cy="4662486"/>
          </a:xfrm>
        </p:spPr>
        <p:txBody>
          <a:bodyPr>
            <a:normAutofit/>
          </a:bodyPr>
          <a:lstStyle>
            <a:lvl1pPr>
              <a:defRPr sz="2400">
                <a:latin typeface="+mn-lt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13" name="Slide Number Placeholder 5"/>
          <p:cNvSpPr txBox="1"/>
          <p:nvPr userDrawn="1"/>
        </p:nvSpPr>
        <p:spPr bwMode="auto">
          <a:xfrm>
            <a:off x="9130863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/>
            </a:defPPr>
            <a:lvl1pPr marL="0" algn="r" defTabSz="914400">
              <a:defRPr sz="1000">
                <a:solidFill>
                  <a:schemeClr val="tx1">
                    <a:tint val="75000"/>
                  </a:schemeClr>
                </a:solidFill>
                <a:latin typeface="Telegraf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F9543BEB-D66C-6E4A-87AA-60417C33F2A3}" type="slidenum">
              <a:rPr lang="en-GB" sz="1000">
                <a:solidFill>
                  <a:schemeClr val="tx1"/>
                </a:solidFill>
                <a:latin typeface="+mn-lt"/>
              </a:rPr>
              <a:t>‹#›</a:t>
            </a:fld>
            <a:endParaRPr lang="en-GB" sz="10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 bwMode="auto">
          <a:xfrm>
            <a:off x="533398" y="158296"/>
            <a:ext cx="11340665" cy="1082675"/>
          </a:xfrm>
        </p:spPr>
        <p:txBody>
          <a:bodyPr>
            <a:normAutofit/>
          </a:bodyPr>
          <a:lstStyle>
            <a:lvl1pPr>
              <a:defRPr sz="4400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defRPr/>
            </a:pPr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2" name="Image 12" descr=" ">
            <a:extLst>
              <a:ext uri="{FF2B5EF4-FFF2-40B4-BE49-F238E27FC236}">
                <a16:creationId xmlns:a16="http://schemas.microsoft.com/office/drawing/2014/main" id="{D3A829E4-16BF-6387-7631-06917CD555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698855"/>
            <a:ext cx="533397" cy="6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285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B3CD2F7-F0FD-2A43-0E80-77F4F9297DA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23826"/>
            <a:ext cx="12192000" cy="6981825"/>
          </a:xfrm>
          <a:solidFill>
            <a:srgbClr val="EEEEEE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change the photo</a:t>
            </a:r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037EFE-D169-4B41-AAC2-34312937FB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60087"/>
            <a:ext cx="9144000" cy="2387600"/>
          </a:xfrm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defRPr sz="6000" spc="-9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A06194-C60A-DD4E-8D97-270DB8C95C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99587" y="4833036"/>
            <a:ext cx="1392825" cy="490273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0A51CE9-29FE-2EA2-CD44-10479AABBEF2}"/>
              </a:ext>
            </a:extLst>
          </p:cNvPr>
          <p:cNvSpPr txBox="1">
            <a:spLocks/>
          </p:cNvSpPr>
          <p:nvPr userDrawn="1"/>
        </p:nvSpPr>
        <p:spPr>
          <a:xfrm>
            <a:off x="9130863" y="63277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Telegraf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543BEB-D66C-6E4A-87AA-60417C33F2A3}" type="slidenum">
              <a:rPr lang="en-GB" sz="1000" smtClean="0">
                <a:solidFill>
                  <a:schemeClr val="tx1"/>
                </a:solidFill>
                <a:latin typeface="+mn-lt"/>
              </a:rPr>
              <a:pPr/>
              <a:t>‹#›</a:t>
            </a:fld>
            <a:endParaRPr lang="en-GB" sz="100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467089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Title Slide 3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4452332-AA29-C2C9-56A4-377E5D3CC818}"/>
              </a:ext>
            </a:extLst>
          </p:cNvPr>
          <p:cNvSpPr/>
          <p:nvPr userDrawn="1"/>
        </p:nvSpPr>
        <p:spPr bwMode="auto">
          <a:xfrm>
            <a:off x="0" y="0"/>
            <a:ext cx="12294824" cy="6940627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80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FAAEC03-A20B-C15E-695C-9E46A78CF1DE}"/>
              </a:ext>
            </a:extLst>
          </p:cNvPr>
          <p:cNvSpPr>
            <a:spLocks noGrp="1"/>
          </p:cNvSpPr>
          <p:nvPr>
            <p:ph type="ctrTitle"/>
          </p:nvPr>
        </p:nvSpPr>
        <p:spPr bwMode="auto">
          <a:xfrm>
            <a:off x="1524000" y="1984375"/>
            <a:ext cx="9144000" cy="2387600"/>
          </a:xfrm>
        </p:spPr>
        <p:txBody>
          <a:bodyPr anchor="ctr">
            <a:normAutofit/>
          </a:bodyPr>
          <a:lstStyle>
            <a:lvl1pPr algn="ctr">
              <a:defRPr sz="7998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17B8E911-A20C-DBCF-AF5A-7698CF16441A}"/>
              </a:ext>
            </a:extLst>
          </p:cNvPr>
          <p:cNvSpPr/>
          <p:nvPr userDrawn="1"/>
        </p:nvSpPr>
        <p:spPr bwMode="auto">
          <a:xfrm flipV="1">
            <a:off x="334963" y="6123280"/>
            <a:ext cx="11539096" cy="133571"/>
          </a:xfrm>
          <a:custGeom>
            <a:avLst/>
            <a:gdLst/>
            <a:ahLst/>
            <a:cxnLst/>
            <a:rect l="l" t="t" r="r" b="b"/>
            <a:pathLst>
              <a:path w="19350355" extrusionOk="0">
                <a:moveTo>
                  <a:pt x="0" y="0"/>
                </a:moveTo>
                <a:lnTo>
                  <a:pt x="19350196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 sz="1800">
              <a:latin typeface="+mn-lt"/>
            </a:endParaRPr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7AECED78-37F8-1C4A-400D-BE8C460925B8}"/>
              </a:ext>
            </a:extLst>
          </p:cNvPr>
          <p:cNvSpPr/>
          <p:nvPr userDrawn="1"/>
        </p:nvSpPr>
        <p:spPr bwMode="auto">
          <a:xfrm flipV="1">
            <a:off x="334963" y="6123280"/>
            <a:ext cx="11539096" cy="133571"/>
          </a:xfrm>
          <a:custGeom>
            <a:avLst/>
            <a:gdLst/>
            <a:ahLst/>
            <a:cxnLst/>
            <a:rect l="l" t="t" r="r" b="b"/>
            <a:pathLst>
              <a:path w="19350355" extrusionOk="0">
                <a:moveTo>
                  <a:pt x="0" y="0"/>
                </a:moveTo>
                <a:lnTo>
                  <a:pt x="19350196" y="0"/>
                </a:lnTo>
              </a:path>
            </a:pathLst>
          </a:custGeom>
          <a:ln w="3175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 sz="1800">
              <a:latin typeface="+mn-lt"/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AE2F0C7-BA53-8F1A-B5E6-F379242520D0}"/>
              </a:ext>
            </a:extLst>
          </p:cNvPr>
          <p:cNvSpPr txBox="1"/>
          <p:nvPr userDrawn="1"/>
        </p:nvSpPr>
        <p:spPr bwMode="auto">
          <a:xfrm>
            <a:off x="317938" y="6356352"/>
            <a:ext cx="2743200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defPPr>
              <a:defRPr/>
            </a:defPPr>
            <a:lvl1pPr marL="0" algn="r" defTabSz="914262">
              <a:defRPr sz="9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31" algn="l" defTabSz="914262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62" algn="l" defTabSz="914262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94" algn="l" defTabSz="914262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24" algn="l" defTabSz="914262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56" algn="l" defTabSz="914262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87" algn="l" defTabSz="914262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18" algn="l" defTabSz="914262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048" algn="l" defTabSz="914262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07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sz="9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6303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50BF5-97BC-4A65-B319-EA7E4A2DE7A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53233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6558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ext page gray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6B245D0-52EE-934D-A8D6-57700EEF7D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940" y="1656271"/>
            <a:ext cx="11556123" cy="4520691"/>
          </a:xfrm>
        </p:spPr>
        <p:txBody>
          <a:bodyPr>
            <a:normAutofit/>
          </a:bodyPr>
          <a:lstStyle>
            <a:lvl1pPr>
              <a:defRPr sz="2000">
                <a:latin typeface="+mn-lt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065AFA5-12AB-5870-576A-FC17E635B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939" y="261609"/>
            <a:ext cx="11556123" cy="932191"/>
          </a:xfrm>
        </p:spPr>
        <p:txBody>
          <a:bodyPr>
            <a:normAutofit/>
          </a:bodyPr>
          <a:lstStyle>
            <a:lvl1pPr>
              <a:defRPr sz="4400" spc="-9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A4B9DA3-FE19-006E-4BC0-060E97C92BC5}"/>
              </a:ext>
            </a:extLst>
          </p:cNvPr>
          <p:cNvSpPr txBox="1">
            <a:spLocks/>
          </p:cNvSpPr>
          <p:nvPr userDrawn="1"/>
        </p:nvSpPr>
        <p:spPr>
          <a:xfrm>
            <a:off x="9130863" y="63277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Telegraf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543BEB-D66C-6E4A-87AA-60417C33F2A3}" type="slidenum">
              <a:rPr lang="en-GB" sz="1000" smtClean="0">
                <a:solidFill>
                  <a:schemeClr val="tx1"/>
                </a:solidFill>
                <a:latin typeface="+mn-lt"/>
              </a:rPr>
              <a:pPr/>
              <a:t>‹#›</a:t>
            </a:fld>
            <a:endParaRPr lang="en-GB" sz="100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98253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ext page gray -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AB059EE1-CA7D-139E-1531-8B79E70CBE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4371" y="1633597"/>
            <a:ext cx="11539691" cy="3979935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7" indent="0">
              <a:buNone/>
              <a:defRPr sz="1600"/>
            </a:lvl2pPr>
            <a:lvl3pPr marL="914413" indent="0">
              <a:buNone/>
              <a:defRPr sz="1600"/>
            </a:lvl3pPr>
            <a:lvl4pPr marL="1371620" indent="0">
              <a:buNone/>
              <a:defRPr sz="1600"/>
            </a:lvl4pPr>
            <a:lvl5pPr marL="1828826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EF088C7-E82D-7428-19A2-FA2495DB5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939" y="261609"/>
            <a:ext cx="11556123" cy="932191"/>
          </a:xfrm>
        </p:spPr>
        <p:txBody>
          <a:bodyPr>
            <a:normAutofit/>
          </a:bodyPr>
          <a:lstStyle>
            <a:lvl1pPr>
              <a:defRPr sz="4400" spc="-9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F43DCA-50D0-1EE7-2916-94CCEA6203C0}"/>
              </a:ext>
            </a:extLst>
          </p:cNvPr>
          <p:cNvSpPr txBox="1">
            <a:spLocks/>
          </p:cNvSpPr>
          <p:nvPr userDrawn="1"/>
        </p:nvSpPr>
        <p:spPr>
          <a:xfrm>
            <a:off x="9130863" y="63277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Telegraf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543BEB-D66C-6E4A-87AA-60417C33F2A3}" type="slidenum">
              <a:rPr lang="en-GB" sz="1000" smtClean="0">
                <a:solidFill>
                  <a:schemeClr val="tx1"/>
                </a:solidFill>
                <a:latin typeface="+mn-lt"/>
              </a:rPr>
              <a:pPr/>
              <a:t>‹#›</a:t>
            </a:fld>
            <a:endParaRPr lang="en-GB" sz="100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371143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2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A3D83B-5D07-42F4-A757-BAFDA16C09C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6722533" cy="6857999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GB"/>
              <a:t>Click icon to add picture</a:t>
            </a:r>
            <a:endParaRPr lang="en-FI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BB658ED-C525-D4F8-D294-FA5DEF84ACA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37723" y="407243"/>
            <a:ext cx="4501197" cy="5511643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7" indent="0">
              <a:buNone/>
              <a:defRPr sz="1600"/>
            </a:lvl2pPr>
            <a:lvl3pPr marL="914413" indent="0">
              <a:buNone/>
              <a:defRPr sz="1600"/>
            </a:lvl3pPr>
            <a:lvl4pPr marL="1371620" indent="0">
              <a:buNone/>
              <a:defRPr sz="1600"/>
            </a:lvl4pPr>
            <a:lvl5pPr marL="1828826" indent="0"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68E13FD-0C41-7BE7-2D20-FF08D37A25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7940" y="261609"/>
            <a:ext cx="6089192" cy="932191"/>
          </a:xfrm>
        </p:spPr>
        <p:txBody>
          <a:bodyPr>
            <a:normAutofit/>
          </a:bodyPr>
          <a:lstStyle>
            <a:lvl1pPr>
              <a:defRPr sz="4400" spc="-9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Click to edit title style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C4B8E78-67D0-8C6C-3E5C-C5B2F56425CB}"/>
              </a:ext>
            </a:extLst>
          </p:cNvPr>
          <p:cNvSpPr txBox="1">
            <a:spLocks/>
          </p:cNvSpPr>
          <p:nvPr userDrawn="1"/>
        </p:nvSpPr>
        <p:spPr>
          <a:xfrm>
            <a:off x="9130863" y="63277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Telegraf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543BEB-D66C-6E4A-87AA-60417C33F2A3}" type="slidenum">
              <a:rPr lang="en-GB" sz="1000" smtClean="0">
                <a:solidFill>
                  <a:schemeClr val="tx1"/>
                </a:solidFill>
                <a:latin typeface="+mn-lt"/>
              </a:rPr>
              <a:pPr/>
              <a:t>‹#›</a:t>
            </a:fld>
            <a:endParaRPr lang="en-GB" sz="100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544496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1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2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74259AF-6D75-9EE1-1803-E5962213565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>
              <a:solidFill>
                <a:schemeClr val="tx1"/>
              </a:solidFill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A3D83B-5D07-42F4-A757-BAFDA16C09C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6722533" cy="6857999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GB"/>
              <a:t>Click icon to add picture</a:t>
            </a:r>
            <a:endParaRPr lang="en-FI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63A4E3-5492-855F-4245-8FFA41E636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8568" y="6411784"/>
            <a:ext cx="559962" cy="197106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BB658ED-C525-D4F8-D294-FA5DEF84ACA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37723" y="407243"/>
            <a:ext cx="4501197" cy="5511643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7" indent="0">
              <a:buNone/>
              <a:defRPr sz="1600"/>
            </a:lvl2pPr>
            <a:lvl3pPr marL="914413" indent="0">
              <a:buNone/>
              <a:defRPr sz="1600"/>
            </a:lvl3pPr>
            <a:lvl4pPr marL="1371620" indent="0">
              <a:buNone/>
              <a:defRPr sz="1600"/>
            </a:lvl4pPr>
            <a:lvl5pPr marL="1828826" indent="0"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8D1D29C-B6A0-F371-6806-765B312B05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7940" y="261609"/>
            <a:ext cx="6089192" cy="932191"/>
          </a:xfrm>
        </p:spPr>
        <p:txBody>
          <a:bodyPr>
            <a:normAutofit/>
          </a:bodyPr>
          <a:lstStyle>
            <a:lvl1pPr>
              <a:defRPr sz="4400" spc="-9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Click to edit title style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2A67C13-8EC4-4A3F-A2D3-9405E4471906}"/>
              </a:ext>
            </a:extLst>
          </p:cNvPr>
          <p:cNvSpPr txBox="1">
            <a:spLocks/>
          </p:cNvSpPr>
          <p:nvPr userDrawn="1"/>
        </p:nvSpPr>
        <p:spPr>
          <a:xfrm>
            <a:off x="9130863" y="63277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Telegraf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543BEB-D66C-6E4A-87AA-60417C33F2A3}" type="slidenum">
              <a:rPr lang="en-GB" sz="1000" smtClean="0">
                <a:solidFill>
                  <a:schemeClr val="tx1"/>
                </a:solidFill>
                <a:latin typeface="+mn-lt"/>
              </a:rPr>
              <a:pPr/>
              <a:t>‹#›</a:t>
            </a:fld>
            <a:endParaRPr lang="en-GB" sz="100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2216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1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E3F5981-84A4-FA2A-2B92-AD33A4667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939" y="261609"/>
            <a:ext cx="11556123" cy="932191"/>
          </a:xfrm>
        </p:spPr>
        <p:txBody>
          <a:bodyPr>
            <a:normAutofit/>
          </a:bodyPr>
          <a:lstStyle>
            <a:lvl1pPr>
              <a:defRPr sz="4400" spc="-9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F366F9-485F-3A02-255C-1390D9698B62}"/>
              </a:ext>
            </a:extLst>
          </p:cNvPr>
          <p:cNvSpPr txBox="1">
            <a:spLocks/>
          </p:cNvSpPr>
          <p:nvPr userDrawn="1"/>
        </p:nvSpPr>
        <p:spPr>
          <a:xfrm>
            <a:off x="9130863" y="63277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Telegraf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543BEB-D66C-6E4A-87AA-60417C33F2A3}" type="slidenum">
              <a:rPr lang="en-GB" sz="1000" smtClean="0">
                <a:solidFill>
                  <a:schemeClr val="tx1"/>
                </a:solidFill>
                <a:latin typeface="+mn-lt"/>
              </a:rPr>
              <a:pPr/>
              <a:t>‹#›</a:t>
            </a:fld>
            <a:endParaRPr lang="en-GB" sz="100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57047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ox - wavy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background with lines&#10;&#10;Description automatically generated">
            <a:extLst>
              <a:ext uri="{FF2B5EF4-FFF2-40B4-BE49-F238E27FC236}">
                <a16:creationId xmlns:a16="http://schemas.microsoft.com/office/drawing/2014/main" id="{36F6CE81-9691-320B-46E9-0FC468022F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141"/>
          <a:stretch/>
        </p:blipFill>
        <p:spPr>
          <a:xfrm>
            <a:off x="0" y="-10677"/>
            <a:ext cx="12192000" cy="6868677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2F56D0B-2591-C740-A599-1CA5344E12D8}"/>
              </a:ext>
            </a:extLst>
          </p:cNvPr>
          <p:cNvSpPr txBox="1">
            <a:spLocks/>
          </p:cNvSpPr>
          <p:nvPr userDrawn="1"/>
        </p:nvSpPr>
        <p:spPr>
          <a:xfrm>
            <a:off x="9130863" y="63277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Telegraf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543BEB-D66C-6E4A-87AA-60417C33F2A3}" type="slidenum">
              <a:rPr lang="en-GB" sz="1000" smtClean="0">
                <a:solidFill>
                  <a:schemeClr val="tx1"/>
                </a:solidFill>
                <a:latin typeface="+mn-lt"/>
              </a:rPr>
              <a:pPr/>
              <a:t>‹#›</a:t>
            </a:fld>
            <a:endParaRPr lang="en-GB" sz="10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" name="Rectangle: Rounded Corners 71">
            <a:extLst>
              <a:ext uri="{FF2B5EF4-FFF2-40B4-BE49-F238E27FC236}">
                <a16:creationId xmlns:a16="http://schemas.microsoft.com/office/drawing/2014/main" id="{CFD82697-D201-E451-B07A-BEBDE5D92413}"/>
              </a:ext>
            </a:extLst>
          </p:cNvPr>
          <p:cNvSpPr/>
          <p:nvPr userDrawn="1"/>
        </p:nvSpPr>
        <p:spPr bwMode="auto">
          <a:xfrm>
            <a:off x="571615" y="1373637"/>
            <a:ext cx="11032078" cy="4682295"/>
          </a:xfrm>
          <a:prstGeom prst="roundRect">
            <a:avLst>
              <a:gd name="adj" fmla="val 267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7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Sans Serif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7622C2-B9E3-0078-6156-C7AA92F330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8568" y="6411784"/>
            <a:ext cx="559962" cy="19710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D271DF0-ED3C-0D34-0969-051C5DC96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939" y="261609"/>
            <a:ext cx="11556123" cy="932191"/>
          </a:xfrm>
        </p:spPr>
        <p:txBody>
          <a:bodyPr>
            <a:normAutofit/>
          </a:bodyPr>
          <a:lstStyle>
            <a:lvl1pPr>
              <a:defRPr sz="4400" spc="-9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69342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net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net&#10;&#10;Description automatically generated">
            <a:extLst>
              <a:ext uri="{FF2B5EF4-FFF2-40B4-BE49-F238E27FC236}">
                <a16:creationId xmlns:a16="http://schemas.microsoft.com/office/drawing/2014/main" id="{90A6F02A-2713-9159-9A20-40A94B0A5F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659"/>
          <a:stretch/>
        </p:blipFill>
        <p:spPr>
          <a:xfrm>
            <a:off x="-17253" y="0"/>
            <a:ext cx="12209253" cy="6892820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2F56D0B-2591-C740-A599-1CA5344E12D8}"/>
              </a:ext>
            </a:extLst>
          </p:cNvPr>
          <p:cNvSpPr txBox="1">
            <a:spLocks/>
          </p:cNvSpPr>
          <p:nvPr userDrawn="1"/>
        </p:nvSpPr>
        <p:spPr>
          <a:xfrm>
            <a:off x="9130863" y="63277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Telegraf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543BEB-D66C-6E4A-87AA-60417C33F2A3}" type="slidenum">
              <a:rPr lang="en-GB" sz="1000" smtClean="0">
                <a:solidFill>
                  <a:schemeClr val="tx1"/>
                </a:solidFill>
                <a:latin typeface="+mn-lt"/>
              </a:rPr>
              <a:pPr/>
              <a:t>‹#›</a:t>
            </a:fld>
            <a:endParaRPr lang="en-GB" sz="100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C97C656-3809-3FB1-8603-7432C2FA1E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8568" y="6411784"/>
            <a:ext cx="559962" cy="19710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B84EC04-2D4C-8EC4-7BF4-8B11532F5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939" y="261609"/>
            <a:ext cx="11556123" cy="932191"/>
          </a:xfrm>
        </p:spPr>
        <p:txBody>
          <a:bodyPr>
            <a:normAutofit/>
          </a:bodyPr>
          <a:lstStyle>
            <a:lvl1pPr>
              <a:defRPr sz="4400" spc="-9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44230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4122A55-5426-C57A-14B3-E074683B117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6E9BD3-1CB4-9E42-A797-C126D05A6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939" y="365126"/>
            <a:ext cx="1103586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4F044D-3872-BE44-8E92-2709775A6C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7939" y="1825625"/>
            <a:ext cx="1103586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2B36BE-0FC1-7242-A899-E71C1B1353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30862" y="63277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fld id="{F9543BEB-D66C-6E4A-87AA-60417C33F2A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71CF29-A5F3-CB0F-ABA8-3F01B28A395B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448568" y="6411784"/>
            <a:ext cx="559962" cy="19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014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665" r:id="rId2"/>
    <p:sldLayoutId id="2147483769" r:id="rId3"/>
    <p:sldLayoutId id="2147483768" r:id="rId4"/>
    <p:sldLayoutId id="2147483700" r:id="rId5"/>
    <p:sldLayoutId id="2147483761" r:id="rId6"/>
    <p:sldLayoutId id="2147483692" r:id="rId7"/>
    <p:sldLayoutId id="2147483753" r:id="rId8"/>
    <p:sldLayoutId id="2147483755" r:id="rId9"/>
    <p:sldLayoutId id="2147483677" r:id="rId10"/>
    <p:sldLayoutId id="2147483762" r:id="rId11"/>
    <p:sldLayoutId id="2147483775" r:id="rId12"/>
  </p:sldLayoutIdLst>
  <p:hf hdr="0" ftr="0" dt="0"/>
  <p:txStyles>
    <p:titleStyle>
      <a:lvl1pPr algn="l" defTabSz="91441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3" indent="-228603" algn="l" defTabSz="91441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0" indent="-228603" algn="l" defTabSz="9144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16" indent="-228603" algn="l" defTabSz="9144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23" indent="-228603" algn="l" defTabSz="9144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29" indent="-228603" algn="l" defTabSz="9144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36" indent="-228603" algn="l" defTabSz="9144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42" indent="-228603" algn="l" defTabSz="9144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49" indent="-228603" algn="l" defTabSz="9144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55" indent="-228603" algn="l" defTabSz="9144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9144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3" algn="l" defTabSz="9144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0" algn="l" defTabSz="9144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6" algn="l" defTabSz="9144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3" algn="l" defTabSz="9144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9" algn="l" defTabSz="9144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6" algn="l" defTabSz="9144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52" algn="l" defTabSz="9144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4122A55-5426-C57A-14B3-E074683B117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6E9BD3-1CB4-9E42-A797-C126D05A6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939" y="365126"/>
            <a:ext cx="1103586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4F044D-3872-BE44-8E92-2709775A6C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7939" y="1825625"/>
            <a:ext cx="1103586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2B36BE-0FC1-7242-A899-E71C1B1353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30862" y="63277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fld id="{F9543BEB-D66C-6E4A-87AA-60417C33F2A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71CF29-A5F3-CB0F-ABA8-3F01B28A395B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448568" y="6411784"/>
            <a:ext cx="559962" cy="19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975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</p:sldLayoutIdLst>
  <p:hf hdr="0" ftr="0" dt="0"/>
  <p:txStyles>
    <p:titleStyle>
      <a:lvl1pPr algn="l" defTabSz="91441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3" indent="-228603" algn="l" defTabSz="91441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0" indent="-228603" algn="l" defTabSz="9144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16" indent="-228603" algn="l" defTabSz="9144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23" indent="-228603" algn="l" defTabSz="9144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29" indent="-228603" algn="l" defTabSz="9144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36" indent="-228603" algn="l" defTabSz="9144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42" indent="-228603" algn="l" defTabSz="9144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49" indent="-228603" algn="l" defTabSz="9144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55" indent="-228603" algn="l" defTabSz="9144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9144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3" algn="l" defTabSz="9144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0" algn="l" defTabSz="9144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6" algn="l" defTabSz="9144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3" algn="l" defTabSz="9144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9" algn="l" defTabSz="9144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6" algn="l" defTabSz="9144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52" algn="l" defTabSz="9144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7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17" Type="http://schemas.openxmlformats.org/officeDocument/2006/relationships/image" Target="../media/image20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hyperlink" Target="https://www.meetiqm.com&#8203;/" TargetMode="External"/><Relationship Id="rId10" Type="http://schemas.openxmlformats.org/officeDocument/2006/relationships/image" Target="../media/image14.sv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7.jpg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large white cylinder with black text&#10;&#10;Description automatically generated">
            <a:extLst>
              <a:ext uri="{FF2B5EF4-FFF2-40B4-BE49-F238E27FC236}">
                <a16:creationId xmlns:a16="http://schemas.microsoft.com/office/drawing/2014/main" id="{F3233AE4-BE23-D93E-D9AD-A8AD4C2296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" y="446"/>
            <a:ext cx="12191207" cy="6857554"/>
          </a:xfrm>
          <a:prstGeom prst="rect">
            <a:avLst/>
          </a:prstGeom>
        </p:spPr>
      </p:pic>
      <p:pic>
        <p:nvPicPr>
          <p:cNvPr id="3" name="Image 1" descr=" 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396" y="349651"/>
            <a:ext cx="634997" cy="223782"/>
          </a:xfrm>
          <a:prstGeom prst="rect">
            <a:avLst/>
          </a:prstGeom>
        </p:spPr>
      </p:pic>
      <p:pic>
        <p:nvPicPr>
          <p:cNvPr id="4" name="Image 2" descr=" 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7485" y="349740"/>
            <a:ext cx="634819" cy="223607"/>
          </a:xfrm>
          <a:prstGeom prst="rect">
            <a:avLst/>
          </a:prstGeom>
        </p:spPr>
      </p:pic>
      <p:pic>
        <p:nvPicPr>
          <p:cNvPr id="5" name="Image 3" descr=" 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90354" y="350902"/>
            <a:ext cx="100834" cy="148773"/>
          </a:xfrm>
          <a:prstGeom prst="rect">
            <a:avLst/>
          </a:prstGeom>
        </p:spPr>
      </p:pic>
      <p:pic>
        <p:nvPicPr>
          <p:cNvPr id="6" name="Image 4" descr=" 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14769" y="350903"/>
            <a:ext cx="100837" cy="136687"/>
          </a:xfrm>
          <a:prstGeom prst="rect">
            <a:avLst/>
          </a:prstGeom>
        </p:spPr>
      </p:pic>
      <p:pic>
        <p:nvPicPr>
          <p:cNvPr id="7" name="Image 5" descr=" 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17173" y="516915"/>
            <a:ext cx="162517" cy="55317"/>
          </a:xfrm>
          <a:prstGeom prst="rect">
            <a:avLst/>
          </a:prstGeom>
        </p:spPr>
      </p:pic>
      <p:pic>
        <p:nvPicPr>
          <p:cNvPr id="8" name="Image 6" descr=" 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30076" y="469678"/>
            <a:ext cx="116019" cy="76844"/>
          </a:xfrm>
          <a:prstGeom prst="rect">
            <a:avLst/>
          </a:prstGeom>
        </p:spPr>
      </p:pic>
      <p:sp>
        <p:nvSpPr>
          <p:cNvPr id="9" name="Text 0"/>
          <p:cNvSpPr/>
          <p:nvPr/>
        </p:nvSpPr>
        <p:spPr>
          <a:xfrm>
            <a:off x="825496" y="1657581"/>
            <a:ext cx="5391615" cy="31491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4799" b="1" kern="0" spc="96" dirty="0">
                <a:solidFill>
                  <a:srgbClr val="FFFFFF">
                    <a:alpha val="100000"/>
                  </a:srgbClr>
                </a:solidFill>
                <a:latin typeface="Tahoma Bold"/>
                <a:ea typeface="Tahoma Bold"/>
                <a:cs typeface="Tahoma Bold"/>
              </a:rPr>
              <a:t>Grover’s Algorithm</a:t>
            </a:r>
            <a:endParaRPr lang="en-US" sz="4799" b="1" dirty="0">
              <a:latin typeface="Tahoma Bold"/>
              <a:ea typeface="Tahoma Bold"/>
              <a:cs typeface="Tahoma Bold"/>
            </a:endParaRPr>
          </a:p>
        </p:txBody>
      </p:sp>
      <p:sp>
        <p:nvSpPr>
          <p:cNvPr id="11" name="Text 2"/>
          <p:cNvSpPr/>
          <p:nvPr/>
        </p:nvSpPr>
        <p:spPr>
          <a:xfrm>
            <a:off x="784668" y="6370475"/>
            <a:ext cx="810679" cy="1439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900"/>
              </a:lnSpc>
            </a:pPr>
            <a:r>
              <a:rPr lang="en-US" sz="700" u="sng" kern="0" spc="14">
                <a:solidFill>
                  <a:srgbClr val="FFFFFF"/>
                </a:solidFill>
                <a:latin typeface="Tahoma Regular"/>
                <a:ea typeface="Tahoma Regular" pitchFamily="34" charset="-122"/>
                <a:cs typeface="Tahoma Regular" pitchFamily="34" charset="-12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www.meetiqm.com</a:t>
            </a:r>
            <a:endParaRPr lang="en-US" sz="700" u="sng">
              <a:solidFill>
                <a:srgbClr val="FFFFFF"/>
              </a:solidFill>
              <a:ea typeface="Calibri"/>
              <a:cs typeface="Calibri"/>
            </a:endParaRPr>
          </a:p>
        </p:txBody>
      </p:sp>
      <p:sp>
        <p:nvSpPr>
          <p:cNvPr id="14" name="Text 5"/>
          <p:cNvSpPr/>
          <p:nvPr/>
        </p:nvSpPr>
        <p:spPr>
          <a:xfrm>
            <a:off x="787396" y="5270260"/>
            <a:ext cx="4883125" cy="3047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200" b="1" dirty="0">
                <a:solidFill>
                  <a:srgbClr val="FFFFFF">
                    <a:alpha val="100000"/>
                  </a:srgbClr>
                </a:solidFill>
                <a:latin typeface="Tahoma"/>
                <a:ea typeface="Tahoma Bold"/>
                <a:cs typeface="Tahoma Bold"/>
              </a:rPr>
              <a:t>A lecture series by IQM and HS RM</a:t>
            </a:r>
          </a:p>
          <a:p>
            <a:pPr>
              <a:lnSpc>
                <a:spcPts val="2000"/>
              </a:lnSpc>
            </a:pPr>
            <a:r>
              <a:rPr lang="en-US" sz="1200" dirty="0">
                <a:solidFill>
                  <a:srgbClr val="FFFFFF">
                    <a:alpha val="100000"/>
                  </a:srgbClr>
                </a:solidFill>
                <a:latin typeface="Tahoma"/>
                <a:ea typeface="Tahoma Bold"/>
                <a:cs typeface="Tahoma Bold"/>
              </a:rPr>
              <a:t>Authors: Stefan Seegerer, Mikio Nakahara</a:t>
            </a:r>
            <a:endParaRPr lang="de-DE" sz="900" dirty="0"/>
          </a:p>
        </p:txBody>
      </p:sp>
      <p:pic>
        <p:nvPicPr>
          <p:cNvPr id="15" name="Image 7" descr=" "/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19146" y="4965500"/>
            <a:ext cx="4883125" cy="12698"/>
          </a:xfrm>
          <a:prstGeom prst="rect">
            <a:avLst/>
          </a:prstGeom>
        </p:spPr>
      </p:pic>
      <p:sp>
        <p:nvSpPr>
          <p:cNvPr id="16" name="Text 5">
            <a:extLst>
              <a:ext uri="{FF2B5EF4-FFF2-40B4-BE49-F238E27FC236}">
                <a16:creationId xmlns:a16="http://schemas.microsoft.com/office/drawing/2014/main" id="{4FFF0D50-15BE-D4D9-33CD-164FC3D9607F}"/>
              </a:ext>
            </a:extLst>
          </p:cNvPr>
          <p:cNvSpPr/>
          <p:nvPr/>
        </p:nvSpPr>
        <p:spPr>
          <a:xfrm>
            <a:off x="787285" y="5906235"/>
            <a:ext cx="2222489" cy="1439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1000" dirty="0">
                <a:solidFill>
                  <a:srgbClr val="FFFFFF">
                    <a:alpha val="100000"/>
                  </a:srgbClr>
                </a:solidFill>
                <a:latin typeface="Tahoma"/>
                <a:ea typeface="+mn-lt"/>
                <a:cs typeface="+mn-lt"/>
              </a:rPr>
              <a:t>Last Updated 06/2025</a:t>
            </a:r>
            <a:endParaRPr lang="en-US" sz="1000" dirty="0">
              <a:latin typeface="Tahoma"/>
              <a:ea typeface="Tahoma"/>
              <a:cs typeface="Tahom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6F9846DE-C8B7-B874-2E8E-B96040FE0B1C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483296AA-3DF1-403D-396E-20607C36221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 bwMode="auto">
              <a:xfrm>
                <a:off x="317940" y="1155032"/>
                <a:ext cx="11556123" cy="5021931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10000"/>
                  </a:lnSpc>
                  <a:defRPr/>
                </a:pPr>
                <a:r>
                  <a:rPr lang="en-US" dirty="0"/>
                  <a:t>The output of this circuit is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endParaRPr lang="en-US" dirty="0"/>
              </a:p>
              <a:p>
                <a:pPr marL="0" indent="0">
                  <a:lnSpc>
                    <a:spcPct val="110000"/>
                  </a:lnSpc>
                  <a:buNone/>
                  <a:defRPr/>
                </a:pPr>
                <a:r>
                  <a:rPr lang="en-US" dirty="0"/>
                  <a:t>    Observe that the amplitude</a:t>
                </a:r>
              </a:p>
              <a:p>
                <a:pPr marL="0" indent="0">
                  <a:lnSpc>
                    <a:spcPct val="110000"/>
                  </a:lnSpc>
                  <a:buNone/>
                  <a:defRPr/>
                </a:pPr>
                <a:r>
                  <a:rPr lang="en-US" dirty="0"/>
                  <a:t>    of 1011 flipped the sign. </a:t>
                </a:r>
              </a:p>
              <a:p>
                <a:pPr marL="0" indent="0">
                  <a:lnSpc>
                    <a:spcPct val="110000"/>
                  </a:lnSpc>
                  <a:buNone/>
                  <a:defRPr/>
                </a:pPr>
                <a:r>
                  <a:rPr lang="en-US" dirty="0"/>
                  <a:t>STEP 3: </a:t>
                </a:r>
                <a:r>
                  <a:rPr lang="en-US" u="sng" dirty="0"/>
                  <a:t>Increase likelihood of measuring this state</a:t>
                </a:r>
              </a:p>
              <a:p>
                <a:pPr>
                  <a:lnSpc>
                    <a:spcPct val="110000"/>
                  </a:lnSpc>
                  <a:defRPr/>
                </a:pPr>
                <a:r>
                  <a:rPr lang="en-US" dirty="0"/>
                  <a:t>The marking does not change the likelihood of measuring 1011. To amplify the probability, each amplitude is inverted with respect to the mean of amplitudes (dashed line) as </a:t>
                </a:r>
                <a:endParaRPr dirty="0"/>
              </a:p>
            </p:txBody>
          </p:sp>
        </mc:Choice>
        <mc:Fallback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483296AA-3DF1-403D-396E-20607C36221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 bwMode="auto">
              <a:xfrm>
                <a:off x="317940" y="1155032"/>
                <a:ext cx="11556123" cy="5021931"/>
              </a:xfrm>
              <a:blipFill>
                <a:blip r:embed="rId2"/>
                <a:stretch>
                  <a:fillRect l="-791" t="-850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C505FFD9-45FC-BF32-23DF-11FC2C4A1D44}"/>
              </a:ext>
            </a:extLst>
          </p:cNvPr>
          <p:cNvSpPr>
            <a:spLocks noGrp="1"/>
          </p:cNvSpPr>
          <p:nvPr>
            <p:ph type="title"/>
          </p:nvPr>
        </p:nvSpPr>
        <p:spPr bwMode="auto"/>
        <p:txBody>
          <a:bodyPr>
            <a:normAutofit/>
          </a:bodyPr>
          <a:lstStyle/>
          <a:p>
            <a:r>
              <a:rPr lang="en-US" sz="3600" dirty="0"/>
              <a:t>Grover’s Algorithm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DC70BA2-7157-7064-F860-A226E4DCB9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945831" y="972150"/>
            <a:ext cx="4737184" cy="18288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E7FD83-7E0B-C25C-B357-DF0BAC3854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197" y="4545855"/>
            <a:ext cx="4737509" cy="1813990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3F8593FF-DA1C-858D-8CA3-1182A57DEB3D}"/>
              </a:ext>
            </a:extLst>
          </p:cNvPr>
          <p:cNvSpPr/>
          <p:nvPr/>
        </p:nvSpPr>
        <p:spPr>
          <a:xfrm>
            <a:off x="5669279" y="5245769"/>
            <a:ext cx="853441" cy="327259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D2D5C06-7731-B197-08B5-B46C334C84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5247" y="4537395"/>
            <a:ext cx="4737184" cy="182245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D3E49AB-15EC-AAD3-C0DE-D4B8D5B7E7A7}"/>
                  </a:ext>
                </a:extLst>
              </p:cNvPr>
              <p:cNvSpPr txBox="1"/>
              <p:nvPr/>
            </p:nvSpPr>
            <p:spPr>
              <a:xfrm>
                <a:off x="7671334" y="4402012"/>
                <a:ext cx="1886552" cy="5203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16</m:t>
                          </m:r>
                        </m:den>
                      </m:f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,−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16</m:t>
                          </m:r>
                        </m:den>
                      </m:f>
                    </m:oMath>
                  </m:oMathPara>
                </a14:m>
                <a:endParaRPr lang="LID4096" dirty="0" err="1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D3E49AB-15EC-AAD3-C0DE-D4B8D5B7E7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1334" y="4402012"/>
                <a:ext cx="1886552" cy="52039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47574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7DE301CC-D2CB-CBAC-D8C7-4E4EC80DC328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188D440B-85B0-AECF-4226-DC8F1C6C4BE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 bwMode="auto">
              <a:xfrm>
                <a:off x="317940" y="1155032"/>
                <a:ext cx="11556123" cy="5021931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10000"/>
                  </a:lnSpc>
                  <a:defRPr/>
                </a:pPr>
                <a:r>
                  <a:rPr lang="en-US" dirty="0"/>
                  <a:t>Let us consider how to implement mirroring amplitudes with respect to the average. </a:t>
                </a:r>
              </a:p>
              <a:p>
                <a:pPr>
                  <a:lnSpc>
                    <a:spcPct val="110000"/>
                  </a:lnSpc>
                  <a:defRPr/>
                </a:pPr>
                <a:r>
                  <a:rPr lang="en-US" dirty="0"/>
                  <a:t> Let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dirty="0"/>
                  <a:t> be an operator that mirrors a vector with respect to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16</m:t>
                            </m:r>
                          </m:e>
                        </m:rad>
                      </m:den>
                    </m:f>
                    <m:nary>
                      <m:naryPr>
                        <m:chr m:val="∑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m:rPr>
                            <m:brk m:alnAt="23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sup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⟩</m:t>
                        </m:r>
                      </m:e>
                    </m:nary>
                  </m:oMath>
                </a14:m>
                <a:r>
                  <a:rPr lang="en-US" dirty="0"/>
                  <a:t>.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dirty="0"/>
                  <a:t> satisfies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𝐷</m:t>
                    </m:r>
                    <m:d>
                      <m:dPr>
                        <m:begChr m:val="|"/>
                        <m:endChr m:val="⟩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=|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⟩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𝐷</m:t>
                    </m:r>
                    <m:d>
                      <m:dPr>
                        <m:begChr m:val="|"/>
                        <m:endChr m:val="⟩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⊥</m:t>
                            </m:r>
                          </m:sub>
                        </m:sSub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=−</m:t>
                    </m:r>
                    <m:d>
                      <m:dPr>
                        <m:begChr m:val="|"/>
                        <m:endChr m:val="⟩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⊥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, where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⊥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is a vector orthogonal to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r>
                  <a:rPr lang="en-US" dirty="0"/>
                  <a:t>. It is clear that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⟩⟨</m:t>
                    </m:r>
                    <m:r>
                      <a:rPr lang="en-US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|−</m:t>
                    </m:r>
                    <m:r>
                      <a:rPr lang="en-US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p>
                        <m: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⊗</m:t>
                        </m:r>
                        <m: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n-US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0000</m:t>
                    </m:r>
                    <m:r>
                      <a:rPr lang="en-US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⟩</m:t>
                    </m:r>
                    <m:d>
                      <m:dPr>
                        <m:begChr m:val="⟨"/>
                        <m:ctrlP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0000</m:t>
                        </m:r>
                      </m:e>
                      <m:e>
                        <m: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</m:d>
                    <m:sSup>
                      <m:sSupPr>
                        <m:ctrlPr>
                          <a:rPr lang="en-US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p>
                        <m:r>
                          <a:rPr lang="en-US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⊗</m:t>
                        </m:r>
                        <m:r>
                          <a:rPr lang="en-US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dirty="0"/>
                  <a:t>. </a:t>
                </a:r>
              </a:p>
              <a:p>
                <a:pPr>
                  <a:lnSpc>
                    <a:spcPct val="110000"/>
                  </a:lnSpc>
                  <a:defRPr/>
                </a:pPr>
                <a:r>
                  <a:rPr lang="en-US" dirty="0"/>
                  <a:t>Let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  <m:nary>
                      <m:naryPr>
                        <m:chr m:val="∑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m:rPr>
                            <m:brk m:alnAt="23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sup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⟩</m:t>
                        </m:r>
                      </m:e>
                    </m:nary>
                  </m:oMath>
                </a14:m>
                <a:r>
                  <a:rPr lang="en-US" dirty="0"/>
                  <a:t> be an arbitrary vector. Then</a:t>
                </a:r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ct val="110000"/>
                  </a:lnSpc>
                  <a:buNone/>
                  <a:defRPr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  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𝐷</m:t>
                    </m:r>
                    <m:d>
                      <m:dPr>
                        <m:begChr m:val="|"/>
                        <m:endChr m:val="⟩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15</m:t>
                        </m:r>
                      </m:sup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⟩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d>
                          <m:dPr>
                            <m:begChr m:val="⟨"/>
                            <m:endChr m:val="⟩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⟩)=</m:t>
                        </m:r>
                        <m:nary>
                          <m:naryPr>
                            <m:chr m:val="∑"/>
                            <m:ctrlPr>
                              <a:rPr lang="en-US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15</m:t>
                            </m:r>
                          </m:sup>
                          <m:e>
                            <m:d>
                              <m:dPr>
                                <m:ctrlP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</m:acc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</m:d>
                            <m:d>
                              <m:dPr>
                                <m:begChr m:val="|"/>
                                <m:endChr m:val="⟩"/>
                                <m:ctrlP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</m:e>
                        </m:nary>
                      </m:e>
                    </m:nary>
                  </m:oMath>
                </a14:m>
                <a:r>
                  <a:rPr lang="en-US" dirty="0"/>
                  <a:t>where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16</m:t>
                        </m:r>
                      </m:den>
                    </m:f>
                    <m:nary>
                      <m:naryPr>
                        <m:chr m:val="∑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m:rPr>
                            <m:brk m:alnAt="23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sup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dirty="0"/>
                  <a:t> is the    average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}</m:t>
                    </m:r>
                    <m:r>
                      <m:rPr>
                        <m:lit/>
                      </m:rPr>
                      <a:rPr lang="en-US" b="0" i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dirty="0"/>
                  <a:t>  This shows that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dirty="0"/>
                  <a:t> in fact mirrors the amplitude with respect to the average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acc>
                  </m:oMath>
                </a14:m>
                <a:r>
                  <a:rPr lang="en-US" dirty="0"/>
                  <a:t>.</a:t>
                </a:r>
              </a:p>
              <a:p>
                <a:pPr>
                  <a:lnSpc>
                    <a:spcPct val="110000"/>
                  </a:lnSpc>
                  <a:defRPr/>
                </a:pPr>
                <a:r>
                  <a:rPr lang="en-US" dirty="0"/>
                  <a:t>Let’s consider the quantum circuit that implements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dirty="0"/>
                  <a:t> next.</a:t>
                </a:r>
                <a:endParaRPr dirty="0"/>
              </a:p>
            </p:txBody>
          </p:sp>
        </mc:Choice>
        <mc:Fallback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188D440B-85B0-AECF-4226-DC8F1C6C4BE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 bwMode="auto">
              <a:xfrm>
                <a:off x="317940" y="1155032"/>
                <a:ext cx="11556123" cy="5021931"/>
              </a:xfrm>
              <a:blipFill>
                <a:blip r:embed="rId2"/>
                <a:stretch>
                  <a:fillRect l="-791" t="-850" r="-1530" b="-1942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340083E6-11E4-904F-EAB7-05CC1C152032}"/>
              </a:ext>
            </a:extLst>
          </p:cNvPr>
          <p:cNvSpPr>
            <a:spLocks noGrp="1"/>
          </p:cNvSpPr>
          <p:nvPr>
            <p:ph type="title"/>
          </p:nvPr>
        </p:nvSpPr>
        <p:spPr bwMode="auto"/>
        <p:txBody>
          <a:bodyPr>
            <a:normAutofit/>
          </a:bodyPr>
          <a:lstStyle/>
          <a:p>
            <a:r>
              <a:rPr lang="en-US" sz="3600" dirty="0"/>
              <a:t>Grover’s Algorithm</a:t>
            </a:r>
          </a:p>
        </p:txBody>
      </p:sp>
    </p:spTree>
    <p:extLst>
      <p:ext uri="{BB962C8B-B14F-4D97-AF65-F5344CB8AC3E}">
        <p14:creationId xmlns:p14="http://schemas.microsoft.com/office/powerpoint/2010/main" val="1571317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67361796-7B0A-C264-C3B7-5A45D45EAD63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2B00E273-224C-969B-2079-FA03B9667EB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 bwMode="auto">
              <a:xfrm>
                <a:off x="317940" y="1155032"/>
                <a:ext cx="11556123" cy="5021931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10000"/>
                  </a:lnSpc>
                  <a:defRPr/>
                </a:pPr>
                <a:r>
                  <a:rPr lang="en-US" dirty="0"/>
                  <a:t>In fact, we have already encountered a similar circuit previously for our oracle, which flips the sign of ancilla when the input state is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1011</m:t>
                        </m:r>
                      </m:e>
                    </m:d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/>
                  <a:t> which is replaced with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0000</m:t>
                        </m:r>
                      </m:e>
                    </m:d>
                  </m:oMath>
                </a14:m>
                <a:r>
                  <a:rPr lang="en-US" dirty="0"/>
                  <a:t> here. (Never mind the phase, which is irrelevant in quantum theory.) Then the control nodes are sandwiched by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dirty="0"/>
                  <a:t> as </a:t>
                </a:r>
              </a:p>
              <a:p>
                <a:pPr>
                  <a:lnSpc>
                    <a:spcPct val="110000"/>
                  </a:lnSpc>
                  <a:defRPr/>
                </a:pPr>
                <a:endParaRPr lang="en-US" dirty="0"/>
              </a:p>
              <a:p>
                <a:pPr>
                  <a:lnSpc>
                    <a:spcPct val="110000"/>
                  </a:lnSpc>
                  <a:defRPr/>
                </a:pPr>
                <a:endParaRPr lang="en-US" dirty="0"/>
              </a:p>
              <a:p>
                <a:pPr>
                  <a:lnSpc>
                    <a:spcPct val="110000"/>
                  </a:lnSpc>
                  <a:defRPr/>
                </a:pPr>
                <a:endParaRPr lang="en-US" dirty="0"/>
              </a:p>
              <a:p>
                <a:pPr>
                  <a:lnSpc>
                    <a:spcPct val="110000"/>
                  </a:lnSpc>
                  <a:defRPr/>
                </a:pPr>
                <a:endParaRPr lang="en-US" dirty="0"/>
              </a:p>
              <a:p>
                <a:pPr>
                  <a:lnSpc>
                    <a:spcPct val="110000"/>
                  </a:lnSpc>
                  <a:defRPr/>
                </a:pPr>
                <a:endParaRPr lang="en-US" dirty="0"/>
              </a:p>
              <a:p>
                <a:pPr>
                  <a:lnSpc>
                    <a:spcPct val="110000"/>
                  </a:lnSpc>
                  <a:defRPr/>
                </a:pPr>
                <a:r>
                  <a:rPr lang="en-US" dirty="0"/>
                  <a:t>Here we used the identity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⟩⟨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0</m:t>
                    </m:r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⟩⟨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 to arrive at the second circuit.</a:t>
                </a:r>
                <a:endParaRPr dirty="0"/>
              </a:p>
            </p:txBody>
          </p:sp>
        </mc:Choice>
        <mc:Fallback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2B00E273-224C-969B-2079-FA03B9667EB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 bwMode="auto">
              <a:xfrm>
                <a:off x="317940" y="1155032"/>
                <a:ext cx="11556123" cy="5021931"/>
              </a:xfrm>
              <a:blipFill>
                <a:blip r:embed="rId2"/>
                <a:stretch>
                  <a:fillRect l="-686" t="-850" r="-422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D0E9CBF7-EDFE-1AAE-5C0E-80514E69F039}"/>
              </a:ext>
            </a:extLst>
          </p:cNvPr>
          <p:cNvSpPr>
            <a:spLocks noGrp="1"/>
          </p:cNvSpPr>
          <p:nvPr>
            <p:ph type="title"/>
          </p:nvPr>
        </p:nvSpPr>
        <p:spPr bwMode="auto"/>
        <p:txBody>
          <a:bodyPr>
            <a:normAutofit/>
          </a:bodyPr>
          <a:lstStyle/>
          <a:p>
            <a:r>
              <a:rPr lang="en-US" sz="3600" dirty="0"/>
              <a:t>Grover’s Algorithm</a:t>
            </a:r>
          </a:p>
        </p:txBody>
      </p:sp>
      <p:pic>
        <p:nvPicPr>
          <p:cNvPr id="5" name="Picture 4" descr="A diagram of a number">
            <a:extLst>
              <a:ext uri="{FF2B5EF4-FFF2-40B4-BE49-F238E27FC236}">
                <a16:creationId xmlns:a16="http://schemas.microsoft.com/office/drawing/2014/main" id="{5E28CFD3-E740-3D94-A1DD-EB1725375D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0851" y="2997612"/>
            <a:ext cx="5997677" cy="247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980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CD53342B-7B61-0A6B-5394-CEB948A1AF18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4EEC6B84-4961-1B15-B171-4FB27B4E7B7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 bwMode="auto">
              <a:xfrm>
                <a:off x="317940" y="1155032"/>
                <a:ext cx="11556123" cy="5021931"/>
              </a:xfrm>
            </p:spPr>
            <p:txBody>
              <a:bodyPr>
                <a:normAutofit lnSpcReduction="10000"/>
              </a:bodyPr>
              <a:lstStyle/>
              <a:p>
                <a:pPr marL="0" indent="0">
                  <a:lnSpc>
                    <a:spcPct val="110000"/>
                  </a:lnSpc>
                  <a:buNone/>
                  <a:defRPr/>
                </a:pPr>
                <a:r>
                  <a:rPr lang="en-US" b="1" dirty="0"/>
                  <a:t>STEP 4</a:t>
                </a:r>
                <a:r>
                  <a:rPr lang="en-US" dirty="0"/>
                  <a:t>: </a:t>
                </a:r>
                <a:r>
                  <a:rPr lang="en-US" u="sng" dirty="0"/>
                  <a:t>Do it all over again and again</a:t>
                </a:r>
              </a:p>
              <a:p>
                <a:pPr>
                  <a:lnSpc>
                    <a:spcPct val="110000"/>
                  </a:lnSpc>
                  <a:defRPr/>
                </a:pPr>
                <a:r>
                  <a:rPr lang="en-US" dirty="0"/>
                  <a:t>Now the oracle followed by the diffusion operator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dirty="0"/>
                  <a:t> looks like</a:t>
                </a:r>
              </a:p>
              <a:p>
                <a:pPr>
                  <a:lnSpc>
                    <a:spcPct val="110000"/>
                  </a:lnSpc>
                  <a:defRPr/>
                </a:pPr>
                <a:endParaRPr lang="en-US" dirty="0"/>
              </a:p>
              <a:p>
                <a:pPr>
                  <a:lnSpc>
                    <a:spcPct val="110000"/>
                  </a:lnSpc>
                  <a:defRPr/>
                </a:pPr>
                <a:endParaRPr lang="en-US" dirty="0"/>
              </a:p>
              <a:p>
                <a:pPr>
                  <a:lnSpc>
                    <a:spcPct val="110000"/>
                  </a:lnSpc>
                  <a:defRPr/>
                </a:pPr>
                <a:endParaRPr lang="en-US" dirty="0"/>
              </a:p>
              <a:p>
                <a:pPr>
                  <a:lnSpc>
                    <a:spcPct val="110000"/>
                  </a:lnSpc>
                  <a:defRPr/>
                </a:pPr>
                <a:endParaRPr lang="en-US" dirty="0"/>
              </a:p>
              <a:p>
                <a:pPr>
                  <a:lnSpc>
                    <a:spcPct val="110000"/>
                  </a:lnSpc>
                  <a:defRPr/>
                </a:pPr>
                <a:endParaRPr lang="en-US" dirty="0"/>
              </a:p>
              <a:p>
                <a:pPr>
                  <a:lnSpc>
                    <a:spcPct val="110000"/>
                  </a:lnSpc>
                  <a:defRPr/>
                </a:pPr>
                <a:endParaRPr lang="en-US" dirty="0"/>
              </a:p>
              <a:p>
                <a:pPr>
                  <a:lnSpc>
                    <a:spcPct val="110000"/>
                  </a:lnSpc>
                  <a:defRPr/>
                </a:pPr>
                <a:endParaRPr lang="en-US" dirty="0"/>
              </a:p>
              <a:p>
                <a:pPr>
                  <a:lnSpc>
                    <a:spcPct val="110000"/>
                  </a:lnSpc>
                  <a:defRPr/>
                </a:pPr>
                <a:r>
                  <a:rPr lang="en-US" dirty="0"/>
                  <a:t>Let’s check the probability of getting 1011 is enhanced.</a:t>
                </a:r>
                <a:endParaRPr dirty="0"/>
              </a:p>
            </p:txBody>
          </p:sp>
        </mc:Choice>
        <mc:Fallback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4EEC6B84-4961-1B15-B171-4FB27B4E7B7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 bwMode="auto">
              <a:xfrm>
                <a:off x="317940" y="1155032"/>
                <a:ext cx="11556123" cy="5021931"/>
              </a:xfrm>
              <a:blipFill>
                <a:blip r:embed="rId2"/>
                <a:stretch>
                  <a:fillRect l="-791" t="-971" b="-121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443281A8-A334-0921-485D-9D365E66E1D4}"/>
              </a:ext>
            </a:extLst>
          </p:cNvPr>
          <p:cNvSpPr>
            <a:spLocks noGrp="1"/>
          </p:cNvSpPr>
          <p:nvPr>
            <p:ph type="title"/>
          </p:nvPr>
        </p:nvSpPr>
        <p:spPr bwMode="auto"/>
        <p:txBody>
          <a:bodyPr>
            <a:normAutofit/>
          </a:bodyPr>
          <a:lstStyle/>
          <a:p>
            <a:r>
              <a:rPr lang="en-US" sz="3600" dirty="0"/>
              <a:t>Grover’s Algorithm</a:t>
            </a:r>
          </a:p>
        </p:txBody>
      </p:sp>
      <p:pic>
        <p:nvPicPr>
          <p:cNvPr id="5" name="Picture 4" descr="A diagram of a diagram of a oracle">
            <a:extLst>
              <a:ext uri="{FF2B5EF4-FFF2-40B4-BE49-F238E27FC236}">
                <a16:creationId xmlns:a16="http://schemas.microsoft.com/office/drawing/2014/main" id="{00D97C27-D05F-D877-C141-A212367E32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4058" y="2237707"/>
            <a:ext cx="4623884" cy="3300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356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231F543A-841B-3AAD-8A49-FB0D51B2A245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B572090C-E1A9-F7F4-5D64-44174FE523E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 bwMode="auto">
              <a:xfrm>
                <a:off x="317940" y="1155032"/>
                <a:ext cx="11556123" cy="5021931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10000"/>
                  </a:lnSpc>
                  <a:defRPr/>
                </a:pPr>
                <a:r>
                  <a:rPr lang="en-US" dirty="0"/>
                  <a:t>The amplitude of 1011 has changed from</a:t>
                </a:r>
              </a:p>
              <a:p>
                <a:pPr marL="0" indent="0">
                  <a:lnSpc>
                    <a:spcPct val="110000"/>
                  </a:lnSpc>
                  <a:buNone/>
                  <a:defRPr/>
                </a:pPr>
                <a:r>
                  <a:rPr lang="en-US" dirty="0"/>
                  <a:t>   -1/4 to 11/16. The probability has changed </a:t>
                </a:r>
              </a:p>
              <a:p>
                <a:pPr marL="0" indent="0">
                  <a:lnSpc>
                    <a:spcPct val="110000"/>
                  </a:lnSpc>
                  <a:buNone/>
                  <a:defRPr/>
                </a:pPr>
                <a:r>
                  <a:rPr lang="en-US" dirty="0"/>
                  <a:t>   from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0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b="0" i="0" dirty="0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0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b="0" i="0" dirty="0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 dirty="0" smtClean="0"/>
                      <m:t>=0.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i="1" dirty="0" smtClean="0"/>
                      <m:t>625</m:t>
                    </m:r>
                  </m:oMath>
                </a14:m>
                <a:r>
                  <a:rPr lang="en-US" dirty="0"/>
                  <a:t>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11</m:t>
                                </m:r>
                              </m:num>
                              <m:den>
                                <m: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16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/>
                      <m:t>∼</m:t>
                    </m:r>
                  </m:oMath>
                </a14:m>
                <a:r>
                  <a:rPr lang="en-US" dirty="0"/>
                  <a:t>0.473.</a:t>
                </a:r>
              </a:p>
              <a:p>
                <a:pPr>
                  <a:lnSpc>
                    <a:spcPct val="110000"/>
                  </a:lnSpc>
                  <a:defRPr/>
                </a:pPr>
                <a:r>
                  <a:rPr lang="en-US" dirty="0"/>
                  <a:t>The probability is further enhanced if the </a:t>
                </a:r>
              </a:p>
              <a:p>
                <a:pPr marL="0" indent="0">
                  <a:lnSpc>
                    <a:spcPct val="110000"/>
                  </a:lnSpc>
                  <a:buNone/>
                  <a:defRPr/>
                </a:pPr>
                <a:r>
                  <a:rPr lang="en-US" dirty="0"/>
                  <a:t>    </a:t>
                </a:r>
                <a:r>
                  <a:rPr lang="en-US" dirty="0" err="1"/>
                  <a:t>oracle+diffusion</a:t>
                </a:r>
                <a:r>
                  <a:rPr lang="en-US" dirty="0"/>
                  <a:t> operator is applied again</a:t>
                </a:r>
              </a:p>
              <a:p>
                <a:pPr>
                  <a:lnSpc>
                    <a:spcPct val="110000"/>
                  </a:lnSpc>
                  <a:defRPr/>
                </a:pPr>
                <a:endParaRPr lang="en-US" sz="2600" dirty="0"/>
              </a:p>
              <a:p>
                <a:pPr>
                  <a:lnSpc>
                    <a:spcPct val="110000"/>
                  </a:lnSpc>
                  <a:defRPr/>
                </a:pPr>
                <a:endParaRPr lang="en-US" sz="2600" dirty="0"/>
              </a:p>
              <a:p>
                <a:pPr marL="0" indent="0">
                  <a:lnSpc>
                    <a:spcPct val="110000"/>
                  </a:lnSpc>
                  <a:buNone/>
                  <a:defRPr/>
                </a:pPr>
                <a:r>
                  <a:rPr lang="en-US" dirty="0"/>
                  <a:t>and again.</a:t>
                </a:r>
              </a:p>
              <a:p>
                <a:pPr>
                  <a:lnSpc>
                    <a:spcPct val="110000"/>
                  </a:lnSpc>
                  <a:defRPr/>
                </a:pPr>
                <a:endParaRPr lang="en-US" sz="2600" dirty="0"/>
              </a:p>
              <a:p>
                <a:pPr>
                  <a:lnSpc>
                    <a:spcPct val="110000"/>
                  </a:lnSpc>
                  <a:defRPr/>
                </a:pPr>
                <a:endParaRPr dirty="0"/>
              </a:p>
            </p:txBody>
          </p:sp>
        </mc:Choice>
        <mc:Fallback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B572090C-E1A9-F7F4-5D64-44174FE523E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 bwMode="auto">
              <a:xfrm>
                <a:off x="317940" y="1155032"/>
                <a:ext cx="11556123" cy="5021931"/>
              </a:xfrm>
              <a:blipFill>
                <a:blip r:embed="rId2"/>
                <a:stretch>
                  <a:fillRect l="-791" t="-850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11B285C4-EE25-52E2-EEB5-202B631BBAAB}"/>
              </a:ext>
            </a:extLst>
          </p:cNvPr>
          <p:cNvSpPr>
            <a:spLocks noGrp="1"/>
          </p:cNvSpPr>
          <p:nvPr>
            <p:ph type="title"/>
          </p:nvPr>
        </p:nvSpPr>
        <p:spPr bwMode="auto"/>
        <p:txBody>
          <a:bodyPr>
            <a:normAutofit/>
          </a:bodyPr>
          <a:lstStyle/>
          <a:p>
            <a:r>
              <a:rPr lang="en-US" sz="3600" dirty="0"/>
              <a:t>Grover’s Algorithm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A5D77D-364B-307E-2396-B5C8D53460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6251" y="811131"/>
            <a:ext cx="4393631" cy="16962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6C2F62-B600-8D4E-BC06-171A1CA0FC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3022" y="2720058"/>
            <a:ext cx="4393631" cy="17199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11C150F-C372-0437-C4D8-B7ADC0C4D6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4554" y="4639701"/>
            <a:ext cx="4425328" cy="171996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C7026B7-F267-EF88-D141-8C54D99F2003}"/>
                  </a:ext>
                </a:extLst>
              </p:cNvPr>
              <p:cNvSpPr txBox="1"/>
              <p:nvPr/>
            </p:nvSpPr>
            <p:spPr>
              <a:xfrm>
                <a:off x="8397866" y="3102595"/>
                <a:ext cx="1543949" cy="67704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61</m:t>
                                  </m:r>
                                </m:num>
                                <m:den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64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∼0.908</m:t>
                      </m:r>
                    </m:oMath>
                  </m:oMathPara>
                </a14:m>
                <a:endParaRPr lang="LID4096" dirty="0" err="1"/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C7026B7-F267-EF88-D141-8C54D99F20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7866" y="3102595"/>
                <a:ext cx="1543949" cy="67704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2F60804-F757-353B-900E-5882D5DB75AC}"/>
                  </a:ext>
                </a:extLst>
              </p:cNvPr>
              <p:cNvSpPr txBox="1"/>
              <p:nvPr/>
            </p:nvSpPr>
            <p:spPr>
              <a:xfrm>
                <a:off x="8120261" y="1062609"/>
                <a:ext cx="2062213" cy="7693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∼0.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473</m:t>
                      </m:r>
                    </m:oMath>
                  </m:oMathPara>
                </a14:m>
                <a:endParaRPr lang="LID4096" dirty="0"/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2F60804-F757-353B-900E-5882D5DB75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0261" y="1062609"/>
                <a:ext cx="2062213" cy="76937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C986430-0F8A-8EEC-87C3-A5193C24B225}"/>
                  </a:ext>
                </a:extLst>
              </p:cNvPr>
              <p:cNvSpPr txBox="1"/>
              <p:nvPr/>
            </p:nvSpPr>
            <p:spPr bwMode="auto">
              <a:xfrm>
                <a:off x="8120260" y="4846028"/>
                <a:ext cx="2062213" cy="7693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251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256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∼0.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961</m:t>
                      </m:r>
                    </m:oMath>
                  </m:oMathPara>
                </a14:m>
                <a:endParaRPr lang="LID4096" dirty="0"/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C986430-0F8A-8EEC-87C3-A5193C24B2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20260" y="4846028"/>
                <a:ext cx="2062213" cy="76937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41899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FFA443B6-E676-B5BB-ECA7-92369683AE57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FC9C59F6-5574-9877-FEF7-403E2866371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 bwMode="auto">
              <a:xfrm>
                <a:off x="317940" y="1155032"/>
                <a:ext cx="11556123" cy="5021931"/>
              </a:xfrm>
            </p:spPr>
            <p:txBody>
              <a:bodyPr>
                <a:normAutofit lnSpcReduction="10000"/>
              </a:bodyPr>
              <a:lstStyle/>
              <a:p>
                <a:pPr>
                  <a:lnSpc>
                    <a:spcPct val="110000"/>
                  </a:lnSpc>
                  <a:defRPr/>
                </a:pPr>
                <a:r>
                  <a:rPr lang="en-US" dirty="0"/>
                  <a:t>What if we repeat this further? The </a:t>
                </a:r>
              </a:p>
              <a:p>
                <a:pPr marL="0" indent="0">
                  <a:lnSpc>
                    <a:spcPct val="110000"/>
                  </a:lnSpc>
                  <a:buNone/>
                  <a:defRPr/>
                </a:pPr>
                <a:r>
                  <a:rPr lang="en-US" dirty="0"/>
                  <a:t>    probability goes down on the 4</a:t>
                </a:r>
                <a:r>
                  <a:rPr lang="en-US" baseline="30000" dirty="0"/>
                  <a:t>th</a:t>
                </a:r>
                <a:r>
                  <a:rPr lang="en-US" dirty="0"/>
                  <a:t> iteration.</a:t>
                </a:r>
              </a:p>
              <a:p>
                <a:pPr marL="0" indent="0">
                  <a:lnSpc>
                    <a:spcPct val="110000"/>
                  </a:lnSpc>
                  <a:buNone/>
                  <a:defRPr/>
                </a:pPr>
                <a:r>
                  <a:rPr lang="en-US" dirty="0"/>
                  <a:t>    There is an optimal number of iterations, </a:t>
                </a:r>
              </a:p>
              <a:p>
                <a:pPr marL="0" indent="0">
                  <a:lnSpc>
                    <a:spcPct val="110000"/>
                  </a:lnSpc>
                  <a:buNone/>
                  <a:defRPr/>
                </a:pPr>
                <a:r>
                  <a:rPr lang="en-US" dirty="0"/>
                  <a:t>    3 in our case.</a:t>
                </a:r>
              </a:p>
              <a:p>
                <a:pPr>
                  <a:lnSpc>
                    <a:spcPct val="110000"/>
                  </a:lnSpc>
                  <a:defRPr/>
                </a:pPr>
                <a:r>
                  <a:rPr lang="en-US" dirty="0"/>
                  <a:t>Let’s look at the iteration process at each step.</a:t>
                </a:r>
              </a:p>
              <a:p>
                <a:pPr marL="0" indent="0">
                  <a:lnSpc>
                    <a:spcPct val="110000"/>
                  </a:lnSpc>
                  <a:buNone/>
                  <a:defRPr/>
                </a:pPr>
                <a:r>
                  <a:rPr lang="en-US" dirty="0"/>
                  <a:t>   Let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16</m:t>
                            </m:r>
                          </m:e>
                        </m:rad>
                      </m:den>
                    </m:f>
                    <m:nary>
                      <m:naryPr>
                        <m:chr m:val="∑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m:rPr>
                            <m:brk m:alnAt="23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sup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⟩</m:t>
                        </m:r>
                      </m:e>
                    </m:nary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e>
                        </m:rad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nary>
                      <m:naryPr>
                        <m:chr m:val="∑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m:rPr>
                            <m:brk m:alnAt="23"/>
                          </m:rP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15</m:t>
                        </m:r>
                      </m:sup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−|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⟩),  </m:t>
                        </m:r>
                      </m:e>
                    </m:nary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/>
              </a:p>
              <a:p>
                <a:pPr marL="0" indent="0">
                  <a:lnSpc>
                    <a:spcPct val="110000"/>
                  </a:lnSpc>
                  <a:buNone/>
                  <a:defRPr/>
                </a:pPr>
                <a:r>
                  <a:rPr lang="en-US" dirty="0"/>
                  <a:t>   where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=|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1011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⟩</m:t>
                    </m:r>
                  </m:oMath>
                </a14:m>
                <a:r>
                  <a:rPr lang="en-US" dirty="0"/>
                  <a:t> is the target state.</a:t>
                </a:r>
              </a:p>
              <a:p>
                <a:pPr marL="0" indent="0">
                  <a:lnSpc>
                    <a:spcPct val="110000"/>
                  </a:lnSpc>
                  <a:buNone/>
                  <a:defRPr/>
                </a:pPr>
                <a:r>
                  <a:rPr lang="en-US" dirty="0"/>
                  <a:t>   Then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15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16</m:t>
                            </m:r>
                          </m:den>
                        </m:f>
                      </m:e>
                    </m:ra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func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func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16</m:t>
                            </m:r>
                          </m:den>
                        </m:f>
                      </m:e>
                    </m:rad>
                  </m:oMath>
                </a14:m>
                <a:r>
                  <a:rPr lang="en-US" dirty="0"/>
                  <a:t>. Namely </a:t>
                </a:r>
              </a:p>
              <a:p>
                <a:pPr marL="0" indent="0">
                  <a:lnSpc>
                    <a:spcPct val="110000"/>
                  </a:lnSpc>
                  <a:buNone/>
                  <a:defRPr/>
                </a:pPr>
                <a14:m>
                  <m:oMath xmlns:m="http://schemas.openxmlformats.org/officeDocument/2006/math"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    </m:t>
                    </m:r>
                    <m:d>
                      <m:dPr>
                        <m:begChr m:val="|"/>
                        <m:endChr m:val="⟩"/>
                        <m:ctrlPr>
                          <a:rPr lang="en-US" sz="2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6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US" sz="2600" i="1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sz="26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60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sz="26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func>
                    <m:d>
                      <m:dPr>
                        <m:begChr m:val="|"/>
                        <m:endChr m:val="⟩"/>
                        <m:ctrlPr>
                          <a:rPr lang="en-US" sz="2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6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p>
                            <m:r>
                              <a:rPr lang="en-US" sz="26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sz="2600" i="1">
                        <a:latin typeface="Cambria Math" panose="02040503050406030204" pitchFamily="18" charset="0"/>
                      </a:rPr>
                      <m:t>+</m:t>
                    </m:r>
                    <m:func>
                      <m:funcPr>
                        <m:ctrlPr>
                          <a:rPr lang="en-US" sz="260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60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func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⟩</m:t>
                    </m:r>
                  </m:oMath>
                </a14:m>
                <a:r>
                  <a:rPr lang="en-US" sz="2600" dirty="0"/>
                  <a:t>. Then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b>
                    </m:sSub>
                    <m:d>
                      <m:dPr>
                        <m:begChr m:val="|"/>
                        <m:endChr m:val="⟩"/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d>
                      <m:dPr>
                        <m:begChr m:val="|"/>
                        <m:endChr m:val="⟩"/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600" dirty="0"/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6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60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sz="26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func>
                    <m:d>
                      <m:dPr>
                        <m:begChr m:val="|"/>
                        <m:endChr m:val="⟩"/>
                        <m:ctrlPr>
                          <a:rPr lang="en-US" sz="2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6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p>
                            <m:r>
                              <a:rPr lang="en-US" sz="26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US" sz="26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60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US" sz="26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func>
                    <m:r>
                      <a:rPr lang="en-US" sz="2600" i="1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sz="2600" i="1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sz="2600" i="1">
                        <a:latin typeface="Cambria Math" panose="02040503050406030204" pitchFamily="18" charset="0"/>
                      </a:rPr>
                      <m:t>⟩</m:t>
                    </m:r>
                  </m:oMath>
                </a14:m>
                <a:r>
                  <a:rPr lang="en-US" sz="2600" dirty="0"/>
                  <a:t>. </a:t>
                </a:r>
              </a:p>
              <a:p>
                <a:pPr marL="0" indent="0">
                  <a:lnSpc>
                    <a:spcPct val="110000"/>
                  </a:lnSpc>
                  <a:buNone/>
                  <a:defRPr/>
                </a:pPr>
                <a:endParaRPr dirty="0"/>
              </a:p>
            </p:txBody>
          </p:sp>
        </mc:Choice>
        <mc:Fallback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FC9C59F6-5574-9877-FEF7-403E2866371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 bwMode="auto">
              <a:xfrm>
                <a:off x="317940" y="1155032"/>
                <a:ext cx="11556123" cy="5021931"/>
              </a:xfrm>
              <a:blipFill>
                <a:blip r:embed="rId2"/>
                <a:stretch>
                  <a:fillRect l="-686" t="-971" b="-2306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B087E480-DBF4-BA80-BC28-02E6C243C4E2}"/>
              </a:ext>
            </a:extLst>
          </p:cNvPr>
          <p:cNvSpPr>
            <a:spLocks noGrp="1"/>
          </p:cNvSpPr>
          <p:nvPr>
            <p:ph type="title"/>
          </p:nvPr>
        </p:nvSpPr>
        <p:spPr bwMode="auto"/>
        <p:txBody>
          <a:bodyPr>
            <a:normAutofit/>
          </a:bodyPr>
          <a:lstStyle/>
          <a:p>
            <a:r>
              <a:rPr lang="en-US" sz="3600" dirty="0"/>
              <a:t>Grover’s Algorithm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188B3C-200F-2624-2FA5-DA3E6F1699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0826" y="972152"/>
            <a:ext cx="5171898" cy="201168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7065A41-7767-BBA2-D31E-84F1CC22B268}"/>
                  </a:ext>
                </a:extLst>
              </p:cNvPr>
              <p:cNvSpPr txBox="1"/>
              <p:nvPr/>
            </p:nvSpPr>
            <p:spPr bwMode="auto">
              <a:xfrm>
                <a:off x="7484244" y="1246025"/>
                <a:ext cx="1800429" cy="67704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78</m:t>
                                  </m:r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1024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582</m:t>
                      </m:r>
                    </m:oMath>
                  </m:oMathPara>
                </a14:m>
                <a:endParaRPr lang="LID4096" dirty="0" err="1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7065A41-7767-BBA2-D31E-84F1CC22B2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84244" y="1246025"/>
                <a:ext cx="1800429" cy="67704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5D17F2B2-67AA-C5B3-CA59-F17D2D240C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6224" y="3282214"/>
            <a:ext cx="3926500" cy="2011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883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11069432-6286-95C4-6E85-53F7EDBE8164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8AB2A28E-3D93-332B-A6E9-6D4FE862F4B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 bwMode="auto">
              <a:xfrm>
                <a:off x="317940" y="1155032"/>
                <a:ext cx="11556123" cy="5021931"/>
              </a:xfrm>
            </p:spPr>
            <p:txBody>
              <a:bodyPr>
                <a:normAutofit fontScale="92500" lnSpcReduction="10000"/>
              </a:bodyPr>
              <a:lstStyle/>
              <a:p>
                <a:pPr>
                  <a:lnSpc>
                    <a:spcPct val="110000"/>
                  </a:lnSpc>
                  <a:defRPr/>
                </a:pPr>
                <a:r>
                  <a:rPr lang="en-US" dirty="0"/>
                  <a:t>Here </a:t>
                </a:r>
              </a:p>
              <a:p>
                <a:pPr marL="0" indent="0">
                  <a:lnSpc>
                    <a:spcPct val="110000"/>
                  </a:lnSpc>
                  <a:buNone/>
                  <a:defRPr/>
                </a:pPr>
                <a:endParaRPr lang="en-US" dirty="0"/>
              </a:p>
              <a:p>
                <a:pPr>
                  <a:lnSpc>
                    <a:spcPct val="110000"/>
                  </a:lnSpc>
                  <a:defRPr/>
                </a:pPr>
                <a:r>
                  <a:rPr lang="en-US" dirty="0"/>
                  <a:t>Diffusion operation is a rotation with angle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/>
                  <a:t>.</a:t>
                </a:r>
              </a:p>
              <a:p>
                <a:pPr marL="0" indent="0">
                  <a:lnSpc>
                    <a:spcPct val="110000"/>
                  </a:lnSpc>
                  <a:buNone/>
                  <a:defRPr/>
                </a:pPr>
                <a:r>
                  <a:rPr lang="en-US" dirty="0"/>
                  <a:t>   We find</a:t>
                </a:r>
              </a:p>
              <a:p>
                <a:pPr marL="0" indent="0">
                  <a:lnSpc>
                    <a:spcPct val="110000"/>
                  </a:lnSpc>
                  <a:buNone/>
                  <a:defRPr/>
                </a:pPr>
                <a:endParaRPr lang="en-US" dirty="0"/>
              </a:p>
              <a:p>
                <a:pPr>
                  <a:lnSpc>
                    <a:spcPct val="110000"/>
                  </a:lnSpc>
                  <a:defRPr/>
                </a:pPr>
                <a:r>
                  <a:rPr lang="en-US" dirty="0"/>
                  <a:t>The next iteration maps </a:t>
                </a:r>
              </a:p>
              <a:p>
                <a:pPr>
                  <a:lnSpc>
                    <a:spcPct val="110000"/>
                  </a:lnSpc>
                  <a:defRPr/>
                </a:pPr>
                <a:r>
                  <a:rPr lang="en-US" dirty="0"/>
                  <a:t>The probability of measuring the target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⟩</m:t>
                    </m:r>
                  </m:oMath>
                </a14:m>
                <a:r>
                  <a:rPr lang="en-US" dirty="0"/>
                  <a:t> is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((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after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 iterations. </a:t>
                </a:r>
              </a:p>
              <a:p>
                <a:pPr>
                  <a:lnSpc>
                    <a:spcPct val="110000"/>
                  </a:lnSpc>
                  <a:defRPr/>
                </a:pPr>
                <a:r>
                  <a:rPr lang="en-US" dirty="0"/>
                  <a:t>The probability is maximized when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rad>
                      <m:radPr>
                        <m:deg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16</m:t>
                            </m:r>
                          </m:den>
                        </m:f>
                      </m:e>
                    </m:rad>
                    <m:r>
                      <a:rPr lang="en-US" b="0" i="1" smtClean="0">
                        <a:latin typeface="Cambria Math" panose="02040503050406030204" pitchFamily="18" charset="0"/>
                      </a:rPr>
                      <m:t>∼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dirty="0"/>
                  <a:t>. We find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16</m:t>
                            </m:r>
                          </m:e>
                        </m:rad>
                      </m:num>
                      <m:den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US" dirty="0"/>
                  <a:t> in our case. In general, the oracle is called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ad>
                          <m:radPr>
                            <m:degHide m:val="on"/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</m:rad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times to find one specific item out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/>
                  <a:t> items.  This should be compared with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</a:t>
                </a:r>
                <a:r>
                  <a:rPr lang="en-US" dirty="0"/>
                  <a:t>in classical case.</a:t>
                </a:r>
              </a:p>
            </p:txBody>
          </p:sp>
        </mc:Choice>
        <mc:Fallback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8AB2A28E-3D93-332B-A6E9-6D4FE862F4B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 bwMode="auto">
              <a:xfrm>
                <a:off x="317940" y="1155032"/>
                <a:ext cx="11556123" cy="5021931"/>
              </a:xfrm>
              <a:blipFill>
                <a:blip r:embed="rId2"/>
                <a:stretch>
                  <a:fillRect l="-580" t="-607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C862519F-5EFA-6D9F-4325-35DE39AC35A3}"/>
              </a:ext>
            </a:extLst>
          </p:cNvPr>
          <p:cNvSpPr>
            <a:spLocks noGrp="1"/>
          </p:cNvSpPr>
          <p:nvPr>
            <p:ph type="title"/>
          </p:nvPr>
        </p:nvSpPr>
        <p:spPr bwMode="auto"/>
        <p:txBody>
          <a:bodyPr>
            <a:normAutofit/>
          </a:bodyPr>
          <a:lstStyle/>
          <a:p>
            <a:r>
              <a:rPr lang="en-US" sz="3600" dirty="0"/>
              <a:t>Grover’s Algorithm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EC9793-4345-6A6A-40E0-7D0F3AF9E8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1309" y="357590"/>
            <a:ext cx="4187434" cy="2145365"/>
          </a:xfrm>
          <a:prstGeom prst="rect">
            <a:avLst/>
          </a:prstGeom>
        </p:spPr>
      </p:pic>
      <p:pic>
        <p:nvPicPr>
          <p:cNvPr id="5" name="Picture 4" descr="A close-up of a black text&#10;&#10;AI-generated content may be incorrect.">
            <a:extLst>
              <a:ext uri="{FF2B5EF4-FFF2-40B4-BE49-F238E27FC236}">
                <a16:creationId xmlns:a16="http://schemas.microsoft.com/office/drawing/2014/main" id="{24BCC826-C674-1E89-3E00-A2C0492465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3251" y="1240971"/>
            <a:ext cx="3005328" cy="6065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544CF6-9225-9912-F18E-70E06A36F7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5768" y="2560443"/>
            <a:ext cx="8652387" cy="6492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C14D93E-32DD-D557-E863-90615E4921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2591" y="3267186"/>
            <a:ext cx="7996582" cy="649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200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3F01D1A3-18F1-DCDE-037F-23876C51CA11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29ECDD7-090F-321F-CFC2-3FCCAAE53C9D}"/>
              </a:ext>
            </a:extLst>
          </p:cNvPr>
          <p:cNvSpPr>
            <a:spLocks noGrp="1"/>
          </p:cNvSpPr>
          <p:nvPr>
            <p:ph idx="1"/>
          </p:nvPr>
        </p:nvSpPr>
        <p:spPr bwMode="auto"/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Searching for Answers: Table Seating Problem</a:t>
            </a:r>
          </a:p>
          <a:p>
            <a:pPr>
              <a:defRPr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Grover’s algorithm</a:t>
            </a:r>
          </a:p>
          <a:p>
            <a:pPr>
              <a:defRPr/>
            </a:pPr>
            <a:r>
              <a:rPr lang="en-US" dirty="0"/>
              <a:t>3SAT Problem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6651E60-205C-5D10-BCF6-CF87B29BDB1A}"/>
              </a:ext>
            </a:extLst>
          </p:cNvPr>
          <p:cNvSpPr>
            <a:spLocks noGrp="1"/>
          </p:cNvSpPr>
          <p:nvPr>
            <p:ph type="title"/>
          </p:nvPr>
        </p:nvSpPr>
        <p:spPr bwMode="auto"/>
        <p:txBody>
          <a:bodyPr>
            <a:normAutofit/>
          </a:bodyPr>
          <a:lstStyle/>
          <a:p>
            <a:pPr>
              <a:defRPr/>
            </a:pPr>
            <a:r>
              <a:rPr lang="en-US" sz="4000" dirty="0"/>
              <a:t>Agenda</a:t>
            </a:r>
            <a:endParaRPr sz="4000" dirty="0"/>
          </a:p>
        </p:txBody>
      </p:sp>
    </p:spTree>
    <p:extLst>
      <p:ext uri="{BB962C8B-B14F-4D97-AF65-F5344CB8AC3E}">
        <p14:creationId xmlns:p14="http://schemas.microsoft.com/office/powerpoint/2010/main" val="3183881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C5599B7C-FA11-3F30-FF9B-B31BE31994EE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3A8C72AC-CD52-D35F-ED3D-CE07CBC69F5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 bwMode="auto">
              <a:xfrm>
                <a:off x="317940" y="1029903"/>
                <a:ext cx="11556123" cy="5303519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10000"/>
                  </a:lnSpc>
                  <a:defRPr/>
                </a:pPr>
                <a:r>
                  <a:rPr lang="en-US" dirty="0"/>
                  <a:t>The setting in the previous example seems somewhat unnatural. There must be someone of something who knows the solution to make the oracle.</a:t>
                </a:r>
              </a:p>
              <a:p>
                <a:pPr>
                  <a:lnSpc>
                    <a:spcPct val="110000"/>
                  </a:lnSpc>
                  <a:defRPr/>
                </a:pPr>
                <a:r>
                  <a:rPr lang="en-US" dirty="0"/>
                  <a:t>Let’s consider the 3SAT problem, which is an example of Boolean Satisfiability (SAT) problem. An instance is made of certain number of </a:t>
                </a:r>
                <a:r>
                  <a:rPr lang="en-US" dirty="0">
                    <a:solidFill>
                      <a:srgbClr val="C00000"/>
                    </a:solidFill>
                  </a:rPr>
                  <a:t>clauses</a:t>
                </a:r>
                <a:r>
                  <a:rPr lang="en-US" dirty="0"/>
                  <a:t>, where each clause takes the form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∨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∨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/>
                  <a:t>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¬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sub>
                        </m:sSub>
                      </m:e>
                    </m:d>
                  </m:oMath>
                </a14:m>
                <a:r>
                  <a:rPr lang="en-US" dirty="0"/>
                  <a:t> is called a </a:t>
                </a:r>
                <a:r>
                  <a:rPr lang="en-US" dirty="0">
                    <a:solidFill>
                      <a:srgbClr val="C00000"/>
                    </a:solidFill>
                  </a:rPr>
                  <a:t>literal</a:t>
                </a:r>
                <a:r>
                  <a:rPr lang="en-US" dirty="0"/>
                  <a:t>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dirty="0"/>
                  <a:t> is assumed to have at most 3 literals in the 3SAT problem. The 3SAT problem is to tell whether there is a set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dirty="0"/>
                  <a:t> that give T (truth) to a </a:t>
                </a:r>
                <a:r>
                  <a:rPr lang="en-US" dirty="0">
                    <a:solidFill>
                      <a:srgbClr val="C00000"/>
                    </a:solidFill>
                  </a:rPr>
                  <a:t>3SAT instance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∧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∧…∧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</m:oMath>
                </a14:m>
                <a:r>
                  <a:rPr lang="en-US" dirty="0"/>
                  <a:t>. This is known to be an NP-complete problem. </a:t>
                </a:r>
              </a:p>
              <a:p>
                <a:pPr>
                  <a:lnSpc>
                    <a:spcPct val="110000"/>
                  </a:lnSpc>
                  <a:defRPr/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</m:oMath>
                </a14:m>
                <a:r>
                  <a:rPr lang="en-US" dirty="0"/>
                  <a:t> is assigned for F while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|1⟩</m:t>
                    </m:r>
                  </m:oMath>
                </a14:m>
                <a:r>
                  <a:rPr lang="en-US" dirty="0"/>
                  <a:t> for T in the following. Let us consider an instance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∧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∨¬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∨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∧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¬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∨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for definiteness. We introduce a controlled-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 gate for each clause so that the ancilla in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|0⟩</m:t>
                    </m:r>
                  </m:oMath>
                </a14:m>
                <a:r>
                  <a:rPr lang="en-US" dirty="0"/>
                  <a:t> is flipped to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US" dirty="0"/>
                  <a:t> if and only if the clause is F. </a:t>
                </a:r>
                <a:r>
                  <a:rPr lang="en-US" dirty="0">
                    <a:solidFill>
                      <a:srgbClr val="C00000"/>
                    </a:solidFill>
                  </a:rPr>
                  <a:t>All ancillas remain in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|0⟩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if and only if all clauses are T</a:t>
                </a:r>
                <a:r>
                  <a:rPr lang="en-US" dirty="0"/>
                  <a:t>.</a:t>
                </a:r>
              </a:p>
              <a:p>
                <a:pPr>
                  <a:lnSpc>
                    <a:spcPct val="110000"/>
                  </a:lnSpc>
                  <a:defRPr/>
                </a:pPr>
                <a:endParaRPr dirty="0"/>
              </a:p>
            </p:txBody>
          </p:sp>
        </mc:Choice>
        <mc:Fallback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3A8C72AC-CD52-D35F-ED3D-CE07CBC69F5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 bwMode="auto">
              <a:xfrm>
                <a:off x="317940" y="1029903"/>
                <a:ext cx="11556123" cy="5303519"/>
              </a:xfrm>
              <a:blipFill>
                <a:blip r:embed="rId2"/>
                <a:stretch>
                  <a:fillRect l="-686" t="-805" r="-949" b="-805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3E83CDB3-6502-7347-656F-6C1E15D10983}"/>
              </a:ext>
            </a:extLst>
          </p:cNvPr>
          <p:cNvSpPr>
            <a:spLocks noGrp="1"/>
          </p:cNvSpPr>
          <p:nvPr>
            <p:ph type="title"/>
          </p:nvPr>
        </p:nvSpPr>
        <p:spPr bwMode="auto"/>
        <p:txBody>
          <a:bodyPr>
            <a:normAutofit/>
          </a:bodyPr>
          <a:lstStyle/>
          <a:p>
            <a:r>
              <a:rPr lang="en-US" sz="3600" dirty="0"/>
              <a:t>3SAT Problem</a:t>
            </a:r>
          </a:p>
        </p:txBody>
      </p:sp>
    </p:spTree>
    <p:extLst>
      <p:ext uri="{BB962C8B-B14F-4D97-AF65-F5344CB8AC3E}">
        <p14:creationId xmlns:p14="http://schemas.microsoft.com/office/powerpoint/2010/main" val="949913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75F79A32-CF93-2BCA-3A72-0F42228D1EDE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FD049CF6-5EAB-E648-FEF3-EEDB2161FEB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 bwMode="auto">
              <a:xfrm>
                <a:off x="317937" y="1099276"/>
                <a:ext cx="11556123" cy="5021931"/>
              </a:xfrm>
            </p:spPr>
            <p:txBody>
              <a:bodyPr>
                <a:normAutofit fontScale="92500" lnSpcReduction="10000"/>
              </a:bodyPr>
              <a:lstStyle/>
              <a:p>
                <a:pPr>
                  <a:lnSpc>
                    <a:spcPct val="110000"/>
                  </a:lnSpc>
                  <a:defRPr/>
                </a:pPr>
                <a:r>
                  <a:rPr lang="en-US" dirty="0"/>
                  <a:t>Ancilla is flipped from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⟩</m:t>
                    </m:r>
                  </m:oMath>
                </a14:m>
                <a:r>
                  <a:rPr lang="en-US" dirty="0"/>
                  <a:t> to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⟩</m:t>
                    </m:r>
                  </m:oMath>
                </a14:m>
                <a:r>
                  <a:rPr lang="en-US" dirty="0"/>
                  <a:t> if and only if a clause is F. If all clauses are T, the control qubits of the control gate acting on the bottom qubit remain in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⟩</m:t>
                    </m:r>
                  </m:oMath>
                </a14:m>
                <a:r>
                  <a:rPr lang="en-US" dirty="0"/>
                  <a:t> and flips the phase of the bottom qubit.   </a:t>
                </a:r>
              </a:p>
              <a:p>
                <a:pPr>
                  <a:lnSpc>
                    <a:spcPct val="110000"/>
                  </a:lnSpc>
                  <a:defRPr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dirty="0"/>
                  <a:t> flips the sign of the </a:t>
                </a:r>
              </a:p>
              <a:p>
                <a:pPr marL="0" indent="0">
                  <a:lnSpc>
                    <a:spcPct val="110000"/>
                  </a:lnSpc>
                  <a:buNone/>
                  <a:defRPr/>
                </a:pPr>
                <a:r>
                  <a:rPr lang="en-US" dirty="0"/>
                  <a:t>   basis vector(s) for which</a:t>
                </a:r>
              </a:p>
              <a:p>
                <a:pPr marL="0" indent="0">
                  <a:lnSpc>
                    <a:spcPct val="110000"/>
                  </a:lnSpc>
                  <a:buNone/>
                  <a:defRPr/>
                </a:pPr>
                <a:r>
                  <a:rPr lang="en-US" dirty="0"/>
                  <a:t>   the instance is T.</a:t>
                </a:r>
              </a:p>
              <a:p>
                <a:pPr>
                  <a:lnSpc>
                    <a:spcPct val="110000"/>
                  </a:lnSpc>
                  <a:defRPr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dirty="0"/>
                  <a:t> is the diffusion </a:t>
                </a:r>
              </a:p>
              <a:p>
                <a:pPr marL="0" indent="0">
                  <a:lnSpc>
                    <a:spcPct val="110000"/>
                  </a:lnSpc>
                  <a:buNone/>
                  <a:defRPr/>
                </a:pPr>
                <a:r>
                  <a:rPr lang="en-US" dirty="0"/>
                  <a:t>   operator.</a:t>
                </a:r>
              </a:p>
              <a:p>
                <a:pPr>
                  <a:lnSpc>
                    <a:spcPct val="110000"/>
                  </a:lnSpc>
                  <a:defRPr/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is </a:t>
                </a:r>
              </a:p>
              <a:p>
                <a:pPr marL="0" indent="0">
                  <a:lnSpc>
                    <a:spcPct val="110000"/>
                  </a:lnSpc>
                  <a:buNone/>
                  <a:defRPr/>
                </a:pPr>
                <a:r>
                  <a:rPr lang="en-US" dirty="0"/>
                  <a:t>   obtained with a good </a:t>
                </a:r>
              </a:p>
              <a:p>
                <a:pPr marL="0" indent="0">
                  <a:lnSpc>
                    <a:spcPct val="110000"/>
                  </a:lnSpc>
                  <a:buNone/>
                  <a:defRPr/>
                </a:pPr>
                <a:r>
                  <a:rPr lang="en-US" dirty="0"/>
                  <a:t>   probability after 3 iterations.</a:t>
                </a:r>
              </a:p>
              <a:p>
                <a:pPr marL="0" indent="0">
                  <a:lnSpc>
                    <a:spcPct val="110000"/>
                  </a:lnSpc>
                  <a:buNone/>
                  <a:defRPr/>
                </a:pPr>
                <a:endParaRPr lang="en-US" dirty="0"/>
              </a:p>
            </p:txBody>
          </p:sp>
        </mc:Choice>
        <mc:Fallback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FD049CF6-5EAB-E648-FEF3-EEDB2161FEB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 bwMode="auto">
              <a:xfrm>
                <a:off x="317937" y="1099276"/>
                <a:ext cx="11556123" cy="5021931"/>
              </a:xfrm>
              <a:blipFill>
                <a:blip r:embed="rId2"/>
                <a:stretch>
                  <a:fillRect l="-580" t="-607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3F32AFCD-F6A3-C011-A50F-D33DAFDC7702}"/>
              </a:ext>
            </a:extLst>
          </p:cNvPr>
          <p:cNvSpPr>
            <a:spLocks noGrp="1"/>
          </p:cNvSpPr>
          <p:nvPr>
            <p:ph type="title"/>
          </p:nvPr>
        </p:nvSpPr>
        <p:spPr bwMode="auto"/>
        <p:txBody>
          <a:bodyPr>
            <a:normAutofit/>
          </a:bodyPr>
          <a:lstStyle/>
          <a:p>
            <a:r>
              <a:rPr lang="en-US" sz="3600" dirty="0"/>
              <a:t>3SAT Problem</a:t>
            </a:r>
          </a:p>
        </p:txBody>
      </p:sp>
      <p:pic>
        <p:nvPicPr>
          <p:cNvPr id="9" name="Picture 8" descr="A diagram of a diagram of a circuit&#10;&#10;AI-generated content may be incorrect.">
            <a:extLst>
              <a:ext uri="{FF2B5EF4-FFF2-40B4-BE49-F238E27FC236}">
                <a16:creationId xmlns:a16="http://schemas.microsoft.com/office/drawing/2014/main" id="{2658AE0B-8983-6316-AC01-5460C2C045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1474" y="2008344"/>
            <a:ext cx="7839075" cy="4247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051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1F91B-FD8B-4C0B-B9FF-0CFD201C74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DE" dirty="0"/>
              <a:t>In this session, we </a:t>
            </a:r>
            <a:r>
              <a:rPr lang="en-US" dirty="0"/>
              <a:t>will learn Grover’s algorithm to solve 3SAT problem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6675040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009EA476-6591-9F54-99B0-247C9ABAF2DF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DE06A964-5162-5684-6756-3007652F4CF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 bwMode="auto">
              <a:xfrm>
                <a:off x="317940" y="1155032"/>
                <a:ext cx="11556123" cy="5021931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10000"/>
                  </a:lnSpc>
                  <a:defRPr/>
                </a:pPr>
                <a:r>
                  <a:rPr lang="en-US" dirty="0"/>
                  <a:t>Suppose one wants to pick up one specific item out of unstructured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/>
                  <a:t> items. In classical search, it takes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d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</a:t>
                </a:r>
                <a:r>
                  <a:rPr lang="en-US" dirty="0"/>
                  <a:t>steps to find the item. The number of steps is reduced to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ad>
                          <m:radPr>
                            <m:degHide m:val="on"/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</m:rad>
                      </m:e>
                    </m:d>
                  </m:oMath>
                </a14:m>
                <a:r>
                  <a:rPr lang="en-US" dirty="0"/>
                  <a:t> if Grover’s algorithm is employed.</a:t>
                </a:r>
              </a:p>
              <a:p>
                <a:pPr>
                  <a:lnSpc>
                    <a:spcPct val="110000"/>
                  </a:lnSpc>
                  <a:defRPr/>
                </a:pPr>
                <a:r>
                  <a:rPr lang="en-US" dirty="0"/>
                  <a:t>We introduced examples of seating problem and 3SAT problem to demonstrate the advantage of Grover’s algorithm over </a:t>
                </a:r>
                <a:r>
                  <a:rPr lang="en-US"/>
                  <a:t>classical counterpart.  </a:t>
                </a:r>
                <a:endParaRPr lang="en-US" dirty="0"/>
              </a:p>
              <a:p>
                <a:pPr>
                  <a:lnSpc>
                    <a:spcPct val="110000"/>
                  </a:lnSpc>
                  <a:defRPr/>
                </a:pPr>
                <a:endParaRPr dirty="0"/>
              </a:p>
            </p:txBody>
          </p:sp>
        </mc:Choice>
        <mc:Fallback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DE06A964-5162-5684-6756-3007652F4C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 bwMode="auto">
              <a:xfrm>
                <a:off x="317940" y="1155032"/>
                <a:ext cx="11556123" cy="5021931"/>
              </a:xfrm>
              <a:blipFill>
                <a:blip r:embed="rId2"/>
                <a:stretch>
                  <a:fillRect l="-686" t="-850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FCD58566-719F-9126-0F75-F4CE0F13AB4B}"/>
              </a:ext>
            </a:extLst>
          </p:cNvPr>
          <p:cNvSpPr>
            <a:spLocks noGrp="1"/>
          </p:cNvSpPr>
          <p:nvPr>
            <p:ph type="title"/>
          </p:nvPr>
        </p:nvSpPr>
        <p:spPr bwMode="auto"/>
        <p:txBody>
          <a:bodyPr>
            <a:normAutofit/>
          </a:bodyPr>
          <a:lstStyle/>
          <a:p>
            <a:r>
              <a:rPr lang="en-US" sz="3600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995569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 bwMode="auto"/>
        <p:txBody>
          <a:bodyPr>
            <a:normAutofit/>
          </a:bodyPr>
          <a:lstStyle/>
          <a:p>
            <a:r>
              <a:rPr lang="en-US" dirty="0"/>
              <a:t>Searching for Answers: Table Seating Problem</a:t>
            </a:r>
          </a:p>
          <a:p>
            <a:pPr>
              <a:defRPr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Grover’s algorithm</a:t>
            </a:r>
          </a:p>
          <a:p>
            <a:pPr>
              <a:defRPr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3SAT Problem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auto"/>
        <p:txBody>
          <a:bodyPr>
            <a:normAutofit/>
          </a:bodyPr>
          <a:lstStyle/>
          <a:p>
            <a:pPr>
              <a:defRPr/>
            </a:pPr>
            <a:r>
              <a:rPr lang="en-US" sz="4000" dirty="0"/>
              <a:t>Agenda</a:t>
            </a:r>
            <a:endParaRPr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 bwMode="auto"/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  <a:defRPr/>
            </a:pPr>
            <a:r>
              <a:rPr lang="en-US" dirty="0"/>
              <a:t>Suppose 4 persons are invited to a party. </a:t>
            </a:r>
          </a:p>
          <a:p>
            <a:pPr>
              <a:lnSpc>
                <a:spcPct val="110000"/>
              </a:lnSpc>
              <a:defRPr/>
            </a:pPr>
            <a:r>
              <a:rPr lang="en-US" dirty="0"/>
              <a:t>Their relations are subtle. Some people want to sit in the same table, while some want to avoid sitting in the same table.</a:t>
            </a:r>
          </a:p>
          <a:p>
            <a:pPr>
              <a:lnSpc>
                <a:spcPct val="110000"/>
              </a:lnSpc>
              <a:defRPr/>
            </a:pPr>
            <a:r>
              <a:rPr lang="en-US" dirty="0"/>
              <a:t>Example:                                                    Blue line; they want to sit together, </a:t>
            </a:r>
          </a:p>
          <a:p>
            <a:pPr marL="0" indent="0">
              <a:lnSpc>
                <a:spcPct val="110000"/>
              </a:lnSpc>
              <a:buNone/>
              <a:defRPr/>
            </a:pPr>
            <a:r>
              <a:rPr lang="en-US" dirty="0"/>
              <a:t>                                                                       Red line: they want to avoid sitting together </a:t>
            </a:r>
          </a:p>
          <a:p>
            <a:pPr marL="0" indent="0">
              <a:lnSpc>
                <a:spcPct val="110000"/>
              </a:lnSpc>
              <a:buNone/>
              <a:defRPr/>
            </a:pPr>
            <a:r>
              <a:rPr lang="en-US" dirty="0"/>
              <a:t>                                                                       No line: they are neutral</a:t>
            </a:r>
          </a:p>
          <a:p>
            <a:pPr>
              <a:lnSpc>
                <a:spcPct val="110000"/>
              </a:lnSpc>
              <a:defRPr/>
            </a:pPr>
            <a:endParaRPr lang="en-US" dirty="0"/>
          </a:p>
          <a:p>
            <a:pPr>
              <a:lnSpc>
                <a:spcPct val="110000"/>
              </a:lnSpc>
              <a:defRPr/>
            </a:pPr>
            <a:endParaRPr lang="en-US" dirty="0"/>
          </a:p>
          <a:p>
            <a:pPr>
              <a:lnSpc>
                <a:spcPct val="110000"/>
              </a:lnSpc>
              <a:defRPr/>
            </a:pPr>
            <a:r>
              <a:rPr lang="en-US" dirty="0">
                <a:solidFill>
                  <a:srgbClr val="C00000"/>
                </a:solidFill>
              </a:rPr>
              <a:t>Table Seating Problem</a:t>
            </a:r>
            <a:r>
              <a:rPr lang="en-US" dirty="0"/>
              <a:t>: Suppose there are two tables. To arrange the seating of guests at tables in such a way that the guests are comfortable and enjoy the company of those they are seated with, while adhering to certain preferences and constraints. </a:t>
            </a:r>
            <a:endParaRPr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auto"/>
        <p:txBody>
          <a:bodyPr>
            <a:normAutofit/>
          </a:bodyPr>
          <a:lstStyle/>
          <a:p>
            <a:r>
              <a:rPr lang="en-US" sz="3600" dirty="0"/>
              <a:t>Searching for Answers: Table Seating Problem</a:t>
            </a:r>
          </a:p>
        </p:txBody>
      </p:sp>
      <p:pic>
        <p:nvPicPr>
          <p:cNvPr id="7" name="Picture 6" descr="A diagram of a number of objects&#10;&#10;AI-generated content may be incorrect.">
            <a:extLst>
              <a:ext uri="{FF2B5EF4-FFF2-40B4-BE49-F238E27FC236}">
                <a16:creationId xmlns:a16="http://schemas.microsoft.com/office/drawing/2014/main" id="{712E205C-11EC-3D9C-3A2E-3AA0781578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7960" y="2714781"/>
            <a:ext cx="3638497" cy="18126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80A447A1-CDCB-4C79-E636-83681CDA1799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BA0EBD5D-F060-1DD1-2A3B-1A474646C2C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 bwMode="auto">
              <a:xfrm>
                <a:off x="317940" y="1016602"/>
                <a:ext cx="11646262" cy="5160361"/>
              </a:xfrm>
            </p:spPr>
            <p:txBody>
              <a:bodyPr>
                <a:normAutofit lnSpcReduction="10000"/>
              </a:bodyPr>
              <a:lstStyle/>
              <a:p>
                <a:pPr>
                  <a:lnSpc>
                    <a:spcPct val="110000"/>
                  </a:lnSpc>
                  <a:defRPr/>
                </a:pPr>
                <a:r>
                  <a:rPr lang="en-US" dirty="0"/>
                  <a:t>Solutions</a:t>
                </a:r>
              </a:p>
              <a:p>
                <a:pPr>
                  <a:lnSpc>
                    <a:spcPct val="110000"/>
                  </a:lnSpc>
                  <a:defRPr/>
                </a:pPr>
                <a:endParaRPr lang="en-US" dirty="0"/>
              </a:p>
              <a:p>
                <a:pPr>
                  <a:lnSpc>
                    <a:spcPct val="110000"/>
                  </a:lnSpc>
                  <a:defRPr/>
                </a:pPr>
                <a:endParaRPr lang="en-US" dirty="0"/>
              </a:p>
              <a:p>
                <a:pPr marL="0" indent="0">
                  <a:lnSpc>
                    <a:spcPct val="110000"/>
                  </a:lnSpc>
                  <a:buNone/>
                  <a:defRPr/>
                </a:pPr>
                <a:endParaRPr lang="en-US" dirty="0"/>
              </a:p>
              <a:p>
                <a:pPr>
                  <a:lnSpc>
                    <a:spcPct val="110000"/>
                  </a:lnSpc>
                  <a:defRPr/>
                </a:pPr>
                <a:r>
                  <a:rPr lang="en-US" dirty="0"/>
                  <a:t>Encoding: 1 at position 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 if Person 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 is sitting at table 1, and 0 if the person is sitting at table 0.  </a:t>
                </a:r>
                <a:r>
                  <a:rPr lang="en-US" dirty="0">
                    <a:solidFill>
                      <a:srgbClr val="C00000"/>
                    </a:solidFill>
                  </a:rPr>
                  <a:t>0100</a:t>
                </a:r>
                <a:r>
                  <a:rPr lang="en-US" dirty="0"/>
                  <a:t> (left) and </a:t>
                </a:r>
                <a:r>
                  <a:rPr lang="en-US" dirty="0">
                    <a:solidFill>
                      <a:srgbClr val="C00000"/>
                    </a:solidFill>
                  </a:rPr>
                  <a:t>1011 </a:t>
                </a:r>
                <a:r>
                  <a:rPr lang="en-US" dirty="0"/>
                  <a:t>(right).</a:t>
                </a:r>
              </a:p>
              <a:p>
                <a:pPr>
                  <a:lnSpc>
                    <a:spcPct val="110000"/>
                  </a:lnSpc>
                  <a:defRPr/>
                </a:pPr>
                <a:r>
                  <a:rPr lang="en-US" dirty="0"/>
                  <a:t>Since there are 4 people, there are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=16</m:t>
                    </m:r>
                  </m:oMath>
                </a14:m>
                <a:r>
                  <a:rPr lang="en-US" dirty="0"/>
                  <a:t> seating orders. There are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dirty="0"/>
                  <a:t> seating orders if there are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 people.</a:t>
                </a:r>
              </a:p>
              <a:p>
                <a:pPr>
                  <a:lnSpc>
                    <a:spcPct val="110000"/>
                  </a:lnSpc>
                  <a:defRPr/>
                </a:pPr>
                <a:r>
                  <a:rPr lang="en-US" dirty="0"/>
                  <a:t>Define oracle                                                                         where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is a bit string of length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. </a:t>
                </a:r>
              </a:p>
              <a:p>
                <a:pPr>
                  <a:lnSpc>
                    <a:spcPct val="110000"/>
                  </a:lnSpc>
                  <a:defRPr/>
                </a:pPr>
                <a:r>
                  <a:rPr lang="en-US" dirty="0"/>
                  <a:t>To solve this problem </a:t>
                </a:r>
                <a:r>
                  <a:rPr lang="en-US" dirty="0">
                    <a:solidFill>
                      <a:srgbClr val="C00000"/>
                    </a:solidFill>
                  </a:rPr>
                  <a:t>classically</a:t>
                </a:r>
                <a:r>
                  <a:rPr lang="en-US" dirty="0"/>
                  <a:t>, we need to call this oracle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times. </a:t>
                </a:r>
              </a:p>
              <a:p>
                <a:pPr>
                  <a:lnSpc>
                    <a:spcPct val="110000"/>
                  </a:lnSpc>
                  <a:defRPr/>
                </a:pPr>
                <a:endParaRPr lang="en-US" dirty="0"/>
              </a:p>
            </p:txBody>
          </p:sp>
        </mc:Choice>
        <mc:Fallback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BA0EBD5D-F060-1DD1-2A3B-1A474646C2C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 bwMode="auto">
              <a:xfrm>
                <a:off x="317940" y="1016602"/>
                <a:ext cx="11646262" cy="5160361"/>
              </a:xfrm>
              <a:blipFill>
                <a:blip r:embed="rId2"/>
                <a:stretch>
                  <a:fillRect l="-680" t="-946" r="-471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5BF43754-AF25-E4C6-0FF9-F393FCBB6317}"/>
              </a:ext>
            </a:extLst>
          </p:cNvPr>
          <p:cNvSpPr>
            <a:spLocks noGrp="1"/>
          </p:cNvSpPr>
          <p:nvPr>
            <p:ph type="title"/>
          </p:nvPr>
        </p:nvSpPr>
        <p:spPr bwMode="auto"/>
        <p:txBody>
          <a:bodyPr>
            <a:normAutofit/>
          </a:bodyPr>
          <a:lstStyle/>
          <a:p>
            <a:r>
              <a:rPr lang="en-US" sz="3600" dirty="0"/>
              <a:t>Searching for Answers: Table Seating Problem</a:t>
            </a:r>
          </a:p>
        </p:txBody>
      </p:sp>
      <p:pic>
        <p:nvPicPr>
          <p:cNvPr id="5" name="Picture 4" descr="A pair of cards with green labels">
            <a:extLst>
              <a:ext uri="{FF2B5EF4-FFF2-40B4-BE49-F238E27FC236}">
                <a16:creationId xmlns:a16="http://schemas.microsoft.com/office/drawing/2014/main" id="{DDEEA113-1ED3-3EFA-A598-FD1F03221F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3437" y="1095598"/>
            <a:ext cx="7074568" cy="18514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2EEABF-8DCD-AA97-EFF1-AF2B73F306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6801" y="4711606"/>
            <a:ext cx="5584521" cy="687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691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CECC710F-7BDA-D329-05B7-02B3E43C4AD8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84743B3-D679-9B62-279F-3CF9B5239047}"/>
              </a:ext>
            </a:extLst>
          </p:cNvPr>
          <p:cNvSpPr>
            <a:spLocks noGrp="1"/>
          </p:cNvSpPr>
          <p:nvPr>
            <p:ph idx="1"/>
          </p:nvPr>
        </p:nvSpPr>
        <p:spPr bwMode="auto"/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Searching for Answers: Table Seating Problem</a:t>
            </a:r>
          </a:p>
          <a:p>
            <a:pPr>
              <a:defRPr/>
            </a:pPr>
            <a:r>
              <a:rPr lang="en-US" dirty="0"/>
              <a:t>Grover’s algorithm</a:t>
            </a:r>
          </a:p>
          <a:p>
            <a:pPr>
              <a:defRPr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3SAT Problem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F77CCBB-A253-87F9-4DB3-A3BD006583CA}"/>
              </a:ext>
            </a:extLst>
          </p:cNvPr>
          <p:cNvSpPr>
            <a:spLocks noGrp="1"/>
          </p:cNvSpPr>
          <p:nvPr>
            <p:ph type="title"/>
          </p:nvPr>
        </p:nvSpPr>
        <p:spPr bwMode="auto"/>
        <p:txBody>
          <a:bodyPr>
            <a:normAutofit/>
          </a:bodyPr>
          <a:lstStyle/>
          <a:p>
            <a:pPr>
              <a:defRPr/>
            </a:pPr>
            <a:r>
              <a:rPr lang="en-US" sz="4000" dirty="0"/>
              <a:t>Agenda</a:t>
            </a:r>
            <a:endParaRPr sz="4000" dirty="0"/>
          </a:p>
        </p:txBody>
      </p:sp>
    </p:spTree>
    <p:extLst>
      <p:ext uri="{BB962C8B-B14F-4D97-AF65-F5344CB8AC3E}">
        <p14:creationId xmlns:p14="http://schemas.microsoft.com/office/powerpoint/2010/main" val="721462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A1F3D134-2181-2F3A-D865-73C793BF15A1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2A64E19E-F9F1-C85E-A1EA-FBF8AC7F8AC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 bwMode="auto">
              <a:xfrm>
                <a:off x="317940" y="1155032"/>
                <a:ext cx="11556123" cy="5021931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10000"/>
                  </a:lnSpc>
                  <a:defRPr/>
                </a:pPr>
                <a:r>
                  <a:rPr lang="en-US" dirty="0"/>
                  <a:t>A </a:t>
                </a:r>
                <a:r>
                  <a:rPr lang="en-US" dirty="0">
                    <a:solidFill>
                      <a:srgbClr val="C00000"/>
                    </a:solidFill>
                  </a:rPr>
                  <a:t>quantum</a:t>
                </a:r>
                <a:r>
                  <a:rPr lang="en-US" dirty="0"/>
                  <a:t> algorithm called </a:t>
                </a:r>
                <a:r>
                  <a:rPr lang="en-US" dirty="0">
                    <a:solidFill>
                      <a:srgbClr val="C00000"/>
                    </a:solidFill>
                  </a:rPr>
                  <a:t>Grover’s algorithm </a:t>
                </a:r>
                <a:r>
                  <a:rPr lang="en-US" dirty="0"/>
                  <a:t>finds solutions by using the oracle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ad>
                      <m:radPr>
                        <m:degHide m:val="on"/>
                        <m:ctrlPr>
                          <a:rPr 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rad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dirty="0"/>
                  <a:t>times. </a:t>
                </a:r>
              </a:p>
              <a:p>
                <a:pPr>
                  <a:lnSpc>
                    <a:spcPct val="110000"/>
                  </a:lnSpc>
                  <a:defRPr/>
                </a:pPr>
                <a:r>
                  <a:rPr lang="en-US" dirty="0"/>
                  <a:t>Assume that there is a unique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that satisfies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)=1</m:t>
                    </m:r>
                  </m:oMath>
                </a14:m>
                <a:r>
                  <a:rPr lang="en-US" dirty="0"/>
                  <a:t> for simplicity.</a:t>
                </a:r>
              </a:p>
            </p:txBody>
          </p:sp>
        </mc:Choice>
        <mc:Fallback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2A64E19E-F9F1-C85E-A1EA-FBF8AC7F8AC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 bwMode="auto">
              <a:xfrm>
                <a:off x="317940" y="1155032"/>
                <a:ext cx="11556123" cy="5021931"/>
              </a:xfrm>
              <a:blipFill>
                <a:blip r:embed="rId2"/>
                <a:stretch>
                  <a:fillRect l="-686" t="-850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505AC439-5AD5-8FF7-AED1-6141F6A7724C}"/>
              </a:ext>
            </a:extLst>
          </p:cNvPr>
          <p:cNvSpPr>
            <a:spLocks noGrp="1"/>
          </p:cNvSpPr>
          <p:nvPr>
            <p:ph type="title"/>
          </p:nvPr>
        </p:nvSpPr>
        <p:spPr bwMode="auto"/>
        <p:txBody>
          <a:bodyPr>
            <a:normAutofit/>
          </a:bodyPr>
          <a:lstStyle/>
          <a:p>
            <a:r>
              <a:rPr lang="en-US" sz="3600" dirty="0"/>
              <a:t>Grover’s Algorithm</a:t>
            </a:r>
          </a:p>
        </p:txBody>
      </p:sp>
    </p:spTree>
    <p:extLst>
      <p:ext uri="{BB962C8B-B14F-4D97-AF65-F5344CB8AC3E}">
        <p14:creationId xmlns:p14="http://schemas.microsoft.com/office/powerpoint/2010/main" val="2186915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9E8E24A5-BD90-0D32-81EE-F6B1C67DED85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CCC9203E-0B9D-A8E8-D5F7-4C59FA6B54B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 bwMode="auto">
              <a:xfrm>
                <a:off x="317937" y="943277"/>
                <a:ext cx="11556123" cy="5245768"/>
              </a:xfrm>
            </p:spPr>
            <p:txBody>
              <a:bodyPr>
                <a:normAutofit lnSpcReduction="10000"/>
              </a:bodyPr>
              <a:lstStyle/>
              <a:p>
                <a:pPr marL="0" indent="0">
                  <a:lnSpc>
                    <a:spcPct val="110000"/>
                  </a:lnSpc>
                  <a:buNone/>
                  <a:defRPr/>
                </a:pPr>
                <a:r>
                  <a:rPr lang="en-US" b="1" dirty="0"/>
                  <a:t>STEP 1: </a:t>
                </a:r>
                <a:r>
                  <a:rPr lang="en-US" u="sng" dirty="0"/>
                  <a:t>Making all outcomes equally likely</a:t>
                </a:r>
                <a:endParaRPr lang="en-US" b="1" u="sng" dirty="0"/>
              </a:p>
              <a:p>
                <a:pPr marL="0" indent="0">
                  <a:lnSpc>
                    <a:spcPct val="110000"/>
                  </a:lnSpc>
                  <a:buNone/>
                  <a:defRPr/>
                </a:pPr>
                <a:r>
                  <a:rPr lang="en-US" dirty="0"/>
                  <a:t>Produce equal superposition of all possible outcomes </a:t>
                </a:r>
              </a:p>
              <a:p>
                <a:pPr marL="0" indent="0">
                  <a:lnSpc>
                    <a:spcPct val="110000"/>
                  </a:lnSpc>
                  <a:buNone/>
                  <a:defRPr/>
                </a:pPr>
                <a:r>
                  <a:rPr lang="en-US" dirty="0"/>
                  <a:t>by acting the Hadamard gate on each qubit in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⟩</m:t>
                    </m:r>
                  </m:oMath>
                </a14:m>
                <a:r>
                  <a:rPr lang="en-US" dirty="0"/>
                  <a:t> state.</a:t>
                </a:r>
              </a:p>
              <a:p>
                <a:pPr marL="0" indent="0">
                  <a:lnSpc>
                    <a:spcPct val="110000"/>
                  </a:lnSpc>
                  <a:buNone/>
                  <a:defRPr/>
                </a:pPr>
                <a:r>
                  <a:rPr lang="en-US" dirty="0"/>
                  <a:t>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⊗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b>
                        </m:sSub>
                      </m:sup>
                    </m:sSup>
                    <m:d>
                      <m:dPr>
                        <m:begChr m:val="|"/>
                        <m:endChr m:val="⟩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00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…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p>
                              <m:sSup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sup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</m:sub>
                                </m:sSub>
                              </m:sup>
                            </m:sSup>
                          </m:e>
                        </m:rad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nary>
                      <m:naryPr>
                        <m:chr m:val="∑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m:rPr>
                            <m:brk m:alnAt="23"/>
                          </m:rP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sub>
                            </m:sSub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⟩</m:t>
                        </m:r>
                      </m:e>
                    </m:nary>
                  </m:oMath>
                </a14:m>
                <a:endParaRPr lang="en-US" dirty="0"/>
              </a:p>
              <a:p>
                <a:pPr marL="0" indent="0">
                  <a:lnSpc>
                    <a:spcPct val="110000"/>
                  </a:lnSpc>
                  <a:buNone/>
                  <a:defRPr/>
                </a:pPr>
                <a:r>
                  <a:rPr lang="en-US" dirty="0"/>
                  <a:t>Let’s take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i="1" dirty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ar-AE" i="1" dirty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  <m:r>
                      <a:rPr lang="ar-AE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ar-AE" i="1" dirty="0"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r>
                  <a:rPr lang="en-US" dirty="0"/>
                  <a:t> as in the seating problem. The probability amplitude distribution is</a:t>
                </a:r>
              </a:p>
              <a:p>
                <a:pPr marL="0" indent="0">
                  <a:lnSpc>
                    <a:spcPct val="110000"/>
                  </a:lnSpc>
                  <a:buNone/>
                  <a:defRPr/>
                </a:pPr>
                <a:endParaRPr lang="en-US" dirty="0"/>
              </a:p>
              <a:p>
                <a:pPr marL="0" indent="0">
                  <a:lnSpc>
                    <a:spcPct val="110000"/>
                  </a:lnSpc>
                  <a:buNone/>
                  <a:defRPr/>
                </a:pPr>
                <a:endParaRPr lang="en-US" dirty="0"/>
              </a:p>
              <a:p>
                <a:pPr marL="0" indent="0">
                  <a:lnSpc>
                    <a:spcPct val="110000"/>
                  </a:lnSpc>
                  <a:buNone/>
                  <a:defRPr/>
                </a:pPr>
                <a:endParaRPr lang="en-US" dirty="0"/>
              </a:p>
              <a:p>
                <a:pPr marL="0" indent="0">
                  <a:lnSpc>
                    <a:spcPct val="110000"/>
                  </a:lnSpc>
                  <a:buNone/>
                  <a:defRPr/>
                </a:pPr>
                <a:endParaRPr lang="en-US" dirty="0"/>
              </a:p>
              <a:p>
                <a:pPr>
                  <a:lnSpc>
                    <a:spcPct val="110000"/>
                  </a:lnSpc>
                  <a:defRPr/>
                </a:pPr>
                <a:r>
                  <a:rPr lang="en-US" dirty="0"/>
                  <a:t>All states including the </a:t>
                </a:r>
                <a:r>
                  <a:rPr lang="en-US" dirty="0">
                    <a:solidFill>
                      <a:srgbClr val="C00000"/>
                    </a:solidFill>
                  </a:rPr>
                  <a:t>target state 1011 </a:t>
                </a:r>
                <a:r>
                  <a:rPr lang="en-US" dirty="0"/>
                  <a:t>contribute equally with amplitude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r>
                  <a:rPr lang="en-US" dirty="0"/>
                  <a:t>.</a:t>
                </a:r>
              </a:p>
              <a:p>
                <a:pPr>
                  <a:lnSpc>
                    <a:spcPct val="110000"/>
                  </a:lnSpc>
                  <a:defRPr/>
                </a:pPr>
                <a:endParaRPr dirty="0"/>
              </a:p>
            </p:txBody>
          </p:sp>
        </mc:Choice>
        <mc:Fallback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CCC9203E-0B9D-A8E8-D5F7-4C59FA6B54B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 bwMode="auto">
              <a:xfrm>
                <a:off x="317937" y="943277"/>
                <a:ext cx="11556123" cy="5245768"/>
              </a:xfrm>
              <a:blipFill>
                <a:blip r:embed="rId2"/>
                <a:stretch>
                  <a:fillRect l="-791" t="-930" b="-930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4E58FB14-BA5E-2F0A-F178-C00691BA36C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533398" y="158297"/>
            <a:ext cx="11340665" cy="784980"/>
          </a:xfrm>
        </p:spPr>
        <p:txBody>
          <a:bodyPr>
            <a:normAutofit/>
          </a:bodyPr>
          <a:lstStyle/>
          <a:p>
            <a:r>
              <a:rPr lang="en-US" sz="3600" dirty="0"/>
              <a:t>Grover’s Algorithm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ACFCC79-197E-D3A2-BDE4-27787C5FDA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2963" y="3668374"/>
            <a:ext cx="5243736" cy="2034595"/>
          </a:xfrm>
          <a:prstGeom prst="rect">
            <a:avLst/>
          </a:prstGeom>
        </p:spPr>
      </p:pic>
      <p:pic>
        <p:nvPicPr>
          <p:cNvPr id="10" name="Picture 9" descr="A diagram of a mathematical equation">
            <a:extLst>
              <a:ext uri="{FF2B5EF4-FFF2-40B4-BE49-F238E27FC236}">
                <a16:creationId xmlns:a16="http://schemas.microsoft.com/office/drawing/2014/main" id="{672052E0-859D-E8A7-59F7-2CD51FB042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8216273" y="409074"/>
            <a:ext cx="3442329" cy="2761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164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E8DCE244-4455-B9B1-99CF-62D9F408C1EC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702BE99D-692E-C7AF-2FA8-014050AFB72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 bwMode="auto">
              <a:xfrm>
                <a:off x="317940" y="1078030"/>
                <a:ext cx="11556123" cy="5245768"/>
              </a:xfrm>
            </p:spPr>
            <p:txBody>
              <a:bodyPr>
                <a:normAutofit lnSpcReduction="10000"/>
              </a:bodyPr>
              <a:lstStyle/>
              <a:p>
                <a:pPr marL="0" indent="0">
                  <a:lnSpc>
                    <a:spcPct val="110000"/>
                  </a:lnSpc>
                  <a:buNone/>
                  <a:defRPr/>
                </a:pPr>
                <a:r>
                  <a:rPr lang="en-US" b="1" dirty="0"/>
                  <a:t>STEP 2: </a:t>
                </a:r>
                <a:r>
                  <a:rPr lang="en-US" u="sng" dirty="0"/>
                  <a:t>Marking the state we are looking for</a:t>
                </a:r>
                <a:endParaRPr lang="en-US" b="1" u="sng" dirty="0"/>
              </a:p>
              <a:p>
                <a:pPr>
                  <a:lnSpc>
                    <a:spcPct val="110000"/>
                  </a:lnSpc>
                  <a:defRPr/>
                </a:pPr>
                <a:r>
                  <a:rPr lang="en-US" dirty="0"/>
                  <a:t>Introduce an oracle</a:t>
                </a:r>
              </a:p>
              <a:p>
                <a:pPr marL="0" indent="0">
                  <a:lnSpc>
                    <a:spcPct val="110000"/>
                  </a:lnSpc>
                  <a:buNone/>
                  <a:defRPr/>
                </a:pPr>
                <a:r>
                  <a:rPr lang="en-US" dirty="0"/>
                  <a:t>   and consider a quantum circuit that implements this oracle. </a:t>
                </a:r>
              </a:p>
              <a:p>
                <a:pPr>
                  <a:lnSpc>
                    <a:spcPct val="110000"/>
                  </a:lnSpc>
                  <a:defRPr/>
                </a:pPr>
                <a:r>
                  <a:rPr lang="en-US" dirty="0"/>
                  <a:t>For this purpose, we need an ancilla in the state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(|0⟩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−|1⟩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𝐻𝑋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|0⟩</m:t>
                    </m:r>
                  </m:oMath>
                </a14:m>
                <a:r>
                  <a:rPr lang="en-US" dirty="0"/>
                  <a:t> for phase kickback. The phase flips for and only for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such that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)=1</m:t>
                    </m:r>
                  </m:oMath>
                </a14:m>
                <a:r>
                  <a:rPr lang="en-US" dirty="0"/>
                  <a:t>.</a:t>
                </a:r>
              </a:p>
              <a:p>
                <a:pPr>
                  <a:lnSpc>
                    <a:spcPct val="110000"/>
                  </a:lnSpc>
                  <a:defRPr/>
                </a:pPr>
                <a:r>
                  <a:rPr lang="en-US" dirty="0"/>
                  <a:t>In our case this happens if and only if the state is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|1011⟩</m:t>
                    </m:r>
                  </m:oMath>
                </a14:m>
                <a:r>
                  <a:rPr lang="en-US" dirty="0"/>
                  <a:t>. </a:t>
                </a:r>
              </a:p>
              <a:p>
                <a:pPr marL="0" indent="0">
                  <a:lnSpc>
                    <a:spcPct val="110000"/>
                  </a:lnSpc>
                  <a:buNone/>
                  <a:defRPr/>
                </a:pPr>
                <a:r>
                  <a:rPr lang="en-US" dirty="0"/>
                  <a:t>   This is realized by a controlled-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 gate with properly </a:t>
                </a:r>
              </a:p>
              <a:p>
                <a:pPr marL="0" indent="0">
                  <a:lnSpc>
                    <a:spcPct val="110000"/>
                  </a:lnSpc>
                  <a:buNone/>
                  <a:defRPr/>
                </a:pPr>
                <a:r>
                  <a:rPr lang="en-US" dirty="0"/>
                  <a:t>   chosen control nodes. </a:t>
                </a:r>
              </a:p>
              <a:p>
                <a:pPr>
                  <a:lnSpc>
                    <a:spcPct val="110000"/>
                  </a:lnSpc>
                  <a:defRPr/>
                </a:pPr>
                <a:r>
                  <a:rPr lang="en-US" dirty="0"/>
                  <a:t>Note that you are given this oracle but don’t know the</a:t>
                </a:r>
              </a:p>
              <a:p>
                <a:pPr marL="0" indent="0">
                  <a:lnSpc>
                    <a:spcPct val="110000"/>
                  </a:lnSpc>
                  <a:buNone/>
                  <a:defRPr/>
                </a:pPr>
                <a:r>
                  <a:rPr lang="en-US" dirty="0"/>
                  <a:t>   circuit. Otherwise, you know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=1011</m:t>
                    </m:r>
                  </m:oMath>
                </a14:m>
                <a:r>
                  <a:rPr lang="en-US" dirty="0"/>
                  <a:t> immediately. </a:t>
                </a:r>
              </a:p>
            </p:txBody>
          </p:sp>
        </mc:Choice>
        <mc:Fallback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702BE99D-692E-C7AF-2FA8-014050AFB72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 bwMode="auto">
              <a:xfrm>
                <a:off x="317940" y="1078030"/>
                <a:ext cx="11556123" cy="5245768"/>
              </a:xfrm>
              <a:blipFill>
                <a:blip r:embed="rId2"/>
                <a:stretch>
                  <a:fillRect l="-791" t="-930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FA164613-DDB1-A2D4-C4D9-A168F2BCF5D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533398" y="158297"/>
            <a:ext cx="11340665" cy="784980"/>
          </a:xfrm>
        </p:spPr>
        <p:txBody>
          <a:bodyPr>
            <a:normAutofit/>
          </a:bodyPr>
          <a:lstStyle/>
          <a:p>
            <a:r>
              <a:rPr lang="en-US" sz="3600" dirty="0"/>
              <a:t>Grover’s Algorithm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C8FC8F2-F655-CCCD-90D4-E80D87DCF8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67286" y="1511171"/>
            <a:ext cx="5863341" cy="731014"/>
          </a:xfrm>
          <a:prstGeom prst="rect">
            <a:avLst/>
          </a:prstGeom>
        </p:spPr>
      </p:pic>
      <p:pic>
        <p:nvPicPr>
          <p:cNvPr id="4098" name="Picture 2" descr="oracle">
            <a:extLst>
              <a:ext uri="{FF2B5EF4-FFF2-40B4-BE49-F238E27FC236}">
                <a16:creationId xmlns:a16="http://schemas.microsoft.com/office/drawing/2014/main" id="{95F49EF7-4D65-3CF9-8D64-A5898B4DF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4245" y="3708441"/>
            <a:ext cx="2543570" cy="2499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8470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IQM">
      <a:dk1>
        <a:srgbClr val="000000"/>
      </a:dk1>
      <a:lt1>
        <a:srgbClr val="FFFFFF"/>
      </a:lt1>
      <a:dk2>
        <a:srgbClr val="F7F7F7"/>
      </a:dk2>
      <a:lt2>
        <a:srgbClr val="E1DEDB"/>
      </a:lt2>
      <a:accent1>
        <a:srgbClr val="699CE5"/>
      </a:accent1>
      <a:accent2>
        <a:srgbClr val="02D99F"/>
      </a:accent2>
      <a:accent3>
        <a:srgbClr val="F7915F"/>
      </a:accent3>
      <a:accent4>
        <a:srgbClr val="FCCD6F"/>
      </a:accent4>
      <a:accent5>
        <a:srgbClr val="00B1E3"/>
      </a:accent5>
      <a:accent6>
        <a:srgbClr val="02D99F"/>
      </a:accent6>
      <a:hlink>
        <a:srgbClr val="699CE5"/>
      </a:hlink>
      <a:folHlink>
        <a:srgbClr val="02D99F"/>
      </a:folHlink>
    </a:clrScheme>
    <a:fontScheme name="IQM Sans Serif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 dirty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DBD817FB-3A4B-4A15-B3EB-61191D34E9A9}" vid="{B37B6771-1EF7-4619-8645-A395300CE8E6}"/>
    </a:ext>
  </a:extLst>
</a:theme>
</file>

<file path=ppt/theme/theme2.xml><?xml version="1.0" encoding="utf-8"?>
<a:theme xmlns:a="http://schemas.openxmlformats.org/drawingml/2006/main" name="2_Office Theme">
  <a:themeElements>
    <a:clrScheme name="IQM">
      <a:dk1>
        <a:srgbClr val="000000"/>
      </a:dk1>
      <a:lt1>
        <a:srgbClr val="FFFFFF"/>
      </a:lt1>
      <a:dk2>
        <a:srgbClr val="F7F7F7"/>
      </a:dk2>
      <a:lt2>
        <a:srgbClr val="E1DEDB"/>
      </a:lt2>
      <a:accent1>
        <a:srgbClr val="699CE5"/>
      </a:accent1>
      <a:accent2>
        <a:srgbClr val="02D99F"/>
      </a:accent2>
      <a:accent3>
        <a:srgbClr val="F7915F"/>
      </a:accent3>
      <a:accent4>
        <a:srgbClr val="FCCD6F"/>
      </a:accent4>
      <a:accent5>
        <a:srgbClr val="00B1E3"/>
      </a:accent5>
      <a:accent6>
        <a:srgbClr val="02D99F"/>
      </a:accent6>
      <a:hlink>
        <a:srgbClr val="699CE5"/>
      </a:hlink>
      <a:folHlink>
        <a:srgbClr val="02D99F"/>
      </a:folHlink>
    </a:clrScheme>
    <a:fontScheme name="IQM Sans Serif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 dirty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DBD817FB-3A4B-4A15-B3EB-61191D34E9A9}" vid="{B37B6771-1EF7-4619-8645-A395300CE8E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BBD24AF73138B42845FD9735E18BEA2" ma:contentTypeVersion="4" ma:contentTypeDescription="Create a new document." ma:contentTypeScope="" ma:versionID="af2bb4ea15821f098b1390709bbbf477">
  <xsd:schema xmlns:xsd="http://www.w3.org/2001/XMLSchema" xmlns:xs="http://www.w3.org/2001/XMLSchema" xmlns:p="http://schemas.microsoft.com/office/2006/metadata/properties" xmlns:ns2="73a3f9ec-3487-4a5d-a88d-24f09e9b796e" targetNamespace="http://schemas.microsoft.com/office/2006/metadata/properties" ma:root="true" ma:fieldsID="2e512d1d08a266fbf485206566755e90" ns2:_="">
    <xsd:import namespace="73a3f9ec-3487-4a5d-a88d-24f09e9b796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a3f9ec-3487-4a5d-a88d-24f09e9b79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25A837E-52E9-4391-8021-5CDFC91975C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3a3f9ec-3487-4a5d-a88d-24f09e9b79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262697F-1CA7-4F71-B7BF-0EF721DC718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13766</TotalTime>
  <Words>1477</Words>
  <Application>Microsoft Office PowerPoint</Application>
  <PresentationFormat>Widescreen</PresentationFormat>
  <Paragraphs>142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Tahoma Regular</vt:lpstr>
      <vt:lpstr>Aptos</vt:lpstr>
      <vt:lpstr>Arial</vt:lpstr>
      <vt:lpstr>Calibri</vt:lpstr>
      <vt:lpstr>Cambria Math</vt:lpstr>
      <vt:lpstr>Microsoft Sans Serif</vt:lpstr>
      <vt:lpstr>Tahoma</vt:lpstr>
      <vt:lpstr>Tahoma Bold</vt:lpstr>
      <vt:lpstr>1_Office Theme</vt:lpstr>
      <vt:lpstr>2_Office Theme</vt:lpstr>
      <vt:lpstr>PowerPoint Presentation</vt:lpstr>
      <vt:lpstr>In this session, we will learn Grover’s algorithm to solve 3SAT problem</vt:lpstr>
      <vt:lpstr>Agenda</vt:lpstr>
      <vt:lpstr>Searching for Answers: Table Seating Problem</vt:lpstr>
      <vt:lpstr>Searching for Answers: Table Seating Problem</vt:lpstr>
      <vt:lpstr>Agenda</vt:lpstr>
      <vt:lpstr>Grover’s Algorithm</vt:lpstr>
      <vt:lpstr>Grover’s Algorithm</vt:lpstr>
      <vt:lpstr>Grover’s Algorithm</vt:lpstr>
      <vt:lpstr>Grover’s Algorithm</vt:lpstr>
      <vt:lpstr>Grover’s Algorithm</vt:lpstr>
      <vt:lpstr>Grover’s Algorithm</vt:lpstr>
      <vt:lpstr>Grover’s Algorithm</vt:lpstr>
      <vt:lpstr>Grover’s Algorithm</vt:lpstr>
      <vt:lpstr>Grover’s Algorithm</vt:lpstr>
      <vt:lpstr>Grover’s Algorithm</vt:lpstr>
      <vt:lpstr>Agenda</vt:lpstr>
      <vt:lpstr>3SAT Problem</vt:lpstr>
      <vt:lpstr>3SAT Problem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Stefan Rank</dc:creator>
  <cp:lastModifiedBy>Mikio Nakahara</cp:lastModifiedBy>
  <cp:revision>58</cp:revision>
  <dcterms:created xsi:type="dcterms:W3CDTF">2024-05-08T09:20:40Z</dcterms:created>
  <dcterms:modified xsi:type="dcterms:W3CDTF">2025-07-15T15:25:14Z</dcterms:modified>
</cp:coreProperties>
</file>