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3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67" r:id="rId3"/>
    <p:sldMasterId id="2147483776" r:id="rId4"/>
  </p:sldMasterIdLst>
  <p:notesMasterIdLst>
    <p:notesMasterId r:id="rId27"/>
  </p:notesMasterIdLst>
  <p:sldIdLst>
    <p:sldId id="2147476331" r:id="rId5"/>
    <p:sldId id="2147475596" r:id="rId6"/>
    <p:sldId id="2147475578" r:id="rId7"/>
    <p:sldId id="290" r:id="rId8"/>
    <p:sldId id="2147476318" r:id="rId9"/>
    <p:sldId id="4580" r:id="rId10"/>
    <p:sldId id="313" r:id="rId11"/>
    <p:sldId id="2147476320" r:id="rId12"/>
    <p:sldId id="314" r:id="rId13"/>
    <p:sldId id="4585" r:id="rId14"/>
    <p:sldId id="4584" r:id="rId15"/>
    <p:sldId id="2147476321" r:id="rId16"/>
    <p:sldId id="316" r:id="rId17"/>
    <p:sldId id="4588" r:id="rId18"/>
    <p:sldId id="4587" r:id="rId19"/>
    <p:sldId id="2147476332" r:id="rId20"/>
    <p:sldId id="261" r:id="rId21"/>
    <p:sldId id="262" r:id="rId22"/>
    <p:sldId id="263" r:id="rId23"/>
    <p:sldId id="273" r:id="rId24"/>
    <p:sldId id="276" r:id="rId25"/>
    <p:sldId id="2147476319" r:id="rId26"/>
  </p:sldIdLst>
  <p:sldSz cx="12192000" cy="6858000"/>
  <p:notesSz cx="6858000" cy="9144000"/>
  <p:defaultTextStyle>
    <a:defPPr>
      <a:defRPr lang="en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2CC04803-0F56-95C4-509E-E77BF0F2704F}" name="Andreas Theer" initials="AT" userId="S::andreas.theer@meetiqm.com::666896c7-70e3-4ce4-97fa-d353040e0a88" providerId="AD"/>
  <p188:author id="{2F322C3C-E907-BD26-D747-2E8F3D801421}" name="Janni Valkealahti" initials="JV" userId="S::ext-janni.valkealahti@iqm.fi::6bd70bf7-bc03-45ac-bf6a-d0ba3c043ca2" providerId="AD"/>
  <p188:author id="{76054FE9-72C0-AE64-E40D-8CF82E0DC055}" name="Blair Robertson" initials="BR" userId="S::blair.robertson@meetiqm.com::43f73558-5e73-4ad8-8bf4-315d70bddb44" providerId="AD"/>
  <p188:author id="{7F21C8FE-3A80-8D22-E0A2-6DE3848E70FB}" name="Jan Goetz" initials="JG" userId="S::jan@meetiqm.com::a0689093-9ab4-47f9-97c5-46a5d14263d5" providerId="AD"/>
  <p188:author id="{9DBB38FF-EA41-4B38-5D9C-CD2C67D29D4B}" name="Henrikki Mäkynen" initials="HM" userId="S::henrikki@meetiqm.com::df94e109-23cf-4113-adb8-41f8c5c73096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7F7F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9CF43DD-BEB1-B2C3-85BA-962AE5C748E2}" v="2" dt="2024-07-29T14:54:37.50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039" autoAdjust="0"/>
    <p:restoredTop sz="90780" autoAdjust="0"/>
  </p:normalViewPr>
  <p:slideViewPr>
    <p:cSldViewPr snapToGrid="0">
      <p:cViewPr varScale="1">
        <p:scale>
          <a:sx n="106" d="100"/>
          <a:sy n="106" d="100"/>
        </p:scale>
        <p:origin x="648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slideMaster" Target="slideMasters/slideMaster1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microsoft.com/office/2018/10/relationships/authors" Target="author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microsoft.com/office/2015/10/relationships/revisionInfo" Target="revisionInfo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2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Relationship Id="rId8" Type="http://schemas.openxmlformats.org/officeDocument/2006/relationships/slide" Target="slides/slide4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chance</c:v>
                </c:pt>
              </c:strCache>
            </c:strRef>
          </c:tx>
          <c:spPr>
            <a:gradFill>
              <a:gsLst>
                <a:gs pos="0">
                  <a:schemeClr val="accent6"/>
                </a:gs>
                <a:gs pos="100000">
                  <a:schemeClr val="accent5"/>
                </a:gs>
              </a:gsLst>
              <a:lin ang="2700000" scaled="0"/>
            </a:gradFill>
            <a:ln>
              <a:noFill/>
            </a:ln>
            <a:effectLst/>
          </c:spPr>
          <c:invertIfNegative val="0"/>
          <c:cat>
            <c:strRef>
              <c:f>Sheet1!$A$2:$A$9</c:f>
              <c:strCache>
                <c:ptCount val="8"/>
                <c:pt idx="0">
                  <c:v>000</c:v>
                </c:pt>
                <c:pt idx="1">
                  <c:v>001</c:v>
                </c:pt>
                <c:pt idx="2">
                  <c:v>010</c:v>
                </c:pt>
                <c:pt idx="3">
                  <c:v>011</c:v>
                </c:pt>
                <c:pt idx="4">
                  <c:v>100</c:v>
                </c:pt>
                <c:pt idx="5">
                  <c:v>101</c:v>
                </c:pt>
                <c:pt idx="6">
                  <c:v>110</c:v>
                </c:pt>
                <c:pt idx="7">
                  <c:v>111</c:v>
                </c:pt>
              </c:strCache>
            </c:strRef>
          </c:cat>
          <c:val>
            <c:numRef>
              <c:f>Sheet1!$B$2:$B$9</c:f>
              <c:numCache>
                <c:formatCode>General</c:formatCode>
                <c:ptCount val="8"/>
                <c:pt idx="0">
                  <c:v>0.04</c:v>
                </c:pt>
                <c:pt idx="1">
                  <c:v>0.02</c:v>
                </c:pt>
                <c:pt idx="2">
                  <c:v>0.01</c:v>
                </c:pt>
                <c:pt idx="3">
                  <c:v>0</c:v>
                </c:pt>
                <c:pt idx="4">
                  <c:v>0.1</c:v>
                </c:pt>
                <c:pt idx="5">
                  <c:v>0.83</c:v>
                </c:pt>
                <c:pt idx="6">
                  <c:v>0</c:v>
                </c:pt>
                <c:pt idx="7">
                  <c:v>0.02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7C1-BF4F-87CD-D64FB1C6F57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00"/>
        <c:overlap val="-20"/>
        <c:axId val="1768825728"/>
        <c:axId val="1768079648"/>
      </c:barChart>
      <c:catAx>
        <c:axId val="17688257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DE"/>
          </a:p>
        </c:txPr>
        <c:crossAx val="1768079648"/>
        <c:crosses val="autoZero"/>
        <c:auto val="1"/>
        <c:lblAlgn val="ctr"/>
        <c:lblOffset val="100"/>
        <c:noMultiLvlLbl val="0"/>
      </c:catAx>
      <c:valAx>
        <c:axId val="176807964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DE"/>
          </a:p>
        </c:txPr>
        <c:crossAx val="1768825728"/>
        <c:crosses val="autoZero"/>
        <c:crossBetween val="between"/>
        <c:majorUnit val="0.5"/>
        <c:minorUnit val="0.2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DE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chance</c:v>
                </c:pt>
              </c:strCache>
            </c:strRef>
          </c:tx>
          <c:spPr>
            <a:gradFill>
              <a:gsLst>
                <a:gs pos="0">
                  <a:schemeClr val="accent6"/>
                </a:gs>
                <a:gs pos="100000">
                  <a:schemeClr val="accent5"/>
                </a:gs>
              </a:gsLst>
              <a:lin ang="2700000" scaled="0"/>
            </a:gradFill>
            <a:ln>
              <a:noFill/>
            </a:ln>
            <a:effectLst/>
          </c:spPr>
          <c:invertIfNegative val="0"/>
          <c:cat>
            <c:strRef>
              <c:f>Sheet1!$A$2:$A$9</c:f>
              <c:strCache>
                <c:ptCount val="8"/>
                <c:pt idx="0">
                  <c:v>000</c:v>
                </c:pt>
                <c:pt idx="1">
                  <c:v>001</c:v>
                </c:pt>
                <c:pt idx="2">
                  <c:v>010</c:v>
                </c:pt>
                <c:pt idx="3">
                  <c:v>011</c:v>
                </c:pt>
                <c:pt idx="4">
                  <c:v>100</c:v>
                </c:pt>
                <c:pt idx="5">
                  <c:v>101</c:v>
                </c:pt>
                <c:pt idx="6">
                  <c:v>110</c:v>
                </c:pt>
                <c:pt idx="7">
                  <c:v>111</c:v>
                </c:pt>
              </c:strCache>
            </c:strRef>
          </c:cat>
          <c:val>
            <c:numRef>
              <c:f>Sheet1!$B$2:$B$9</c:f>
              <c:numCache>
                <c:formatCode>General</c:formatCode>
                <c:ptCount val="8"/>
                <c:pt idx="0">
                  <c:v>0.125</c:v>
                </c:pt>
                <c:pt idx="1">
                  <c:v>0.125</c:v>
                </c:pt>
                <c:pt idx="2">
                  <c:v>0.125</c:v>
                </c:pt>
                <c:pt idx="3">
                  <c:v>0.125</c:v>
                </c:pt>
                <c:pt idx="4">
                  <c:v>0.125</c:v>
                </c:pt>
                <c:pt idx="5">
                  <c:v>0.125</c:v>
                </c:pt>
                <c:pt idx="6">
                  <c:v>0.125</c:v>
                </c:pt>
                <c:pt idx="7">
                  <c:v>0.125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8FB-DF46-A01D-972BED205AD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00"/>
        <c:overlap val="-20"/>
        <c:axId val="1768825728"/>
        <c:axId val="1768079648"/>
      </c:barChart>
      <c:catAx>
        <c:axId val="17688257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DE"/>
          </a:p>
        </c:txPr>
        <c:crossAx val="1768079648"/>
        <c:crosses val="autoZero"/>
        <c:auto val="1"/>
        <c:lblAlgn val="ctr"/>
        <c:lblOffset val="100"/>
        <c:noMultiLvlLbl val="0"/>
      </c:catAx>
      <c:valAx>
        <c:axId val="176807964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DE"/>
          </a:p>
        </c:txPr>
        <c:crossAx val="1768825728"/>
        <c:crosses val="autoZero"/>
        <c:crossBetween val="between"/>
        <c:majorUnit val="0.5"/>
        <c:minorUnit val="0.2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DE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8.1727447970343869E-2"/>
          <c:y val="4.4536810884267024E-2"/>
          <c:w val="0.91009980723262174"/>
          <c:h val="0.69217391700222852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Quantum</c:v>
                </c:pt>
              </c:strCache>
            </c:strRef>
          </c:tx>
          <c:spPr>
            <a:ln w="38100" cap="rnd">
              <a:gradFill>
                <a:gsLst>
                  <a:gs pos="0">
                    <a:schemeClr val="accent5"/>
                  </a:gs>
                  <a:gs pos="100000">
                    <a:schemeClr val="accent5">
                      <a:lumMod val="40000"/>
                      <a:lumOff val="60000"/>
                    </a:schemeClr>
                  </a:gs>
                </a:gsLst>
                <a:lin ang="0" scaled="0"/>
              </a:gradFill>
              <a:round/>
            </a:ln>
            <a:effectLst/>
          </c:spPr>
          <c:marker>
            <c:symbol val="none"/>
          </c:marker>
          <c:val>
            <c:numRef>
              <c:f>Sheet1!$B$2:$B$10</c:f>
              <c:numCache>
                <c:formatCode>General</c:formatCode>
                <c:ptCount val="9"/>
                <c:pt idx="0">
                  <c:v>1</c:v>
                </c:pt>
                <c:pt idx="1">
                  <c:v>21</c:v>
                </c:pt>
                <c:pt idx="2">
                  <c:v>41</c:v>
                </c:pt>
                <c:pt idx="3">
                  <c:v>61</c:v>
                </c:pt>
                <c:pt idx="4">
                  <c:v>81</c:v>
                </c:pt>
                <c:pt idx="5">
                  <c:v>101</c:v>
                </c:pt>
                <c:pt idx="6">
                  <c:v>121</c:v>
                </c:pt>
                <c:pt idx="7">
                  <c:v>141</c:v>
                </c:pt>
                <c:pt idx="8">
                  <c:v>161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B3C7-4421-97FB-9325BA3F0DBF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Classical</c:v>
                </c:pt>
              </c:strCache>
            </c:strRef>
          </c:tx>
          <c:spPr>
            <a:ln w="38100" cap="rnd">
              <a:gradFill>
                <a:gsLst>
                  <a:gs pos="0">
                    <a:schemeClr val="accent6"/>
                  </a:gs>
                  <a:gs pos="100000">
                    <a:schemeClr val="accent6">
                      <a:lumMod val="40000"/>
                      <a:lumOff val="60000"/>
                    </a:schemeClr>
                  </a:gs>
                </a:gsLst>
                <a:lin ang="0" scaled="0"/>
              </a:gradFill>
              <a:round/>
            </a:ln>
            <a:effectLst/>
          </c:spPr>
          <c:marker>
            <c:symbol val="none"/>
          </c:marker>
          <c:val>
            <c:numRef>
              <c:f>Sheet1!$C$2:$C$10</c:f>
              <c:numCache>
                <c:formatCode>General</c:formatCode>
                <c:ptCount val="9"/>
                <c:pt idx="0">
                  <c:v>1</c:v>
                </c:pt>
                <c:pt idx="1">
                  <c:v>2</c:v>
                </c:pt>
                <c:pt idx="2">
                  <c:v>4</c:v>
                </c:pt>
                <c:pt idx="3">
                  <c:v>8</c:v>
                </c:pt>
                <c:pt idx="4">
                  <c:v>16</c:v>
                </c:pt>
                <c:pt idx="5">
                  <c:v>32</c:v>
                </c:pt>
                <c:pt idx="6">
                  <c:v>64</c:v>
                </c:pt>
                <c:pt idx="7">
                  <c:v>128</c:v>
                </c:pt>
                <c:pt idx="8">
                  <c:v>256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B3C7-4421-97FB-9325BA3F0DB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140412303"/>
        <c:axId val="1285784432"/>
      </c:lineChart>
      <c:catAx>
        <c:axId val="1140412303"/>
        <c:scaling>
          <c:orientation val="minMax"/>
        </c:scaling>
        <c:delete val="1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000" b="0" i="0" u="none" strike="noStrike" baseline="0">
                    <a:effectLst/>
                  </a:rPr>
                  <a:t>Problem size </a:t>
                </a:r>
                <a:endParaRPr lang="en-US" sz="1000"/>
              </a:p>
            </c:rich>
          </c:tx>
          <c:layout>
            <c:manualLayout>
              <c:xMode val="edge"/>
              <c:yMode val="edge"/>
              <c:x val="0.39249767768560739"/>
              <c:y val="0.76561950135780188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crossAx val="1285784432"/>
        <c:crosses val="autoZero"/>
        <c:auto val="1"/>
        <c:lblAlgn val="ctr"/>
        <c:lblOffset val="100"/>
        <c:noMultiLvlLbl val="0"/>
      </c:catAx>
      <c:valAx>
        <c:axId val="1285784432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000" b="0" i="0" u="none" strike="noStrike" baseline="0">
                    <a:effectLst/>
                  </a:rPr>
                  <a:t>Runtime</a:t>
                </a:r>
                <a:endParaRPr lang="en-US" sz="1000"/>
              </a:p>
            </c:rich>
          </c:tx>
          <c:layout>
            <c:manualLayout>
              <c:xMode val="edge"/>
              <c:yMode val="edge"/>
              <c:x val="0"/>
              <c:y val="0.23273838925777293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crossAx val="1140412303"/>
        <c:crosses val="autoZero"/>
        <c:crossBetween val="between"/>
      </c:valAx>
      <c:spPr>
        <a:noFill/>
        <a:ln w="25400">
          <a:noFill/>
        </a:ln>
        <a:effectLst/>
      </c:spPr>
    </c:plotArea>
    <c:legend>
      <c:legendPos val="b"/>
      <c:layout>
        <c:manualLayout>
          <c:xMode val="edge"/>
          <c:yMode val="edge"/>
          <c:x val="6.6046717854648052E-2"/>
          <c:y val="0.85018517548991268"/>
          <c:w val="0.8679065642907039"/>
          <c:h val="0.14536300366408345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DE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DE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chance</c:v>
                </c:pt>
              </c:strCache>
            </c:strRef>
          </c:tx>
          <c:spPr>
            <a:gradFill>
              <a:gsLst>
                <a:gs pos="0">
                  <a:schemeClr val="accent6"/>
                </a:gs>
                <a:gs pos="100000">
                  <a:schemeClr val="accent5"/>
                </a:gs>
              </a:gsLst>
              <a:lin ang="2700000" scaled="0"/>
            </a:gradFill>
            <a:ln>
              <a:noFill/>
            </a:ln>
            <a:effectLst/>
          </c:spPr>
          <c:invertIfNegative val="0"/>
          <c:cat>
            <c:strRef>
              <c:f>Sheet1!$A$2:$A$9</c:f>
              <c:strCache>
                <c:ptCount val="8"/>
                <c:pt idx="0">
                  <c:v>000</c:v>
                </c:pt>
                <c:pt idx="1">
                  <c:v>001</c:v>
                </c:pt>
                <c:pt idx="2">
                  <c:v>010</c:v>
                </c:pt>
                <c:pt idx="3">
                  <c:v>011</c:v>
                </c:pt>
                <c:pt idx="4">
                  <c:v>100</c:v>
                </c:pt>
                <c:pt idx="5">
                  <c:v>101</c:v>
                </c:pt>
                <c:pt idx="6">
                  <c:v>110</c:v>
                </c:pt>
                <c:pt idx="7">
                  <c:v>111</c:v>
                </c:pt>
              </c:strCache>
            </c:strRef>
          </c:cat>
          <c:val>
            <c:numRef>
              <c:f>Sheet1!$B$2:$B$9</c:f>
              <c:numCache>
                <c:formatCode>General</c:formatCode>
                <c:ptCount val="8"/>
                <c:pt idx="0">
                  <c:v>0.04</c:v>
                </c:pt>
                <c:pt idx="1">
                  <c:v>0.02</c:v>
                </c:pt>
                <c:pt idx="2">
                  <c:v>0.01</c:v>
                </c:pt>
                <c:pt idx="3">
                  <c:v>0</c:v>
                </c:pt>
                <c:pt idx="4">
                  <c:v>0.1</c:v>
                </c:pt>
                <c:pt idx="5">
                  <c:v>0.83</c:v>
                </c:pt>
                <c:pt idx="6">
                  <c:v>0</c:v>
                </c:pt>
                <c:pt idx="7">
                  <c:v>0.02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1DA-43D1-92B0-2C6DC2F6440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00"/>
        <c:overlap val="-20"/>
        <c:axId val="1768825728"/>
        <c:axId val="1768079648"/>
      </c:barChart>
      <c:catAx>
        <c:axId val="17688257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DE"/>
          </a:p>
        </c:txPr>
        <c:crossAx val="1768079648"/>
        <c:crosses val="autoZero"/>
        <c:auto val="1"/>
        <c:lblAlgn val="ctr"/>
        <c:lblOffset val="100"/>
        <c:noMultiLvlLbl val="0"/>
      </c:catAx>
      <c:valAx>
        <c:axId val="176807964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DE"/>
          </a:p>
        </c:txPr>
        <c:crossAx val="1768825728"/>
        <c:crosses val="autoZero"/>
        <c:crossBetween val="between"/>
        <c:majorUnit val="0.5"/>
        <c:minorUnit val="0.2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DE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D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B452D8F-2DDB-0B4D-BBA7-9B14E36E8959}" type="datetimeFigureOut">
              <a:rPr lang="en-DE" smtClean="0"/>
              <a:t>08.07.25</a:t>
            </a:fld>
            <a:endParaRPr lang="en-D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D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46F1245-8461-8F4F-81D8-003FAE6B2F6D}" type="slidenum">
              <a:rPr lang="en-DE" smtClean="0"/>
              <a:t>‹#›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19357993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 bwMode="auto"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r>
              <a:rPr dirty="0"/>
              <a:t>In t</a:t>
            </a:r>
            <a:r>
              <a:rPr lang="en-GB" dirty="0"/>
              <a:t>hi</a:t>
            </a:r>
            <a:r>
              <a:rPr dirty="0"/>
              <a:t>s case, the code would be “101”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 bwMode="auto"/>
        <p:txBody>
          <a:bodyPr/>
          <a:lstStyle/>
          <a:p>
            <a:pPr>
              <a:defRPr/>
            </a:pPr>
            <a:fld id="{CB12B51E-5A61-524F-8491-EBF6353FE77B}" type="slidenum">
              <a:rPr/>
              <a:t>10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60722058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 bwMode="auto"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r>
              <a:rPr dirty="0"/>
              <a:t>In t</a:t>
            </a:r>
            <a:r>
              <a:rPr lang="en-GB" dirty="0"/>
              <a:t>hi</a:t>
            </a:r>
            <a:r>
              <a:rPr dirty="0"/>
              <a:t>s case, the code would be “101”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 bwMode="auto"/>
        <p:txBody>
          <a:bodyPr/>
          <a:lstStyle/>
          <a:p>
            <a:pPr>
              <a:defRPr/>
            </a:pPr>
            <a:fld id="{CB12B51E-5A61-524F-8491-EBF6353FE77B}" type="slidenum">
              <a:rPr/>
              <a:t>11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05621323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09DFF12-2620-FC75-5459-DFA5A10ECCA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18694C3-3C89-79F8-58F2-AAF9F777AFC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B9A9E76-AAAD-C821-54FF-6DCD4C93A27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DE" dirty="0"/>
              <a:t>Wir wollen uns aber erst einmal ein sehr leichtes Problem ansehen</a:t>
            </a:r>
          </a:p>
          <a:p>
            <a:endParaRPr lang="en-DE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E7B6233-8330-05C0-D3F7-7F64CE4852B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46F1245-8461-8F4F-81D8-003FAE6B2F6D}" type="slidenum">
              <a:rPr lang="en-DE" smtClean="0"/>
              <a:t>12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243156142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 bwMode="auto"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r>
              <a:t>In t</a:t>
            </a:r>
            <a:r>
              <a:rPr lang="en-GB"/>
              <a:t>hi</a:t>
            </a:r>
            <a:r>
              <a:t>s case, the code would be “101”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 bwMode="auto"/>
        <p:txBody>
          <a:bodyPr/>
          <a:lstStyle/>
          <a:p>
            <a:pPr>
              <a:defRPr/>
            </a:pPr>
            <a:fld id="{CB12B51E-5A61-524F-8491-EBF6353FE77B}" type="slidenum">
              <a:rPr/>
              <a:t>13</a:t>
            </a:fld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 bwMode="auto"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r>
              <a:t>In t</a:t>
            </a:r>
            <a:r>
              <a:rPr lang="en-GB"/>
              <a:t>hi</a:t>
            </a:r>
            <a:r>
              <a:t>s case, the code would be “101”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 bwMode="auto"/>
        <p:txBody>
          <a:bodyPr/>
          <a:lstStyle/>
          <a:p>
            <a:pPr>
              <a:defRPr/>
            </a:pPr>
            <a:fld id="{CB12B51E-5A61-524F-8491-EBF6353FE77B}" type="slidenum">
              <a:rPr/>
              <a:t>14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97924944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 bwMode="auto"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r>
              <a:t>In t</a:t>
            </a:r>
            <a:r>
              <a:rPr lang="en-GB"/>
              <a:t>hi</a:t>
            </a:r>
            <a:r>
              <a:t>s case, the code would be “101”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 bwMode="auto"/>
        <p:txBody>
          <a:bodyPr/>
          <a:lstStyle/>
          <a:p>
            <a:pPr>
              <a:defRPr/>
            </a:pPr>
            <a:fld id="{CB12B51E-5A61-524F-8491-EBF6353FE77B}" type="slidenum">
              <a:rPr/>
              <a:t>15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94468018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3017F19-70AF-EC95-3CE1-5584E8478868}"/>
            </a:ext>
          </a:extLst>
        </p:cNvPr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8FCB35F-1ADE-EFF2-77D3-3780E2B3264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 bwMode="auto"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AD1475F-ACA7-E5A0-DD55-C2FD24AC0011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r>
              <a:t>In t</a:t>
            </a:r>
            <a:r>
              <a:rPr lang="en-GB"/>
              <a:t>hi</a:t>
            </a:r>
            <a:r>
              <a:t>s case, the code would be “101”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4F7D677-9A90-92A4-8940-084666AF1A5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/>
        <p:txBody>
          <a:bodyPr/>
          <a:lstStyle/>
          <a:p>
            <a:pPr>
              <a:defRPr/>
            </a:pPr>
            <a:fld id="{CB12B51E-5A61-524F-8491-EBF6353FE77B}" type="slidenum">
              <a:rPr/>
              <a:t>16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64941476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1B0EA41-61DF-D859-3F46-3C6D2906A35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46E8348-2E90-C040-A469-9D55E654715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820524D-3B6E-7C49-CDF0-A5409458C41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262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DE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D829D92-7674-BE84-3776-4F9D004EEAC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1CCF047-398C-4F48-85E0-05CD43A06C2A}" type="slidenum">
              <a:rPr lang="en-DE" smtClean="0"/>
              <a:t>22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41189571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 bwMode="auto"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 bwMode="auto"/>
        <p:txBody>
          <a:bodyPr/>
          <a:lstStyle/>
          <a:p>
            <a:pPr>
              <a:defRPr/>
            </a:pPr>
            <a:fld id="{FFCCAF23-F261-E848-AFFA-42134D3AD07B}" type="slidenum">
              <a:rPr/>
              <a:t>2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09439784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 fontAlgn="base"/>
            <a:r>
              <a:rPr lang="en-GB" b="0" i="0">
                <a:solidFill>
                  <a:srgbClr val="000000"/>
                </a:solidFill>
                <a:effectLst/>
                <a:latin typeface="+mn-lt"/>
              </a:rPr>
              <a:t>Classical algorithms typically operate sequentially, one step at a time, which can be less efficient for certain problems.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1CCF047-398C-4F48-85E0-05CD43A06C2A}" type="slidenum">
              <a:rPr lang="en-FI" smtClean="0"/>
              <a:t>3</a:t>
            </a:fld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342188751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DE" dirty="0"/>
              <a:t>Shors algorithm and partial differential equation solvers are not part of these but applications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1CCF047-398C-4F48-85E0-05CD43A06C2A}" type="slidenum">
              <a:rPr lang="en-DE" smtClean="0"/>
              <a:t>4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21201581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D082516-777B-AEA4-0F90-545D092FF0D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CE5747D-8299-4E4A-A7FE-59C615475F8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C7B969D-081E-36C8-FCCB-1C1C3680872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CE67E1A-ABD3-ABDB-E1DB-4F6657BB72B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46F1245-8461-8F4F-81D8-003FAE6B2F6D}" type="slidenum">
              <a:rPr lang="en-DE" smtClean="0"/>
              <a:t>5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213872901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 bwMode="auto"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r>
              <a:rPr lang="de-DE" dirty="0"/>
              <a:t>Quantenfahrradschloss</a:t>
            </a:r>
          </a:p>
          <a:p>
            <a:pPr>
              <a:defRPr/>
            </a:pPr>
            <a:r>
              <a:rPr dirty="0"/>
              <a:t>Notes:</a:t>
            </a:r>
          </a:p>
          <a:p>
            <a:pPr marL="171450" indent="-171450">
              <a:buFontTx/>
              <a:buChar char="-"/>
              <a:defRPr/>
            </a:pPr>
            <a:r>
              <a:rPr dirty="0"/>
              <a:t>In classical case, n trials (so here 3)</a:t>
            </a:r>
          </a:p>
          <a:p>
            <a:pPr marL="171450" indent="-171450">
              <a:buFontTx/>
              <a:buChar char="-"/>
              <a:defRPr/>
            </a:pPr>
            <a:r>
              <a:rPr dirty="0"/>
              <a:t>In quantum case, just one, we will learn how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 bwMode="auto"/>
        <p:txBody>
          <a:bodyPr/>
          <a:lstStyle/>
          <a:p>
            <a:pPr>
              <a:defRPr/>
            </a:pPr>
            <a:fld id="{CB12B51E-5A61-524F-8491-EBF6353FE77B}" type="slidenum">
              <a:rPr/>
              <a:t>6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9580717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 bwMode="auto"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r>
              <a:rPr dirty="0"/>
              <a:t>Ask: What is the answer in the third case with secret code 110?</a:t>
            </a:r>
            <a:r>
              <a:rPr lang="fi-FI" dirty="0"/>
              <a:t>  1 (</a:t>
            </a:r>
            <a:r>
              <a:rPr lang="fi-FI" dirty="0" err="1"/>
              <a:t>three</a:t>
            </a:r>
            <a:r>
              <a:rPr lang="fi-FI" dirty="0"/>
              <a:t> </a:t>
            </a:r>
            <a:r>
              <a:rPr lang="fi-FI" dirty="0" err="1"/>
              <a:t>CNOT’s</a:t>
            </a:r>
            <a:r>
              <a:rPr lang="fi-FI" dirty="0"/>
              <a:t>)</a:t>
            </a:r>
            <a:endParaRPr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 bwMode="auto"/>
        <p:txBody>
          <a:bodyPr/>
          <a:lstStyle/>
          <a:p>
            <a:pPr>
              <a:defRPr/>
            </a:pPr>
            <a:fld id="{CB12B51E-5A61-524F-8491-EBF6353FE77B}" type="slidenum">
              <a:rPr/>
              <a:t>7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DE" dirty="0"/>
              <a:t>Wir wollen uns aber erst einmal ein sehr leichtes Problem ansehen</a:t>
            </a:r>
          </a:p>
          <a:p>
            <a:endParaRPr lang="en-D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46F1245-8461-8F4F-81D8-003FAE6B2F6D}" type="slidenum">
              <a:rPr lang="en-DE" smtClean="0"/>
              <a:t>8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301705358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 bwMode="auto"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r>
              <a:rPr dirty="0"/>
              <a:t>In t</a:t>
            </a:r>
            <a:r>
              <a:rPr lang="en-GB" dirty="0"/>
              <a:t>hi</a:t>
            </a:r>
            <a:r>
              <a:rPr dirty="0"/>
              <a:t>s case, the code would be “101”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 bwMode="auto"/>
        <p:txBody>
          <a:bodyPr/>
          <a:lstStyle/>
          <a:p>
            <a:pPr>
              <a:defRPr/>
            </a:pPr>
            <a:fld id="{CB12B51E-5A61-524F-8491-EBF6353FE77B}" type="slidenum">
              <a:rPr/>
              <a:t>9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left bottom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">
            <a:extLst>
              <a:ext uri="{FF2B5EF4-FFF2-40B4-BE49-F238E27FC236}">
                <a16:creationId xmlns:a16="http://schemas.microsoft.com/office/drawing/2014/main" id="{D0F61AE3-523A-492E-899A-2786456C22C1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-123826"/>
            <a:ext cx="12192000" cy="6981825"/>
          </a:xfrm>
          <a:solidFill>
            <a:srgbClr val="EEEEEE"/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2000"/>
            </a:lvl1pPr>
          </a:lstStyle>
          <a:p>
            <a:r>
              <a:rPr lang="en-US"/>
              <a:t>Click icon to change the photo</a:t>
            </a:r>
            <a:endParaRPr lang="en-FI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7037EFE-D169-4B41-AAC2-34312937FB6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86720" y="4743450"/>
            <a:ext cx="6799893" cy="1760866"/>
          </a:xfrm>
        </p:spPr>
        <p:txBody>
          <a:bodyPr anchor="ctr">
            <a:noAutofit/>
          </a:bodyPr>
          <a:lstStyle>
            <a:lvl1pPr algn="l">
              <a:lnSpc>
                <a:spcPct val="80000"/>
              </a:lnSpc>
              <a:defRPr sz="6000" spc="-90" baseline="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GB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99721118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1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gra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5">
            <a:extLst>
              <a:ext uri="{FF2B5EF4-FFF2-40B4-BE49-F238E27FC236}">
                <a16:creationId xmlns:a16="http://schemas.microsoft.com/office/drawing/2014/main" id="{33DD3A23-27AC-F76E-B54F-8A8074B2148C}"/>
              </a:ext>
            </a:extLst>
          </p:cNvPr>
          <p:cNvSpPr txBox="1">
            <a:spLocks/>
          </p:cNvSpPr>
          <p:nvPr userDrawn="1"/>
        </p:nvSpPr>
        <p:spPr>
          <a:xfrm>
            <a:off x="9130863" y="63277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FI"/>
            </a:defPPr>
            <a:lvl1pPr marL="0" algn="r" defTabSz="914400" rtl="0" eaLnBrk="1" latinLnBrk="0" hangingPunct="1">
              <a:defRPr sz="1000" kern="1200">
                <a:solidFill>
                  <a:schemeClr val="tx1">
                    <a:tint val="75000"/>
                  </a:schemeClr>
                </a:solidFill>
                <a:latin typeface="Telegraf" pitchFamily="2" charset="77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9543BEB-D66C-6E4A-87AA-60417C33F2A3}" type="slidenum">
              <a:rPr lang="en-GB" sz="1000" smtClean="0">
                <a:solidFill>
                  <a:schemeClr val="tx1"/>
                </a:solidFill>
                <a:latin typeface="+mn-lt"/>
              </a:rPr>
              <a:pPr/>
              <a:t>‹#›</a:t>
            </a:fld>
            <a:endParaRPr lang="en-GB" sz="1000">
              <a:solidFill>
                <a:schemeClr val="tx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80081209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70929240-A02E-0BBD-7460-EC2C59D2E9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7939" y="261609"/>
            <a:ext cx="11556123" cy="932191"/>
          </a:xfrm>
        </p:spPr>
        <p:txBody>
          <a:bodyPr>
            <a:normAutofit/>
          </a:bodyPr>
          <a:lstStyle>
            <a:lvl1pPr>
              <a:defRPr sz="4400" spc="-90" baseline="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836B80E9-6CF7-B1DB-DB79-8E52E8BBAB87}"/>
              </a:ext>
            </a:extLst>
          </p:cNvPr>
          <p:cNvSpPr txBox="1">
            <a:spLocks/>
          </p:cNvSpPr>
          <p:nvPr userDrawn="1"/>
        </p:nvSpPr>
        <p:spPr>
          <a:xfrm>
            <a:off x="9130863" y="63277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FI"/>
            </a:defPPr>
            <a:lvl1pPr marL="0" algn="r" defTabSz="914400" rtl="0" eaLnBrk="1" latinLnBrk="0" hangingPunct="1">
              <a:defRPr sz="1000" kern="1200">
                <a:solidFill>
                  <a:schemeClr val="tx1">
                    <a:tint val="75000"/>
                  </a:schemeClr>
                </a:solidFill>
                <a:latin typeface="Telegraf" pitchFamily="2" charset="77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9543BEB-D66C-6E4A-87AA-60417C33F2A3}" type="slidenum">
              <a:rPr lang="en-GB" sz="1000" smtClean="0">
                <a:solidFill>
                  <a:schemeClr val="tx1"/>
                </a:solidFill>
                <a:latin typeface="+mn-lt"/>
              </a:rPr>
              <a:pPr/>
              <a:t>‹#›</a:t>
            </a:fld>
            <a:endParaRPr lang="en-GB" sz="1000">
              <a:solidFill>
                <a:schemeClr val="tx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97717239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userDrawn="1">
  <p:cSld name="Title and Conten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2" name="Content Placeholder 2"/>
          <p:cNvSpPr>
            <a:spLocks noGrp="1"/>
          </p:cNvSpPr>
          <p:nvPr>
            <p:ph idx="1"/>
          </p:nvPr>
        </p:nvSpPr>
        <p:spPr bwMode="auto">
          <a:xfrm>
            <a:off x="317940" y="1514477"/>
            <a:ext cx="11556123" cy="4662486"/>
          </a:xfrm>
        </p:spPr>
        <p:txBody>
          <a:bodyPr>
            <a:normAutofit/>
          </a:bodyPr>
          <a:lstStyle>
            <a:lvl1pPr>
              <a:defRPr sz="2400">
                <a:latin typeface="+mn-lt"/>
              </a:defRPr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>
              <a:defRPr/>
            </a:pPr>
            <a:r>
              <a:rPr lang="en-US"/>
              <a:t>Click to edit Master text styles</a:t>
            </a:r>
            <a:endParaRPr/>
          </a:p>
        </p:txBody>
      </p:sp>
      <p:sp>
        <p:nvSpPr>
          <p:cNvPr id="13" name="Slide Number Placeholder 5"/>
          <p:cNvSpPr txBox="1"/>
          <p:nvPr userDrawn="1"/>
        </p:nvSpPr>
        <p:spPr bwMode="auto">
          <a:xfrm>
            <a:off x="9130863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/>
            </a:defPPr>
            <a:lvl1pPr marL="0" algn="r" defTabSz="914400">
              <a:defRPr sz="1000">
                <a:solidFill>
                  <a:schemeClr val="tx1">
                    <a:tint val="75000"/>
                  </a:schemeClr>
                </a:solidFill>
                <a:latin typeface="Telegraf"/>
                <a:ea typeface="+mn-ea"/>
                <a:cs typeface="+mn-cs"/>
              </a:defRPr>
            </a:lvl1pPr>
            <a:lvl2pPr marL="4572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F9543BEB-D66C-6E4A-87AA-60417C33F2A3}" type="slidenum">
              <a:rPr lang="en-GB" sz="1000">
                <a:solidFill>
                  <a:schemeClr val="tx1"/>
                </a:solidFill>
                <a:latin typeface="+mn-lt"/>
              </a:rPr>
              <a:t>‹#›</a:t>
            </a:fld>
            <a:endParaRPr lang="en-GB" sz="100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7" name="object 3"/>
          <p:cNvSpPr/>
          <p:nvPr userDrawn="1"/>
        </p:nvSpPr>
        <p:spPr bwMode="auto">
          <a:xfrm flipV="1">
            <a:off x="334963" y="6123279"/>
            <a:ext cx="11539096" cy="133571"/>
          </a:xfrm>
          <a:custGeom>
            <a:avLst/>
            <a:gdLst/>
            <a:ahLst/>
            <a:cxnLst/>
            <a:rect l="l" t="t" r="r" b="b"/>
            <a:pathLst>
              <a:path w="19350355" extrusionOk="0">
                <a:moveTo>
                  <a:pt x="0" y="0"/>
                </a:moveTo>
                <a:lnTo>
                  <a:pt x="19350196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>
              <a:defRPr/>
            </a:pPr>
            <a:endParaRPr>
              <a:latin typeface="+mn-lt"/>
            </a:endParaRPr>
          </a:p>
        </p:txBody>
      </p:sp>
      <p:sp>
        <p:nvSpPr>
          <p:cNvPr id="18" name="Title 1"/>
          <p:cNvSpPr>
            <a:spLocks noGrp="1"/>
          </p:cNvSpPr>
          <p:nvPr>
            <p:ph type="title"/>
          </p:nvPr>
        </p:nvSpPr>
        <p:spPr bwMode="auto">
          <a:xfrm>
            <a:off x="317939" y="365127"/>
            <a:ext cx="11556123" cy="1091608"/>
          </a:xfrm>
        </p:spPr>
        <p:txBody>
          <a:bodyPr>
            <a:normAutofit/>
          </a:bodyPr>
          <a:lstStyle>
            <a:lvl1pPr>
              <a:defRPr sz="440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7" name="object 3"/>
          <p:cNvSpPr/>
          <p:nvPr userDrawn="1"/>
        </p:nvSpPr>
        <p:spPr bwMode="auto">
          <a:xfrm flipV="1">
            <a:off x="334963" y="216998"/>
            <a:ext cx="11539096" cy="133571"/>
          </a:xfrm>
          <a:custGeom>
            <a:avLst/>
            <a:gdLst/>
            <a:ahLst/>
            <a:cxnLst/>
            <a:rect l="l" t="t" r="r" b="b"/>
            <a:pathLst>
              <a:path w="19350355" extrusionOk="0">
                <a:moveTo>
                  <a:pt x="0" y="0"/>
                </a:moveTo>
                <a:lnTo>
                  <a:pt x="19350196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>
              <a:defRPr/>
            </a:pPr>
            <a:endParaRPr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43976667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5147351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 - net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close up of a net&#10;&#10;Description automatically generated">
            <a:extLst>
              <a:ext uri="{FF2B5EF4-FFF2-40B4-BE49-F238E27FC236}">
                <a16:creationId xmlns:a16="http://schemas.microsoft.com/office/drawing/2014/main" id="{90A6F02A-2713-9159-9A20-40A94B0A5F8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r="2659"/>
          <a:stretch/>
        </p:blipFill>
        <p:spPr>
          <a:xfrm>
            <a:off x="-17253" y="0"/>
            <a:ext cx="12209253" cy="6892820"/>
          </a:xfrm>
          <a:prstGeom prst="rect">
            <a:avLst/>
          </a:prstGeom>
        </p:spPr>
      </p:pic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22F56D0B-2591-C740-A599-1CA5344E12D8}"/>
              </a:ext>
            </a:extLst>
          </p:cNvPr>
          <p:cNvSpPr txBox="1">
            <a:spLocks/>
          </p:cNvSpPr>
          <p:nvPr userDrawn="1"/>
        </p:nvSpPr>
        <p:spPr>
          <a:xfrm>
            <a:off x="9130863" y="63277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FI"/>
            </a:defPPr>
            <a:lvl1pPr marL="0" algn="r" defTabSz="914400" rtl="0" eaLnBrk="1" latinLnBrk="0" hangingPunct="1">
              <a:defRPr sz="1000" kern="1200">
                <a:solidFill>
                  <a:schemeClr val="tx1">
                    <a:tint val="75000"/>
                  </a:schemeClr>
                </a:solidFill>
                <a:latin typeface="Telegraf" pitchFamily="2" charset="77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9543BEB-D66C-6E4A-87AA-60417C33F2A3}" type="slidenum">
              <a:rPr lang="en-GB" sz="1000" smtClean="0">
                <a:solidFill>
                  <a:schemeClr val="tx1"/>
                </a:solidFill>
                <a:latin typeface="+mn-lt"/>
              </a:rPr>
              <a:pPr/>
              <a:t>‹#›</a:t>
            </a:fld>
            <a:endParaRPr lang="en-GB" sz="1000">
              <a:solidFill>
                <a:schemeClr val="tx1"/>
              </a:solidFill>
              <a:latin typeface="+mn-lt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8C97C656-3809-3FB1-8603-7432C2FA1E0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48568" y="6411784"/>
            <a:ext cx="559962" cy="197106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EB84EC04-2D4C-8EC4-7BF4-8B11532F5F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7939" y="261609"/>
            <a:ext cx="11556123" cy="932191"/>
          </a:xfrm>
        </p:spPr>
        <p:txBody>
          <a:bodyPr>
            <a:normAutofit/>
          </a:bodyPr>
          <a:lstStyle>
            <a:lvl1pPr>
              <a:defRPr sz="4400" b="1" spc="-90" baseline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GB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78608082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 - bubble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9F7145F-AEB6-521C-F9C9-B67331260F3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r="3107"/>
          <a:stretch/>
        </p:blipFill>
        <p:spPr>
          <a:xfrm>
            <a:off x="-1" y="0"/>
            <a:ext cx="12192001" cy="6921852"/>
          </a:xfrm>
          <a:prstGeom prst="rect">
            <a:avLst/>
          </a:prstGeom>
        </p:spPr>
      </p:pic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22F56D0B-2591-C740-A599-1CA5344E12D8}"/>
              </a:ext>
            </a:extLst>
          </p:cNvPr>
          <p:cNvSpPr txBox="1">
            <a:spLocks/>
          </p:cNvSpPr>
          <p:nvPr userDrawn="1"/>
        </p:nvSpPr>
        <p:spPr>
          <a:xfrm>
            <a:off x="9130863" y="63277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FI"/>
            </a:defPPr>
            <a:lvl1pPr marL="0" algn="r" defTabSz="914400" rtl="0" eaLnBrk="1" latinLnBrk="0" hangingPunct="1">
              <a:defRPr sz="1000" kern="1200">
                <a:solidFill>
                  <a:schemeClr val="tx1">
                    <a:tint val="75000"/>
                  </a:schemeClr>
                </a:solidFill>
                <a:latin typeface="Telegraf" pitchFamily="2" charset="77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9543BEB-D66C-6E4A-87AA-60417C33F2A3}" type="slidenum">
              <a:rPr lang="en-GB" sz="1000" smtClean="0">
                <a:solidFill>
                  <a:schemeClr val="tx1"/>
                </a:solidFill>
                <a:latin typeface="+mn-lt"/>
              </a:rPr>
              <a:pPr/>
              <a:t>‹#›</a:t>
            </a:fld>
            <a:endParaRPr lang="en-GB" sz="1000">
              <a:solidFill>
                <a:schemeClr val="tx1"/>
              </a:solidFill>
              <a:latin typeface="+mn-lt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0A03B58-1247-42C3-0094-CA0E8FF77D5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48568" y="6411784"/>
            <a:ext cx="559962" cy="197106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366BB1A3-E3A0-D44E-F114-A7D75E11A3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7939" y="261609"/>
            <a:ext cx="11556123" cy="932191"/>
          </a:xfrm>
        </p:spPr>
        <p:txBody>
          <a:bodyPr>
            <a:normAutofit/>
          </a:bodyPr>
          <a:lstStyle>
            <a:lvl1pPr>
              <a:defRPr sz="4400" b="1" spc="-90" baseline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GB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5043781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box - gray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71">
            <a:extLst>
              <a:ext uri="{FF2B5EF4-FFF2-40B4-BE49-F238E27FC236}">
                <a16:creationId xmlns:a16="http://schemas.microsoft.com/office/drawing/2014/main" id="{0E4149C4-1DCC-F01B-0EEF-19D4F2C1D8A3}"/>
              </a:ext>
            </a:extLst>
          </p:cNvPr>
          <p:cNvSpPr/>
          <p:nvPr userDrawn="1"/>
        </p:nvSpPr>
        <p:spPr bwMode="auto">
          <a:xfrm>
            <a:off x="571615" y="1373637"/>
            <a:ext cx="11032078" cy="4682295"/>
          </a:xfrm>
          <a:prstGeom prst="roundRect">
            <a:avLst>
              <a:gd name="adj" fmla="val 2677"/>
            </a:avLst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26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D" sz="1799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icrosoft Sans Serif"/>
              <a:ea typeface="+mn-ea"/>
              <a:cs typeface="+mn-cs"/>
            </a:endParaRP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BB01D6A2-8877-C4F4-325C-AD5C48C5D5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7939" y="261609"/>
            <a:ext cx="11556123" cy="932191"/>
          </a:xfrm>
        </p:spPr>
        <p:txBody>
          <a:bodyPr>
            <a:normAutofit/>
          </a:bodyPr>
          <a:lstStyle>
            <a:lvl1pPr>
              <a:defRPr sz="4400" b="1" spc="-90" baseline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GB" dirty="0"/>
              <a:t>Click to edit Master title style</a:t>
            </a: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526F5412-D014-85EE-CC5E-471FFE7A281B}"/>
              </a:ext>
            </a:extLst>
          </p:cNvPr>
          <p:cNvSpPr txBox="1">
            <a:spLocks/>
          </p:cNvSpPr>
          <p:nvPr userDrawn="1"/>
        </p:nvSpPr>
        <p:spPr>
          <a:xfrm>
            <a:off x="9130863" y="63277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FI"/>
            </a:defPPr>
            <a:lvl1pPr marL="0" algn="r" defTabSz="914400" rtl="0" eaLnBrk="1" latinLnBrk="0" hangingPunct="1">
              <a:defRPr sz="1000" kern="1200">
                <a:solidFill>
                  <a:schemeClr val="tx1">
                    <a:tint val="75000"/>
                  </a:schemeClr>
                </a:solidFill>
                <a:latin typeface="Telegraf" pitchFamily="2" charset="77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9543BEB-D66C-6E4A-87AA-60417C33F2A3}" type="slidenum">
              <a:rPr lang="en-GB" sz="1000" smtClean="0">
                <a:solidFill>
                  <a:schemeClr val="tx1"/>
                </a:solidFill>
                <a:latin typeface="+mn-lt"/>
              </a:rPr>
              <a:pPr/>
              <a:t>‹#›</a:t>
            </a:fld>
            <a:endParaRPr lang="en-GB" sz="1000">
              <a:solidFill>
                <a:schemeClr val="tx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92162564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4 boxes - gray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: Rounded Corners 71">
            <a:extLst>
              <a:ext uri="{FF2B5EF4-FFF2-40B4-BE49-F238E27FC236}">
                <a16:creationId xmlns:a16="http://schemas.microsoft.com/office/drawing/2014/main" id="{5BA01449-AB45-DB94-995B-1B25649451B1}"/>
              </a:ext>
            </a:extLst>
          </p:cNvPr>
          <p:cNvSpPr/>
          <p:nvPr userDrawn="1"/>
        </p:nvSpPr>
        <p:spPr bwMode="auto">
          <a:xfrm>
            <a:off x="571615" y="3800706"/>
            <a:ext cx="5397864" cy="2234806"/>
          </a:xfrm>
          <a:prstGeom prst="roundRect">
            <a:avLst>
              <a:gd name="adj" fmla="val 4278"/>
            </a:avLst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26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D" sz="1799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icrosoft Sans Serif"/>
              <a:ea typeface="+mn-ea"/>
              <a:cs typeface="+mn-cs"/>
            </a:endParaRPr>
          </a:p>
        </p:txBody>
      </p:sp>
      <p:sp>
        <p:nvSpPr>
          <p:cNvPr id="18" name="Rectangle: Rounded Corners 71">
            <a:extLst>
              <a:ext uri="{FF2B5EF4-FFF2-40B4-BE49-F238E27FC236}">
                <a16:creationId xmlns:a16="http://schemas.microsoft.com/office/drawing/2014/main" id="{EF1878C3-3F47-0895-DAA5-F8A41DD43840}"/>
              </a:ext>
            </a:extLst>
          </p:cNvPr>
          <p:cNvSpPr/>
          <p:nvPr userDrawn="1"/>
        </p:nvSpPr>
        <p:spPr bwMode="auto">
          <a:xfrm>
            <a:off x="571615" y="1376021"/>
            <a:ext cx="5397864" cy="2234806"/>
          </a:xfrm>
          <a:prstGeom prst="roundRect">
            <a:avLst>
              <a:gd name="adj" fmla="val 4278"/>
            </a:avLst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26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D" sz="1799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icrosoft Sans Serif"/>
              <a:ea typeface="+mn-ea"/>
              <a:cs typeface="+mn-cs"/>
            </a:endParaRPr>
          </a:p>
        </p:txBody>
      </p:sp>
      <p:sp>
        <p:nvSpPr>
          <p:cNvPr id="19" name="Rectangle: Rounded Corners 71">
            <a:extLst>
              <a:ext uri="{FF2B5EF4-FFF2-40B4-BE49-F238E27FC236}">
                <a16:creationId xmlns:a16="http://schemas.microsoft.com/office/drawing/2014/main" id="{D7FC4CFB-A85B-0EAD-2C35-1B0F39A4AF16}"/>
              </a:ext>
            </a:extLst>
          </p:cNvPr>
          <p:cNvSpPr/>
          <p:nvPr userDrawn="1"/>
        </p:nvSpPr>
        <p:spPr bwMode="auto">
          <a:xfrm>
            <a:off x="6205829" y="1370470"/>
            <a:ext cx="5397864" cy="2234806"/>
          </a:xfrm>
          <a:prstGeom prst="roundRect">
            <a:avLst>
              <a:gd name="adj" fmla="val 4278"/>
            </a:avLst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26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D" sz="1799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icrosoft Sans Serif"/>
              <a:ea typeface="+mn-ea"/>
              <a:cs typeface="+mn-cs"/>
            </a:endParaRPr>
          </a:p>
        </p:txBody>
      </p:sp>
      <p:sp>
        <p:nvSpPr>
          <p:cNvPr id="20" name="Rectangle: Rounded Corners 71">
            <a:extLst>
              <a:ext uri="{FF2B5EF4-FFF2-40B4-BE49-F238E27FC236}">
                <a16:creationId xmlns:a16="http://schemas.microsoft.com/office/drawing/2014/main" id="{9C62E7EA-5CFE-39DA-ADDC-472797975703}"/>
              </a:ext>
            </a:extLst>
          </p:cNvPr>
          <p:cNvSpPr/>
          <p:nvPr userDrawn="1"/>
        </p:nvSpPr>
        <p:spPr bwMode="auto">
          <a:xfrm>
            <a:off x="6205829" y="3800706"/>
            <a:ext cx="5397864" cy="2234806"/>
          </a:xfrm>
          <a:prstGeom prst="roundRect">
            <a:avLst>
              <a:gd name="adj" fmla="val 4278"/>
            </a:avLst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26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D" sz="1799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icrosoft Sans Serif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0121234-8B4F-A8B3-6BE7-C94B896F2A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7939" y="261609"/>
            <a:ext cx="11556123" cy="932191"/>
          </a:xfrm>
        </p:spPr>
        <p:txBody>
          <a:bodyPr>
            <a:normAutofit/>
          </a:bodyPr>
          <a:lstStyle>
            <a:lvl1pPr>
              <a:defRPr sz="4400" b="1" spc="-90" baseline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GB" dirty="0"/>
              <a:t>Click to edit Master title style</a:t>
            </a:r>
          </a:p>
        </p:txBody>
      </p:sp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CEAB9206-B0CA-7B7E-F2AE-EABB876C64FF}"/>
              </a:ext>
            </a:extLst>
          </p:cNvPr>
          <p:cNvSpPr txBox="1">
            <a:spLocks/>
          </p:cNvSpPr>
          <p:nvPr userDrawn="1"/>
        </p:nvSpPr>
        <p:spPr>
          <a:xfrm>
            <a:off x="9130863" y="63277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FI"/>
            </a:defPPr>
            <a:lvl1pPr marL="0" algn="r" defTabSz="914400" rtl="0" eaLnBrk="1" latinLnBrk="0" hangingPunct="1">
              <a:defRPr sz="1000" kern="1200">
                <a:solidFill>
                  <a:schemeClr val="tx1">
                    <a:tint val="75000"/>
                  </a:schemeClr>
                </a:solidFill>
                <a:latin typeface="Telegraf" pitchFamily="2" charset="77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9543BEB-D66C-6E4A-87AA-60417C33F2A3}" type="slidenum">
              <a:rPr lang="en-GB" sz="1000" smtClean="0">
                <a:solidFill>
                  <a:schemeClr val="tx1"/>
                </a:solidFill>
                <a:latin typeface="+mn-lt"/>
              </a:rPr>
              <a:pPr/>
              <a:t>‹#›</a:t>
            </a:fld>
            <a:endParaRPr lang="en-GB" sz="1000">
              <a:solidFill>
                <a:schemeClr val="tx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97107442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3 boxes - gray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: Rounded Corners 71">
            <a:extLst>
              <a:ext uri="{FF2B5EF4-FFF2-40B4-BE49-F238E27FC236}">
                <a16:creationId xmlns:a16="http://schemas.microsoft.com/office/drawing/2014/main" id="{09737DA9-B8EA-DF25-68C4-D284C2275E37}"/>
              </a:ext>
            </a:extLst>
          </p:cNvPr>
          <p:cNvSpPr/>
          <p:nvPr userDrawn="1"/>
        </p:nvSpPr>
        <p:spPr bwMode="auto">
          <a:xfrm>
            <a:off x="571614" y="1373637"/>
            <a:ext cx="3565671" cy="4682295"/>
          </a:xfrm>
          <a:prstGeom prst="roundRect">
            <a:avLst>
              <a:gd name="adj" fmla="val 4278"/>
            </a:avLst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26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D" sz="1799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icrosoft Sans Serif"/>
              <a:ea typeface="+mn-ea"/>
              <a:cs typeface="+mn-cs"/>
            </a:endParaRPr>
          </a:p>
        </p:txBody>
      </p:sp>
      <p:sp>
        <p:nvSpPr>
          <p:cNvPr id="7" name="Rectangle: Rounded Corners 71">
            <a:extLst>
              <a:ext uri="{FF2B5EF4-FFF2-40B4-BE49-F238E27FC236}">
                <a16:creationId xmlns:a16="http://schemas.microsoft.com/office/drawing/2014/main" id="{4592289A-A9FE-5D72-B343-423A760B9A05}"/>
              </a:ext>
            </a:extLst>
          </p:cNvPr>
          <p:cNvSpPr/>
          <p:nvPr userDrawn="1"/>
        </p:nvSpPr>
        <p:spPr bwMode="auto">
          <a:xfrm>
            <a:off x="8054716" y="1373635"/>
            <a:ext cx="3565671" cy="4682295"/>
          </a:xfrm>
          <a:prstGeom prst="roundRect">
            <a:avLst>
              <a:gd name="adj" fmla="val 4278"/>
            </a:avLst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26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D" sz="1799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icrosoft Sans Serif"/>
              <a:ea typeface="+mn-ea"/>
              <a:cs typeface="+mn-cs"/>
            </a:endParaRPr>
          </a:p>
        </p:txBody>
      </p:sp>
      <p:sp>
        <p:nvSpPr>
          <p:cNvPr id="10" name="Rectangle: Rounded Corners 71">
            <a:extLst>
              <a:ext uri="{FF2B5EF4-FFF2-40B4-BE49-F238E27FC236}">
                <a16:creationId xmlns:a16="http://schemas.microsoft.com/office/drawing/2014/main" id="{604C92A6-9DD7-E619-7344-9FA0985AAA54}"/>
              </a:ext>
            </a:extLst>
          </p:cNvPr>
          <p:cNvSpPr/>
          <p:nvPr userDrawn="1"/>
        </p:nvSpPr>
        <p:spPr bwMode="auto">
          <a:xfrm>
            <a:off x="4316457" y="1373636"/>
            <a:ext cx="3565671" cy="4682295"/>
          </a:xfrm>
          <a:prstGeom prst="roundRect">
            <a:avLst>
              <a:gd name="adj" fmla="val 4278"/>
            </a:avLst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26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D" sz="1799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icrosoft Sans Serif"/>
              <a:ea typeface="+mn-ea"/>
              <a:cs typeface="+mn-cs"/>
            </a:endParaRP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76805CB1-C91C-3016-AE12-79FE52FC4E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7939" y="261609"/>
            <a:ext cx="11556123" cy="932191"/>
          </a:xfrm>
        </p:spPr>
        <p:txBody>
          <a:bodyPr>
            <a:normAutofit/>
          </a:bodyPr>
          <a:lstStyle>
            <a:lvl1pPr>
              <a:defRPr sz="4400" b="1" spc="-90" baseline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GB" dirty="0"/>
              <a:t>Click to edit Master title style</a:t>
            </a:r>
          </a:p>
        </p:txBody>
      </p:sp>
      <p:sp>
        <p:nvSpPr>
          <p:cNvPr id="2" name="Slide Number Placeholder 5">
            <a:extLst>
              <a:ext uri="{FF2B5EF4-FFF2-40B4-BE49-F238E27FC236}">
                <a16:creationId xmlns:a16="http://schemas.microsoft.com/office/drawing/2014/main" id="{CA2F0375-933D-115B-85B9-054EFA1CAFF5}"/>
              </a:ext>
            </a:extLst>
          </p:cNvPr>
          <p:cNvSpPr txBox="1">
            <a:spLocks/>
          </p:cNvSpPr>
          <p:nvPr userDrawn="1"/>
        </p:nvSpPr>
        <p:spPr>
          <a:xfrm>
            <a:off x="9130863" y="63277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FI"/>
            </a:defPPr>
            <a:lvl1pPr marL="0" algn="r" defTabSz="914400" rtl="0" eaLnBrk="1" latinLnBrk="0" hangingPunct="1">
              <a:defRPr sz="1000" kern="1200">
                <a:solidFill>
                  <a:schemeClr val="tx1">
                    <a:tint val="75000"/>
                  </a:schemeClr>
                </a:solidFill>
                <a:latin typeface="Telegraf" pitchFamily="2" charset="77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9543BEB-D66C-6E4A-87AA-60417C33F2A3}" type="slidenum">
              <a:rPr lang="en-GB" sz="1000" smtClean="0">
                <a:solidFill>
                  <a:schemeClr val="tx1"/>
                </a:solidFill>
                <a:latin typeface="+mn-lt"/>
              </a:rPr>
              <a:pPr/>
              <a:t>‹#›</a:t>
            </a:fld>
            <a:endParaRPr lang="en-GB" sz="1000">
              <a:solidFill>
                <a:schemeClr val="tx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30614605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70929240-A02E-0BBD-7460-EC2C59D2E9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3398" y="261609"/>
            <a:ext cx="11340664" cy="932191"/>
          </a:xfrm>
        </p:spPr>
        <p:txBody>
          <a:bodyPr>
            <a:normAutofit/>
          </a:bodyPr>
          <a:lstStyle>
            <a:lvl1pPr>
              <a:defRPr sz="4400" b="1" spc="-90" baseline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GB" dirty="0"/>
              <a:t>Click to edit Master title style</a:t>
            </a: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836B80E9-6CF7-B1DB-DB79-8E52E8BBAB87}"/>
              </a:ext>
            </a:extLst>
          </p:cNvPr>
          <p:cNvSpPr txBox="1">
            <a:spLocks/>
          </p:cNvSpPr>
          <p:nvPr userDrawn="1"/>
        </p:nvSpPr>
        <p:spPr>
          <a:xfrm>
            <a:off x="9130863" y="63277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FI"/>
            </a:defPPr>
            <a:lvl1pPr marL="0" algn="r" defTabSz="914400" rtl="0" eaLnBrk="1" latinLnBrk="0" hangingPunct="1">
              <a:defRPr sz="1000" kern="1200">
                <a:solidFill>
                  <a:schemeClr val="tx1">
                    <a:tint val="75000"/>
                  </a:schemeClr>
                </a:solidFill>
                <a:latin typeface="Telegraf" pitchFamily="2" charset="77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9543BEB-D66C-6E4A-87AA-60417C33F2A3}" type="slidenum">
              <a:rPr lang="en-GB" sz="1000" smtClean="0">
                <a:solidFill>
                  <a:schemeClr val="tx1"/>
                </a:solidFill>
                <a:latin typeface="+mn-lt"/>
              </a:rPr>
              <a:pPr/>
              <a:t>‹#›</a:t>
            </a:fld>
            <a:endParaRPr lang="en-GB" sz="1000">
              <a:solidFill>
                <a:schemeClr val="tx1"/>
              </a:solidFill>
              <a:latin typeface="+mn-lt"/>
            </a:endParaRPr>
          </a:p>
        </p:txBody>
      </p:sp>
      <p:pic>
        <p:nvPicPr>
          <p:cNvPr id="2" name="Image 12" descr=" ">
            <a:extLst>
              <a:ext uri="{FF2B5EF4-FFF2-40B4-BE49-F238E27FC236}">
                <a16:creationId xmlns:a16="http://schemas.microsoft.com/office/drawing/2014/main" id="{64C4BF24-2094-2F44-8EB6-9D548598923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" y="698855"/>
            <a:ext cx="533397" cy="634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64565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B3CD2F7-F0FD-2A43-0E80-77F4F9297DA2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-123826"/>
            <a:ext cx="12192000" cy="6981825"/>
          </a:xfrm>
          <a:solidFill>
            <a:srgbClr val="EEEEEE"/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2000"/>
            </a:lvl1pPr>
          </a:lstStyle>
          <a:p>
            <a:r>
              <a:rPr lang="en-US"/>
              <a:t>Click icon to change the photo</a:t>
            </a:r>
            <a:endParaRPr lang="en-FI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7037EFE-D169-4B41-AAC2-34312937FB6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760087"/>
            <a:ext cx="9144000" cy="2387600"/>
          </a:xfrm>
        </p:spPr>
        <p:txBody>
          <a:bodyPr anchor="ctr">
            <a:normAutofit/>
          </a:bodyPr>
          <a:lstStyle>
            <a:lvl1pPr algn="ctr">
              <a:lnSpc>
                <a:spcPct val="80000"/>
              </a:lnSpc>
              <a:defRPr sz="6000" spc="-90" baseline="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3A06194-C60A-DD4E-8D97-270DB8C95C7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399587" y="4833036"/>
            <a:ext cx="1392825" cy="490273"/>
          </a:xfrm>
          <a:prstGeom prst="rect">
            <a:avLst/>
          </a:prstGeom>
        </p:spPr>
      </p:pic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10A51CE9-29FE-2EA2-CD44-10479AABBEF2}"/>
              </a:ext>
            </a:extLst>
          </p:cNvPr>
          <p:cNvSpPr txBox="1">
            <a:spLocks/>
          </p:cNvSpPr>
          <p:nvPr userDrawn="1"/>
        </p:nvSpPr>
        <p:spPr>
          <a:xfrm>
            <a:off x="9130863" y="63277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FI"/>
            </a:defPPr>
            <a:lvl1pPr marL="0" algn="r" defTabSz="914400" rtl="0" eaLnBrk="1" latinLnBrk="0" hangingPunct="1">
              <a:defRPr sz="1000" kern="1200">
                <a:solidFill>
                  <a:schemeClr val="tx1">
                    <a:tint val="75000"/>
                  </a:schemeClr>
                </a:solidFill>
                <a:latin typeface="Telegraf" pitchFamily="2" charset="77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9543BEB-D66C-6E4A-87AA-60417C33F2A3}" type="slidenum">
              <a:rPr lang="en-GB" sz="1000" smtClean="0">
                <a:solidFill>
                  <a:schemeClr val="tx1"/>
                </a:solidFill>
                <a:latin typeface="+mn-lt"/>
              </a:rPr>
              <a:pPr/>
              <a:t>‹#›</a:t>
            </a:fld>
            <a:endParaRPr lang="en-GB" sz="1000">
              <a:solidFill>
                <a:schemeClr val="tx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64670892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Title and Conten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2" name="Content Placeholder 2"/>
          <p:cNvSpPr>
            <a:spLocks noGrp="1"/>
          </p:cNvSpPr>
          <p:nvPr>
            <p:ph idx="1"/>
          </p:nvPr>
        </p:nvSpPr>
        <p:spPr bwMode="auto">
          <a:xfrm>
            <a:off x="317940" y="1514477"/>
            <a:ext cx="11556123" cy="4662486"/>
          </a:xfrm>
        </p:spPr>
        <p:txBody>
          <a:bodyPr>
            <a:normAutofit/>
          </a:bodyPr>
          <a:lstStyle>
            <a:lvl1pPr>
              <a:defRPr sz="2400">
                <a:latin typeface="+mn-lt"/>
              </a:defRPr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>
              <a:defRPr/>
            </a:pPr>
            <a:r>
              <a:rPr lang="en-US"/>
              <a:t>Click to edit Master text styles</a:t>
            </a:r>
            <a:endParaRPr/>
          </a:p>
        </p:txBody>
      </p:sp>
      <p:sp>
        <p:nvSpPr>
          <p:cNvPr id="13" name="Slide Number Placeholder 5"/>
          <p:cNvSpPr txBox="1"/>
          <p:nvPr userDrawn="1"/>
        </p:nvSpPr>
        <p:spPr bwMode="auto">
          <a:xfrm>
            <a:off x="9130863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/>
            </a:defPPr>
            <a:lvl1pPr marL="0" algn="r" defTabSz="914400">
              <a:defRPr sz="1000">
                <a:solidFill>
                  <a:schemeClr val="tx1">
                    <a:tint val="75000"/>
                  </a:schemeClr>
                </a:solidFill>
                <a:latin typeface="Telegraf"/>
                <a:ea typeface="+mn-ea"/>
                <a:cs typeface="+mn-cs"/>
              </a:defRPr>
            </a:lvl1pPr>
            <a:lvl2pPr marL="4572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F9543BEB-D66C-6E4A-87AA-60417C33F2A3}" type="slidenum">
              <a:rPr lang="en-GB" sz="1000">
                <a:solidFill>
                  <a:schemeClr val="tx1"/>
                </a:solidFill>
                <a:latin typeface="+mn-lt"/>
              </a:rPr>
              <a:t>‹#›</a:t>
            </a:fld>
            <a:endParaRPr lang="en-GB" sz="100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8" name="Title 1"/>
          <p:cNvSpPr>
            <a:spLocks noGrp="1"/>
          </p:cNvSpPr>
          <p:nvPr>
            <p:ph type="title"/>
          </p:nvPr>
        </p:nvSpPr>
        <p:spPr bwMode="auto">
          <a:xfrm>
            <a:off x="533398" y="158296"/>
            <a:ext cx="11340665" cy="1082675"/>
          </a:xfrm>
        </p:spPr>
        <p:txBody>
          <a:bodyPr>
            <a:normAutofit/>
          </a:bodyPr>
          <a:lstStyle>
            <a:lvl1pPr>
              <a:defRPr sz="4400" b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>
              <a:defRPr/>
            </a:pPr>
            <a:r>
              <a:rPr lang="en-US" dirty="0"/>
              <a:t>Click to edit Master title style</a:t>
            </a:r>
            <a:endParaRPr lang="en-GB" dirty="0"/>
          </a:p>
        </p:txBody>
      </p:sp>
      <p:pic>
        <p:nvPicPr>
          <p:cNvPr id="2" name="Image 12" descr=" ">
            <a:extLst>
              <a:ext uri="{FF2B5EF4-FFF2-40B4-BE49-F238E27FC236}">
                <a16:creationId xmlns:a16="http://schemas.microsoft.com/office/drawing/2014/main" id="{D3A829E4-16BF-6387-7631-06917CD555C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" y="698855"/>
            <a:ext cx="533397" cy="634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028519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1_Title Slide 3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94452332-AA29-C2C9-56A4-377E5D3CC818}"/>
              </a:ext>
            </a:extLst>
          </p:cNvPr>
          <p:cNvSpPr/>
          <p:nvPr userDrawn="1"/>
        </p:nvSpPr>
        <p:spPr bwMode="auto">
          <a:xfrm>
            <a:off x="0" y="0"/>
            <a:ext cx="12294824" cy="6940627"/>
          </a:xfrm>
          <a:prstGeom prst="rect">
            <a:avLst/>
          </a:prstGeom>
          <a:gradFill flip="none" rotWithShape="1">
            <a:gsLst>
              <a:gs pos="0">
                <a:schemeClr val="accent6"/>
              </a:gs>
              <a:gs pos="100000">
                <a:schemeClr val="accent5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 sz="1800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5FAAEC03-A20B-C15E-695C-9E46A78CF1DE}"/>
              </a:ext>
            </a:extLst>
          </p:cNvPr>
          <p:cNvSpPr>
            <a:spLocks noGrp="1"/>
          </p:cNvSpPr>
          <p:nvPr>
            <p:ph type="ctrTitle"/>
          </p:nvPr>
        </p:nvSpPr>
        <p:spPr bwMode="auto">
          <a:xfrm>
            <a:off x="1524000" y="1984375"/>
            <a:ext cx="9144000" cy="2387600"/>
          </a:xfrm>
        </p:spPr>
        <p:txBody>
          <a:bodyPr anchor="ctr">
            <a:normAutofit/>
          </a:bodyPr>
          <a:lstStyle>
            <a:lvl1pPr algn="ctr">
              <a:defRPr sz="7998" b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>
              <a:defRPr/>
            </a:pPr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7" name="object 3">
            <a:extLst>
              <a:ext uri="{FF2B5EF4-FFF2-40B4-BE49-F238E27FC236}">
                <a16:creationId xmlns:a16="http://schemas.microsoft.com/office/drawing/2014/main" id="{17B8E911-A20C-DBCF-AF5A-7698CF16441A}"/>
              </a:ext>
            </a:extLst>
          </p:cNvPr>
          <p:cNvSpPr/>
          <p:nvPr userDrawn="1"/>
        </p:nvSpPr>
        <p:spPr bwMode="auto">
          <a:xfrm flipV="1">
            <a:off x="334963" y="6123280"/>
            <a:ext cx="11539096" cy="133571"/>
          </a:xfrm>
          <a:custGeom>
            <a:avLst/>
            <a:gdLst/>
            <a:ahLst/>
            <a:cxnLst/>
            <a:rect l="l" t="t" r="r" b="b"/>
            <a:pathLst>
              <a:path w="19350355" extrusionOk="0">
                <a:moveTo>
                  <a:pt x="0" y="0"/>
                </a:moveTo>
                <a:lnTo>
                  <a:pt x="19350196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>
              <a:defRPr/>
            </a:pPr>
            <a:endParaRPr sz="1800">
              <a:latin typeface="+mn-lt"/>
            </a:endParaRPr>
          </a:p>
        </p:txBody>
      </p:sp>
      <p:sp>
        <p:nvSpPr>
          <p:cNvPr id="9" name="object 3">
            <a:extLst>
              <a:ext uri="{FF2B5EF4-FFF2-40B4-BE49-F238E27FC236}">
                <a16:creationId xmlns:a16="http://schemas.microsoft.com/office/drawing/2014/main" id="{7AECED78-37F8-1C4A-400D-BE8C460925B8}"/>
              </a:ext>
            </a:extLst>
          </p:cNvPr>
          <p:cNvSpPr/>
          <p:nvPr userDrawn="1"/>
        </p:nvSpPr>
        <p:spPr bwMode="auto">
          <a:xfrm flipV="1">
            <a:off x="334963" y="6123280"/>
            <a:ext cx="11539096" cy="133571"/>
          </a:xfrm>
          <a:custGeom>
            <a:avLst/>
            <a:gdLst/>
            <a:ahLst/>
            <a:cxnLst/>
            <a:rect l="l" t="t" r="r" b="b"/>
            <a:pathLst>
              <a:path w="19350355" extrusionOk="0">
                <a:moveTo>
                  <a:pt x="0" y="0"/>
                </a:moveTo>
                <a:lnTo>
                  <a:pt x="19350196" y="0"/>
                </a:lnTo>
              </a:path>
            </a:pathLst>
          </a:custGeom>
          <a:ln w="3175">
            <a:solidFill>
              <a:schemeClr val="bg1"/>
            </a:solidFill>
          </a:ln>
        </p:spPr>
        <p:txBody>
          <a:bodyPr wrap="square" lIns="0" tIns="0" rIns="0" bIns="0" rtlCol="0"/>
          <a:lstStyle/>
          <a:p>
            <a:pPr>
              <a:defRPr/>
            </a:pPr>
            <a:endParaRPr sz="1800">
              <a:latin typeface="+mn-lt"/>
            </a:endParaRP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AAE2F0C7-BA53-8F1A-B5E6-F379242520D0}"/>
              </a:ext>
            </a:extLst>
          </p:cNvPr>
          <p:cNvSpPr txBox="1"/>
          <p:nvPr userDrawn="1"/>
        </p:nvSpPr>
        <p:spPr bwMode="auto">
          <a:xfrm>
            <a:off x="317938" y="6356352"/>
            <a:ext cx="2743200" cy="365125"/>
          </a:xfrm>
          <a:prstGeom prst="rect">
            <a:avLst/>
          </a:prstGeom>
        </p:spPr>
        <p:txBody>
          <a:bodyPr vert="horz" lIns="91428" tIns="45714" rIns="91428" bIns="45714" rtlCol="0" anchor="ctr"/>
          <a:lstStyle>
            <a:defPPr>
              <a:defRPr/>
            </a:defPPr>
            <a:lvl1pPr marL="0" algn="r" defTabSz="914262">
              <a:defRPr sz="9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31" algn="l" defTabSz="914262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262" algn="l" defTabSz="914262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394" algn="l" defTabSz="914262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524" algn="l" defTabSz="914262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656" algn="l" defTabSz="914262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787" algn="l" defTabSz="914262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99918" algn="l" defTabSz="914262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048" algn="l" defTabSz="914262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079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sz="90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363038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Aufzähl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C50BF5-97BC-4A65-B319-EA7E4A2DE7A0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3532331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665580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sic text page gray -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26B245D0-52EE-934D-A8D6-57700EEF7D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7940" y="1656271"/>
            <a:ext cx="11556123" cy="4520691"/>
          </a:xfrm>
        </p:spPr>
        <p:txBody>
          <a:bodyPr>
            <a:normAutofit/>
          </a:bodyPr>
          <a:lstStyle>
            <a:lvl1pPr>
              <a:defRPr sz="2000">
                <a:latin typeface="+mn-lt"/>
              </a:defRPr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1065AFA5-12AB-5870-576A-FC17E635B8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7939" y="261609"/>
            <a:ext cx="11556123" cy="932191"/>
          </a:xfrm>
        </p:spPr>
        <p:txBody>
          <a:bodyPr>
            <a:normAutofit/>
          </a:bodyPr>
          <a:lstStyle>
            <a:lvl1pPr>
              <a:defRPr sz="4400" spc="-90" baseline="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9A4B9DA3-FE19-006E-4BC0-060E97C92BC5}"/>
              </a:ext>
            </a:extLst>
          </p:cNvPr>
          <p:cNvSpPr txBox="1">
            <a:spLocks/>
          </p:cNvSpPr>
          <p:nvPr userDrawn="1"/>
        </p:nvSpPr>
        <p:spPr>
          <a:xfrm>
            <a:off x="9130863" y="63277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FI"/>
            </a:defPPr>
            <a:lvl1pPr marL="0" algn="r" defTabSz="914400" rtl="0" eaLnBrk="1" latinLnBrk="0" hangingPunct="1">
              <a:defRPr sz="1000" kern="1200">
                <a:solidFill>
                  <a:schemeClr val="tx1">
                    <a:tint val="75000"/>
                  </a:schemeClr>
                </a:solidFill>
                <a:latin typeface="Telegraf" pitchFamily="2" charset="77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9543BEB-D66C-6E4A-87AA-60417C33F2A3}" type="slidenum">
              <a:rPr lang="en-GB" sz="1000" smtClean="0">
                <a:solidFill>
                  <a:schemeClr val="tx1"/>
                </a:solidFill>
                <a:latin typeface="+mn-lt"/>
              </a:rPr>
              <a:pPr/>
              <a:t>‹#›</a:t>
            </a:fld>
            <a:endParaRPr lang="en-GB" sz="1000">
              <a:solidFill>
                <a:schemeClr val="tx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7982536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sic text page gray - paragrap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2">
            <a:extLst>
              <a:ext uri="{FF2B5EF4-FFF2-40B4-BE49-F238E27FC236}">
                <a16:creationId xmlns:a16="http://schemas.microsoft.com/office/drawing/2014/main" id="{AB059EE1-CA7D-139E-1531-8B79E70CBE4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34371" y="1633597"/>
            <a:ext cx="11539691" cy="3979935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7" indent="0">
              <a:buNone/>
              <a:defRPr sz="1600"/>
            </a:lvl2pPr>
            <a:lvl3pPr marL="914413" indent="0">
              <a:buNone/>
              <a:defRPr sz="1600"/>
            </a:lvl3pPr>
            <a:lvl4pPr marL="1371620" indent="0">
              <a:buNone/>
              <a:defRPr sz="1600"/>
            </a:lvl4pPr>
            <a:lvl5pPr marL="1828826" indent="0">
              <a:buNone/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5EF088C7-E82D-7428-19A2-FA2495DB59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7939" y="261609"/>
            <a:ext cx="11556123" cy="932191"/>
          </a:xfrm>
        </p:spPr>
        <p:txBody>
          <a:bodyPr>
            <a:normAutofit/>
          </a:bodyPr>
          <a:lstStyle>
            <a:lvl1pPr>
              <a:defRPr sz="4400" spc="-90" baseline="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DF43DCA-50D0-1EE7-2916-94CCEA6203C0}"/>
              </a:ext>
            </a:extLst>
          </p:cNvPr>
          <p:cNvSpPr txBox="1">
            <a:spLocks/>
          </p:cNvSpPr>
          <p:nvPr userDrawn="1"/>
        </p:nvSpPr>
        <p:spPr>
          <a:xfrm>
            <a:off x="9130863" y="63277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FI"/>
            </a:defPPr>
            <a:lvl1pPr marL="0" algn="r" defTabSz="914400" rtl="0" eaLnBrk="1" latinLnBrk="0" hangingPunct="1">
              <a:defRPr sz="1000" kern="1200">
                <a:solidFill>
                  <a:schemeClr val="tx1">
                    <a:tint val="75000"/>
                  </a:schemeClr>
                </a:solidFill>
                <a:latin typeface="Telegraf" pitchFamily="2" charset="77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9543BEB-D66C-6E4A-87AA-60417C33F2A3}" type="slidenum">
              <a:rPr lang="en-GB" sz="1000" smtClean="0">
                <a:solidFill>
                  <a:schemeClr val="tx1"/>
                </a:solidFill>
                <a:latin typeface="+mn-lt"/>
              </a:rPr>
              <a:pPr/>
              <a:t>‹#›</a:t>
            </a:fld>
            <a:endParaRPr lang="en-GB" sz="1000">
              <a:solidFill>
                <a:schemeClr val="tx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63711439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image 2 gra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8A3D83B-5D07-42F4-A757-BAFDA16C09C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-1" y="0"/>
            <a:ext cx="6722533" cy="6857999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/>
            </a:lvl1pPr>
          </a:lstStyle>
          <a:p>
            <a:r>
              <a:rPr lang="en-GB"/>
              <a:t>Click icon to add picture</a:t>
            </a:r>
            <a:endParaRPr lang="en-FI"/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EBB658ED-C525-D4F8-D294-FA5DEF84ACA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237723" y="407243"/>
            <a:ext cx="4501197" cy="5511643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7" indent="0">
              <a:buNone/>
              <a:defRPr sz="1600"/>
            </a:lvl2pPr>
            <a:lvl3pPr marL="914413" indent="0">
              <a:buNone/>
              <a:defRPr sz="1600"/>
            </a:lvl3pPr>
            <a:lvl4pPr marL="1371620" indent="0">
              <a:buNone/>
              <a:defRPr sz="1600"/>
            </a:lvl4pPr>
            <a:lvl5pPr marL="1828826" indent="0">
              <a:buNone/>
              <a:defRPr sz="1600"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968E13FD-0C41-7BE7-2D20-FF08D37A25C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17940" y="261609"/>
            <a:ext cx="6089192" cy="932191"/>
          </a:xfrm>
        </p:spPr>
        <p:txBody>
          <a:bodyPr>
            <a:normAutofit/>
          </a:bodyPr>
          <a:lstStyle>
            <a:lvl1pPr>
              <a:defRPr sz="4400" spc="-90" baseline="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GB"/>
              <a:t>Click to edit title style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FC4B8E78-67D0-8C6C-3E5C-C5B2F56425CB}"/>
              </a:ext>
            </a:extLst>
          </p:cNvPr>
          <p:cNvSpPr txBox="1">
            <a:spLocks/>
          </p:cNvSpPr>
          <p:nvPr userDrawn="1"/>
        </p:nvSpPr>
        <p:spPr>
          <a:xfrm>
            <a:off x="9130863" y="63277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FI"/>
            </a:defPPr>
            <a:lvl1pPr marL="0" algn="r" defTabSz="914400" rtl="0" eaLnBrk="1" latinLnBrk="0" hangingPunct="1">
              <a:defRPr sz="1000" kern="1200">
                <a:solidFill>
                  <a:schemeClr val="tx1">
                    <a:tint val="75000"/>
                  </a:schemeClr>
                </a:solidFill>
                <a:latin typeface="Telegraf" pitchFamily="2" charset="77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9543BEB-D66C-6E4A-87AA-60417C33F2A3}" type="slidenum">
              <a:rPr lang="en-GB" sz="1000" smtClean="0">
                <a:solidFill>
                  <a:schemeClr val="tx1"/>
                </a:solidFill>
                <a:latin typeface="+mn-lt"/>
              </a:rPr>
              <a:pPr/>
              <a:t>‹#›</a:t>
            </a:fld>
            <a:endParaRPr lang="en-GB" sz="1000">
              <a:solidFill>
                <a:schemeClr val="tx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25444965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1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image 2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774259AF-6D75-9EE1-1803-E59622135655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>
              <a:solidFill>
                <a:schemeClr val="tx1"/>
              </a:solidFill>
            </a:endParaRP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8A3D83B-5D07-42F4-A757-BAFDA16C09C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-1" y="0"/>
            <a:ext cx="6722533" cy="6857999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/>
            </a:lvl1pPr>
          </a:lstStyle>
          <a:p>
            <a:r>
              <a:rPr lang="en-GB"/>
              <a:t>Click icon to add picture</a:t>
            </a:r>
            <a:endParaRPr lang="en-FI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763A4E3-5492-855F-4245-8FFA41E636D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48568" y="6411784"/>
            <a:ext cx="559962" cy="197106"/>
          </a:xfrm>
          <a:prstGeom prst="rect">
            <a:avLst/>
          </a:prstGeom>
        </p:spPr>
      </p:pic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EBB658ED-C525-D4F8-D294-FA5DEF84ACA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237723" y="407243"/>
            <a:ext cx="4501197" cy="5511643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7" indent="0">
              <a:buNone/>
              <a:defRPr sz="1600"/>
            </a:lvl2pPr>
            <a:lvl3pPr marL="914413" indent="0">
              <a:buNone/>
              <a:defRPr sz="1600"/>
            </a:lvl3pPr>
            <a:lvl4pPr marL="1371620" indent="0">
              <a:buNone/>
              <a:defRPr sz="1600"/>
            </a:lvl4pPr>
            <a:lvl5pPr marL="1828826" indent="0">
              <a:buNone/>
              <a:defRPr sz="1600"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58D1D29C-B6A0-F371-6806-765B312B057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17940" y="261609"/>
            <a:ext cx="6089192" cy="932191"/>
          </a:xfrm>
        </p:spPr>
        <p:txBody>
          <a:bodyPr>
            <a:normAutofit/>
          </a:bodyPr>
          <a:lstStyle>
            <a:lvl1pPr>
              <a:defRPr sz="4400" spc="-90" baseline="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GB"/>
              <a:t>Click to edit title style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52A67C13-8EC4-4A3F-A2D3-9405E4471906}"/>
              </a:ext>
            </a:extLst>
          </p:cNvPr>
          <p:cNvSpPr txBox="1">
            <a:spLocks/>
          </p:cNvSpPr>
          <p:nvPr userDrawn="1"/>
        </p:nvSpPr>
        <p:spPr>
          <a:xfrm>
            <a:off x="9130863" y="63277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FI"/>
            </a:defPPr>
            <a:lvl1pPr marL="0" algn="r" defTabSz="914400" rtl="0" eaLnBrk="1" latinLnBrk="0" hangingPunct="1">
              <a:defRPr sz="1000" kern="1200">
                <a:solidFill>
                  <a:schemeClr val="tx1">
                    <a:tint val="75000"/>
                  </a:schemeClr>
                </a:solidFill>
                <a:latin typeface="Telegraf" pitchFamily="2" charset="77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9543BEB-D66C-6E4A-87AA-60417C33F2A3}" type="slidenum">
              <a:rPr lang="en-GB" sz="1000" smtClean="0">
                <a:solidFill>
                  <a:schemeClr val="tx1"/>
                </a:solidFill>
                <a:latin typeface="+mn-lt"/>
              </a:rPr>
              <a:pPr/>
              <a:t>‹#›</a:t>
            </a:fld>
            <a:endParaRPr lang="en-GB" sz="1000">
              <a:solidFill>
                <a:schemeClr val="tx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422165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1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 gra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CE3F5981-84A4-FA2A-2B92-AD33A46677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7939" y="261609"/>
            <a:ext cx="11556123" cy="932191"/>
          </a:xfrm>
        </p:spPr>
        <p:txBody>
          <a:bodyPr>
            <a:normAutofit/>
          </a:bodyPr>
          <a:lstStyle>
            <a:lvl1pPr>
              <a:defRPr sz="4400" spc="-90" baseline="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EF366F9-485F-3A02-255C-1390D9698B62}"/>
              </a:ext>
            </a:extLst>
          </p:cNvPr>
          <p:cNvSpPr txBox="1">
            <a:spLocks/>
          </p:cNvSpPr>
          <p:nvPr userDrawn="1"/>
        </p:nvSpPr>
        <p:spPr>
          <a:xfrm>
            <a:off x="9130863" y="63277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FI"/>
            </a:defPPr>
            <a:lvl1pPr marL="0" algn="r" defTabSz="914400" rtl="0" eaLnBrk="1" latinLnBrk="0" hangingPunct="1">
              <a:defRPr sz="1000" kern="1200">
                <a:solidFill>
                  <a:schemeClr val="tx1">
                    <a:tint val="75000"/>
                  </a:schemeClr>
                </a:solidFill>
                <a:latin typeface="Telegraf" pitchFamily="2" charset="77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9543BEB-D66C-6E4A-87AA-60417C33F2A3}" type="slidenum">
              <a:rPr lang="en-GB" sz="1000" smtClean="0">
                <a:solidFill>
                  <a:schemeClr val="tx1"/>
                </a:solidFill>
                <a:latin typeface="+mn-lt"/>
              </a:rPr>
              <a:pPr/>
              <a:t>‹#›</a:t>
            </a:fld>
            <a:endParaRPr lang="en-GB" sz="1000">
              <a:solidFill>
                <a:schemeClr val="tx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2570479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box - wavy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white background with lines&#10;&#10;Description automatically generated">
            <a:extLst>
              <a:ext uri="{FF2B5EF4-FFF2-40B4-BE49-F238E27FC236}">
                <a16:creationId xmlns:a16="http://schemas.microsoft.com/office/drawing/2014/main" id="{36F6CE81-9691-320B-46E9-0FC468022F3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2141"/>
          <a:stretch/>
        </p:blipFill>
        <p:spPr>
          <a:xfrm>
            <a:off x="0" y="-10677"/>
            <a:ext cx="12192000" cy="6868677"/>
          </a:xfrm>
          <a:prstGeom prst="rect">
            <a:avLst/>
          </a:prstGeom>
        </p:spPr>
      </p:pic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22F56D0B-2591-C740-A599-1CA5344E12D8}"/>
              </a:ext>
            </a:extLst>
          </p:cNvPr>
          <p:cNvSpPr txBox="1">
            <a:spLocks/>
          </p:cNvSpPr>
          <p:nvPr userDrawn="1"/>
        </p:nvSpPr>
        <p:spPr>
          <a:xfrm>
            <a:off x="9130863" y="63277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FI"/>
            </a:defPPr>
            <a:lvl1pPr marL="0" algn="r" defTabSz="914400" rtl="0" eaLnBrk="1" latinLnBrk="0" hangingPunct="1">
              <a:defRPr sz="1000" kern="1200">
                <a:solidFill>
                  <a:schemeClr val="tx1">
                    <a:tint val="75000"/>
                  </a:schemeClr>
                </a:solidFill>
                <a:latin typeface="Telegraf" pitchFamily="2" charset="77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9543BEB-D66C-6E4A-87AA-60417C33F2A3}" type="slidenum">
              <a:rPr lang="en-GB" sz="1000" smtClean="0">
                <a:solidFill>
                  <a:schemeClr val="tx1"/>
                </a:solidFill>
                <a:latin typeface="+mn-lt"/>
              </a:rPr>
              <a:pPr/>
              <a:t>‹#›</a:t>
            </a:fld>
            <a:endParaRPr lang="en-GB" sz="1000">
              <a:solidFill>
                <a:schemeClr val="tx1"/>
              </a:solidFill>
              <a:latin typeface="+mn-lt"/>
            </a:endParaRPr>
          </a:p>
        </p:txBody>
      </p:sp>
      <p:sp>
        <p:nvSpPr>
          <p:cNvPr id="2" name="Rectangle: Rounded Corners 71">
            <a:extLst>
              <a:ext uri="{FF2B5EF4-FFF2-40B4-BE49-F238E27FC236}">
                <a16:creationId xmlns:a16="http://schemas.microsoft.com/office/drawing/2014/main" id="{CFD82697-D201-E451-B07A-BEBDE5D92413}"/>
              </a:ext>
            </a:extLst>
          </p:cNvPr>
          <p:cNvSpPr/>
          <p:nvPr userDrawn="1"/>
        </p:nvSpPr>
        <p:spPr bwMode="auto">
          <a:xfrm>
            <a:off x="571615" y="1373637"/>
            <a:ext cx="11032078" cy="4682295"/>
          </a:xfrm>
          <a:prstGeom prst="roundRect">
            <a:avLst>
              <a:gd name="adj" fmla="val 2677"/>
            </a:avLst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26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D" sz="1799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icrosoft Sans Serif"/>
              <a:ea typeface="+mn-ea"/>
              <a:cs typeface="+mn-cs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07622C2-B9E3-0078-6156-C7AA92F3305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48568" y="6411784"/>
            <a:ext cx="559962" cy="197106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2D271DF0-ED3C-0D34-0969-051C5DC965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7939" y="261609"/>
            <a:ext cx="11556123" cy="932191"/>
          </a:xfrm>
        </p:spPr>
        <p:txBody>
          <a:bodyPr>
            <a:normAutofit/>
          </a:bodyPr>
          <a:lstStyle>
            <a:lvl1pPr>
              <a:defRPr sz="4400" spc="-90" baseline="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GB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2693428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 - net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close up of a net&#10;&#10;Description automatically generated">
            <a:extLst>
              <a:ext uri="{FF2B5EF4-FFF2-40B4-BE49-F238E27FC236}">
                <a16:creationId xmlns:a16="http://schemas.microsoft.com/office/drawing/2014/main" id="{90A6F02A-2713-9159-9A20-40A94B0A5F8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r="2659"/>
          <a:stretch/>
        </p:blipFill>
        <p:spPr>
          <a:xfrm>
            <a:off x="-17253" y="0"/>
            <a:ext cx="12209253" cy="6892820"/>
          </a:xfrm>
          <a:prstGeom prst="rect">
            <a:avLst/>
          </a:prstGeom>
        </p:spPr>
      </p:pic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22F56D0B-2591-C740-A599-1CA5344E12D8}"/>
              </a:ext>
            </a:extLst>
          </p:cNvPr>
          <p:cNvSpPr txBox="1">
            <a:spLocks/>
          </p:cNvSpPr>
          <p:nvPr userDrawn="1"/>
        </p:nvSpPr>
        <p:spPr>
          <a:xfrm>
            <a:off x="9130863" y="63277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FI"/>
            </a:defPPr>
            <a:lvl1pPr marL="0" algn="r" defTabSz="914400" rtl="0" eaLnBrk="1" latinLnBrk="0" hangingPunct="1">
              <a:defRPr sz="1000" kern="1200">
                <a:solidFill>
                  <a:schemeClr val="tx1">
                    <a:tint val="75000"/>
                  </a:schemeClr>
                </a:solidFill>
                <a:latin typeface="Telegraf" pitchFamily="2" charset="77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9543BEB-D66C-6E4A-87AA-60417C33F2A3}" type="slidenum">
              <a:rPr lang="en-GB" sz="1000" smtClean="0">
                <a:solidFill>
                  <a:schemeClr val="tx1"/>
                </a:solidFill>
                <a:latin typeface="+mn-lt"/>
              </a:rPr>
              <a:pPr/>
              <a:t>‹#›</a:t>
            </a:fld>
            <a:endParaRPr lang="en-GB" sz="1000">
              <a:solidFill>
                <a:schemeClr val="tx1"/>
              </a:solidFill>
              <a:latin typeface="+mn-lt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8C97C656-3809-3FB1-8603-7432C2FA1E0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48568" y="6411784"/>
            <a:ext cx="559962" cy="197106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EB84EC04-2D4C-8EC4-7BF4-8B11532F5F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7939" y="261609"/>
            <a:ext cx="11556123" cy="932191"/>
          </a:xfrm>
        </p:spPr>
        <p:txBody>
          <a:bodyPr>
            <a:normAutofit/>
          </a:bodyPr>
          <a:lstStyle>
            <a:lvl1pPr>
              <a:defRPr sz="4400" spc="-90" baseline="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GB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0442301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emf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image" Target="../media/image1.emf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84122A55-5426-C57A-14B3-E074683B117D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7F7F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36E9BD3-1CB4-9E42-A797-C126D05A67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7939" y="365126"/>
            <a:ext cx="11035861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74F044D-3872-BE44-8E92-2709775A6CD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17939" y="1825625"/>
            <a:ext cx="11035861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92B36BE-0FC1-7242-A899-E71C1B1353F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130862" y="63277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/>
                </a:solidFill>
                <a:latin typeface="+mn-lt"/>
              </a:defRPr>
            </a:lvl1pPr>
          </a:lstStyle>
          <a:p>
            <a:fld id="{F9543BEB-D66C-6E4A-87AA-60417C33F2A3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F71CF29-A5F3-CB0F-ABA8-3F01B28A395B}"/>
              </a:ext>
            </a:extLst>
          </p:cNvPr>
          <p:cNvPicPr>
            <a:picLocks noChangeAspect="1"/>
          </p:cNvPicPr>
          <p:nvPr userDrawn="1"/>
        </p:nvPicPr>
        <p:blipFill>
          <a:blip r:embed="rId15"/>
          <a:stretch>
            <a:fillRect/>
          </a:stretch>
        </p:blipFill>
        <p:spPr>
          <a:xfrm>
            <a:off x="448568" y="6411784"/>
            <a:ext cx="559962" cy="1971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20140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0" r:id="rId1"/>
    <p:sldLayoutId id="2147483665" r:id="rId2"/>
    <p:sldLayoutId id="2147483769" r:id="rId3"/>
    <p:sldLayoutId id="2147483768" r:id="rId4"/>
    <p:sldLayoutId id="2147483700" r:id="rId5"/>
    <p:sldLayoutId id="2147483761" r:id="rId6"/>
    <p:sldLayoutId id="2147483692" r:id="rId7"/>
    <p:sldLayoutId id="2147483753" r:id="rId8"/>
    <p:sldLayoutId id="2147483755" r:id="rId9"/>
    <p:sldLayoutId id="2147483677" r:id="rId10"/>
    <p:sldLayoutId id="2147483762" r:id="rId11"/>
    <p:sldLayoutId id="2147483770" r:id="rId12"/>
    <p:sldLayoutId id="2147483775" r:id="rId13"/>
  </p:sldLayoutIdLst>
  <p:hf hdr="0" ftr="0" dt="0"/>
  <p:txStyles>
    <p:titleStyle>
      <a:lvl1pPr algn="l" defTabSz="914413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n-lt"/>
          <a:ea typeface="+mj-ea"/>
          <a:cs typeface="+mj-cs"/>
        </a:defRPr>
      </a:lvl1pPr>
    </p:titleStyle>
    <p:bodyStyle>
      <a:lvl1pPr marL="228603" indent="-228603" algn="l" defTabSz="914413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10" indent="-228603" algn="l" defTabSz="91441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16" indent="-228603" algn="l" defTabSz="91441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23" indent="-228603" algn="l" defTabSz="91441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29" indent="-228603" algn="l" defTabSz="91441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36" indent="-228603" algn="l" defTabSz="91441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42" indent="-228603" algn="l" defTabSz="91441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49" indent="-228603" algn="l" defTabSz="91441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55" indent="-228603" algn="l" defTabSz="91441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FI"/>
      </a:defPPr>
      <a:lvl1pPr marL="0" algn="l" defTabSz="91441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7" algn="l" defTabSz="91441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13" algn="l" defTabSz="91441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20" algn="l" defTabSz="91441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26" algn="l" defTabSz="91441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33" algn="l" defTabSz="91441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39" algn="l" defTabSz="91441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46" algn="l" defTabSz="91441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52" algn="l" defTabSz="91441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84122A55-5426-C57A-14B3-E074683B117D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7F7F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36E9BD3-1CB4-9E42-A797-C126D05A67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7939" y="365126"/>
            <a:ext cx="11035861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74F044D-3872-BE44-8E92-2709775A6CD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17939" y="1825625"/>
            <a:ext cx="11035861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92B36BE-0FC1-7242-A899-E71C1B1353F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130862" y="63277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/>
                </a:solidFill>
                <a:latin typeface="+mn-lt"/>
              </a:defRPr>
            </a:lvl1pPr>
          </a:lstStyle>
          <a:p>
            <a:fld id="{F9543BEB-D66C-6E4A-87AA-60417C33F2A3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F71CF29-A5F3-CB0F-ABA8-3F01B28A395B}"/>
              </a:ext>
            </a:extLst>
          </p:cNvPr>
          <p:cNvPicPr>
            <a:picLocks noChangeAspect="1"/>
          </p:cNvPicPr>
          <p:nvPr userDrawn="1"/>
        </p:nvPicPr>
        <p:blipFill>
          <a:blip r:embed="rId12"/>
          <a:stretch>
            <a:fillRect/>
          </a:stretch>
        </p:blipFill>
        <p:spPr>
          <a:xfrm>
            <a:off x="448568" y="6411784"/>
            <a:ext cx="559962" cy="1971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19758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7" r:id="rId1"/>
    <p:sldLayoutId id="2147483778" r:id="rId2"/>
    <p:sldLayoutId id="2147483779" r:id="rId3"/>
    <p:sldLayoutId id="2147483780" r:id="rId4"/>
    <p:sldLayoutId id="2147483781" r:id="rId5"/>
    <p:sldLayoutId id="2147483782" r:id="rId6"/>
    <p:sldLayoutId id="2147483783" r:id="rId7"/>
    <p:sldLayoutId id="2147483784" r:id="rId8"/>
    <p:sldLayoutId id="2147483785" r:id="rId9"/>
    <p:sldLayoutId id="2147483786" r:id="rId10"/>
  </p:sldLayoutIdLst>
  <p:hf hdr="0" ftr="0" dt="0"/>
  <p:txStyles>
    <p:titleStyle>
      <a:lvl1pPr algn="l" defTabSz="914413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n-lt"/>
          <a:ea typeface="+mj-ea"/>
          <a:cs typeface="+mj-cs"/>
        </a:defRPr>
      </a:lvl1pPr>
    </p:titleStyle>
    <p:bodyStyle>
      <a:lvl1pPr marL="228603" indent="-228603" algn="l" defTabSz="914413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10" indent="-228603" algn="l" defTabSz="91441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16" indent="-228603" algn="l" defTabSz="91441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23" indent="-228603" algn="l" defTabSz="91441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29" indent="-228603" algn="l" defTabSz="91441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36" indent="-228603" algn="l" defTabSz="91441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42" indent="-228603" algn="l" defTabSz="91441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49" indent="-228603" algn="l" defTabSz="91441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55" indent="-228603" algn="l" defTabSz="91441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FI"/>
      </a:defPPr>
      <a:lvl1pPr marL="0" algn="l" defTabSz="91441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7" algn="l" defTabSz="91441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13" algn="l" defTabSz="91441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20" algn="l" defTabSz="91441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26" algn="l" defTabSz="91441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33" algn="l" defTabSz="91441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39" algn="l" defTabSz="91441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46" algn="l" defTabSz="91441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52" algn="l" defTabSz="91441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svg"/><Relationship Id="rId13" Type="http://schemas.openxmlformats.org/officeDocument/2006/relationships/image" Target="../media/image17.png"/><Relationship Id="rId3" Type="http://schemas.openxmlformats.org/officeDocument/2006/relationships/image" Target="../media/image7.jpeg"/><Relationship Id="rId7" Type="http://schemas.openxmlformats.org/officeDocument/2006/relationships/image" Target="../media/image11.png"/><Relationship Id="rId12" Type="http://schemas.openxmlformats.org/officeDocument/2006/relationships/image" Target="../media/image16.svg"/><Relationship Id="rId17" Type="http://schemas.openxmlformats.org/officeDocument/2006/relationships/image" Target="../media/image20.sv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9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0.svg"/><Relationship Id="rId11" Type="http://schemas.openxmlformats.org/officeDocument/2006/relationships/image" Target="../media/image15.png"/><Relationship Id="rId5" Type="http://schemas.openxmlformats.org/officeDocument/2006/relationships/image" Target="../media/image9.png"/><Relationship Id="rId15" Type="http://schemas.openxmlformats.org/officeDocument/2006/relationships/hyperlink" Target="https://www.meetiqm.com&#8203;/" TargetMode="External"/><Relationship Id="rId10" Type="http://schemas.openxmlformats.org/officeDocument/2006/relationships/image" Target="../media/image14.svg"/><Relationship Id="rId4" Type="http://schemas.openxmlformats.org/officeDocument/2006/relationships/image" Target="../media/image8.png"/><Relationship Id="rId9" Type="http://schemas.openxmlformats.org/officeDocument/2006/relationships/image" Target="../media/image13.png"/><Relationship Id="rId14" Type="http://schemas.openxmlformats.org/officeDocument/2006/relationships/image" Target="../media/image18.sv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6.png"/><Relationship Id="rId3" Type="http://schemas.openxmlformats.org/officeDocument/2006/relationships/image" Target="../media/image840.png"/><Relationship Id="rId7" Type="http://schemas.openxmlformats.org/officeDocument/2006/relationships/image" Target="../media/image98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870.png"/><Relationship Id="rId5" Type="http://schemas.openxmlformats.org/officeDocument/2006/relationships/image" Target="../media/image860.png"/><Relationship Id="rId10" Type="http://schemas.openxmlformats.org/officeDocument/2006/relationships/image" Target="../media/image1070.png"/><Relationship Id="rId4" Type="http://schemas.openxmlformats.org/officeDocument/2006/relationships/image" Target="../media/image1010.png"/><Relationship Id="rId9" Type="http://schemas.openxmlformats.org/officeDocument/2006/relationships/image" Target="../media/image97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6.png"/><Relationship Id="rId13" Type="http://schemas.openxmlformats.org/officeDocument/2006/relationships/image" Target="../media/image900.png"/><Relationship Id="rId18" Type="http://schemas.openxmlformats.org/officeDocument/2006/relationships/image" Target="../media/image1110.png"/><Relationship Id="rId3" Type="http://schemas.openxmlformats.org/officeDocument/2006/relationships/image" Target="../media/image840.png"/><Relationship Id="rId21" Type="http://schemas.openxmlformats.org/officeDocument/2006/relationships/image" Target="../media/image1140.png"/><Relationship Id="rId7" Type="http://schemas.openxmlformats.org/officeDocument/2006/relationships/image" Target="../media/image980.png"/><Relationship Id="rId12" Type="http://schemas.openxmlformats.org/officeDocument/2006/relationships/image" Target="../media/image880.png"/><Relationship Id="rId17" Type="http://schemas.openxmlformats.org/officeDocument/2006/relationships/image" Target="../media/image960.png"/><Relationship Id="rId2" Type="http://schemas.openxmlformats.org/officeDocument/2006/relationships/notesSlide" Target="../notesSlides/notesSlide11.xml"/><Relationship Id="rId16" Type="http://schemas.openxmlformats.org/officeDocument/2006/relationships/image" Target="../media/image1100.png"/><Relationship Id="rId20" Type="http://schemas.openxmlformats.org/officeDocument/2006/relationships/image" Target="../media/image1130.png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870.png"/><Relationship Id="rId11" Type="http://schemas.openxmlformats.org/officeDocument/2006/relationships/image" Target="../media/image890.png"/><Relationship Id="rId5" Type="http://schemas.openxmlformats.org/officeDocument/2006/relationships/image" Target="../media/image860.png"/><Relationship Id="rId15" Type="http://schemas.openxmlformats.org/officeDocument/2006/relationships/image" Target="../media/image1090.png"/><Relationship Id="rId10" Type="http://schemas.openxmlformats.org/officeDocument/2006/relationships/image" Target="../media/image1070.png"/><Relationship Id="rId19" Type="http://schemas.openxmlformats.org/officeDocument/2006/relationships/image" Target="../media/image1120.png"/><Relationship Id="rId4" Type="http://schemas.openxmlformats.org/officeDocument/2006/relationships/image" Target="../media/image1010.png"/><Relationship Id="rId9" Type="http://schemas.openxmlformats.org/officeDocument/2006/relationships/image" Target="../media/image97.png"/><Relationship Id="rId14" Type="http://schemas.openxmlformats.org/officeDocument/2006/relationships/image" Target="../media/image108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32.png"/><Relationship Id="rId4" Type="http://schemas.openxmlformats.org/officeDocument/2006/relationships/image" Target="../media/image30.sv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9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122.png"/><Relationship Id="rId5" Type="http://schemas.openxmlformats.org/officeDocument/2006/relationships/image" Target="../media/image1210.png"/><Relationship Id="rId4" Type="http://schemas.openxmlformats.org/officeDocument/2006/relationships/image" Target="../media/image12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9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122.png"/><Relationship Id="rId5" Type="http://schemas.openxmlformats.org/officeDocument/2006/relationships/image" Target="../media/image1210.png"/><Relationship Id="rId4" Type="http://schemas.openxmlformats.org/officeDocument/2006/relationships/image" Target="../media/image120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40.png"/><Relationship Id="rId3" Type="http://schemas.openxmlformats.org/officeDocument/2006/relationships/image" Target="../media/image1190.png"/><Relationship Id="rId7" Type="http://schemas.openxmlformats.org/officeDocument/2006/relationships/image" Target="../media/image123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122.png"/><Relationship Id="rId11" Type="http://schemas.openxmlformats.org/officeDocument/2006/relationships/image" Target="../media/image27.svg"/><Relationship Id="rId5" Type="http://schemas.openxmlformats.org/officeDocument/2006/relationships/image" Target="../media/image1210.png"/><Relationship Id="rId10" Type="http://schemas.openxmlformats.org/officeDocument/2006/relationships/image" Target="../media/image26.png"/><Relationship Id="rId4" Type="http://schemas.openxmlformats.org/officeDocument/2006/relationships/image" Target="../media/image120.png"/><Relationship Id="rId9" Type="http://schemas.openxmlformats.org/officeDocument/2006/relationships/image" Target="../media/image1250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40.png"/><Relationship Id="rId3" Type="http://schemas.openxmlformats.org/officeDocument/2006/relationships/image" Target="../media/image1190.png"/><Relationship Id="rId7" Type="http://schemas.openxmlformats.org/officeDocument/2006/relationships/image" Target="../media/image123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122.png"/><Relationship Id="rId11" Type="http://schemas.openxmlformats.org/officeDocument/2006/relationships/image" Target="../media/image27.svg"/><Relationship Id="rId5" Type="http://schemas.openxmlformats.org/officeDocument/2006/relationships/image" Target="../media/image1210.png"/><Relationship Id="rId10" Type="http://schemas.openxmlformats.org/officeDocument/2006/relationships/image" Target="../media/image26.png"/><Relationship Id="rId4" Type="http://schemas.openxmlformats.org/officeDocument/2006/relationships/image" Target="../media/image120.png"/><Relationship Id="rId9" Type="http://schemas.openxmlformats.org/officeDocument/2006/relationships/image" Target="../media/image1250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0.png"/><Relationship Id="rId13" Type="http://schemas.openxmlformats.org/officeDocument/2006/relationships/image" Target="../media/image38.png"/><Relationship Id="rId3" Type="http://schemas.openxmlformats.org/officeDocument/2006/relationships/image" Target="../media/image280.png"/><Relationship Id="rId7" Type="http://schemas.openxmlformats.org/officeDocument/2006/relationships/image" Target="../media/image34.jpg"/><Relationship Id="rId12" Type="http://schemas.openxmlformats.org/officeDocument/2006/relationships/image" Target="../media/image37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310.png"/><Relationship Id="rId11" Type="http://schemas.openxmlformats.org/officeDocument/2006/relationships/image" Target="../media/image36.png"/><Relationship Id="rId5" Type="http://schemas.openxmlformats.org/officeDocument/2006/relationships/image" Target="../media/image300.png"/><Relationship Id="rId10" Type="http://schemas.openxmlformats.org/officeDocument/2006/relationships/image" Target="../media/image35.png"/><Relationship Id="rId4" Type="http://schemas.openxmlformats.org/officeDocument/2006/relationships/image" Target="../media/image290.png"/><Relationship Id="rId9" Type="http://schemas.openxmlformats.org/officeDocument/2006/relationships/image" Target="../media/image34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3" Type="http://schemas.openxmlformats.org/officeDocument/2006/relationships/image" Target="../media/image40.png"/><Relationship Id="rId7" Type="http://schemas.openxmlformats.org/officeDocument/2006/relationships/image" Target="../media/image34.jpg"/><Relationship Id="rId12" Type="http://schemas.openxmlformats.org/officeDocument/2006/relationships/image" Target="../media/image48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43.png"/><Relationship Id="rId11" Type="http://schemas.openxmlformats.org/officeDocument/2006/relationships/image" Target="../media/image47.png"/><Relationship Id="rId5" Type="http://schemas.openxmlformats.org/officeDocument/2006/relationships/image" Target="../media/image42.png"/><Relationship Id="rId10" Type="http://schemas.openxmlformats.org/officeDocument/2006/relationships/image" Target="../media/image46.png"/><Relationship Id="rId4" Type="http://schemas.openxmlformats.org/officeDocument/2006/relationships/image" Target="../media/image41.png"/><Relationship Id="rId9" Type="http://schemas.openxmlformats.org/officeDocument/2006/relationships/image" Target="../media/image45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13" Type="http://schemas.openxmlformats.org/officeDocument/2006/relationships/image" Target="../media/image50.svg"/><Relationship Id="rId3" Type="http://schemas.openxmlformats.org/officeDocument/2006/relationships/image" Target="../media/image40.png"/><Relationship Id="rId7" Type="http://schemas.openxmlformats.org/officeDocument/2006/relationships/image" Target="../media/image34.jpg"/><Relationship Id="rId12" Type="http://schemas.openxmlformats.org/officeDocument/2006/relationships/image" Target="../media/image49.png"/><Relationship Id="rId2" Type="http://schemas.openxmlformats.org/officeDocument/2006/relationships/image" Target="../media/image370.png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43.png"/><Relationship Id="rId11" Type="http://schemas.openxmlformats.org/officeDocument/2006/relationships/image" Target="../media/image47.png"/><Relationship Id="rId5" Type="http://schemas.openxmlformats.org/officeDocument/2006/relationships/image" Target="../media/image42.png"/><Relationship Id="rId10" Type="http://schemas.openxmlformats.org/officeDocument/2006/relationships/image" Target="../media/image46.png"/><Relationship Id="rId4" Type="http://schemas.openxmlformats.org/officeDocument/2006/relationships/image" Target="../media/image41.png"/><Relationship Id="rId9" Type="http://schemas.openxmlformats.org/officeDocument/2006/relationships/image" Target="../media/image4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0.xml"/><Relationship Id="rId4" Type="http://schemas.openxmlformats.org/officeDocument/2006/relationships/chart" Target="../charts/char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0.xml"/><Relationship Id="rId5" Type="http://schemas.openxmlformats.org/officeDocument/2006/relationships/image" Target="../media/image54.png"/><Relationship Id="rId4" Type="http://schemas.openxmlformats.org/officeDocument/2006/relationships/image" Target="../media/image5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54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0.xml"/><Relationship Id="rId4" Type="http://schemas.openxmlformats.org/officeDocument/2006/relationships/chart" Target="../charts/char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1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svg"/><Relationship Id="rId13" Type="http://schemas.openxmlformats.org/officeDocument/2006/relationships/image" Target="../media/image74.png"/><Relationship Id="rId3" Type="http://schemas.openxmlformats.org/officeDocument/2006/relationships/image" Target="../media/image730.png"/><Relationship Id="rId7" Type="http://schemas.openxmlformats.org/officeDocument/2006/relationships/image" Target="../media/image24.png"/><Relationship Id="rId12" Type="http://schemas.openxmlformats.org/officeDocument/2006/relationships/image" Target="../media/image82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760.png"/><Relationship Id="rId11" Type="http://schemas.openxmlformats.org/officeDocument/2006/relationships/image" Target="../media/image810.png"/><Relationship Id="rId5" Type="http://schemas.openxmlformats.org/officeDocument/2006/relationships/image" Target="../media/image750.png"/><Relationship Id="rId10" Type="http://schemas.openxmlformats.org/officeDocument/2006/relationships/image" Target="../media/image27.svg"/><Relationship Id="rId4" Type="http://schemas.openxmlformats.org/officeDocument/2006/relationships/image" Target="../media/image740.png"/><Relationship Id="rId9" Type="http://schemas.openxmlformats.org/officeDocument/2006/relationships/image" Target="../media/image26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90.png"/><Relationship Id="rId13" Type="http://schemas.openxmlformats.org/officeDocument/2006/relationships/image" Target="../media/image930.png"/><Relationship Id="rId18" Type="http://schemas.openxmlformats.org/officeDocument/2006/relationships/image" Target="../media/image980.png"/><Relationship Id="rId3" Type="http://schemas.openxmlformats.org/officeDocument/2006/relationships/image" Target="../media/image840.png"/><Relationship Id="rId7" Type="http://schemas.openxmlformats.org/officeDocument/2006/relationships/image" Target="../media/image880.png"/><Relationship Id="rId12" Type="http://schemas.openxmlformats.org/officeDocument/2006/relationships/image" Target="../media/image920.png"/><Relationship Id="rId17" Type="http://schemas.openxmlformats.org/officeDocument/2006/relationships/image" Target="../media/image97.png"/><Relationship Id="rId2" Type="http://schemas.openxmlformats.org/officeDocument/2006/relationships/notesSlide" Target="../notesSlides/notesSlide7.xml"/><Relationship Id="rId16" Type="http://schemas.openxmlformats.org/officeDocument/2006/relationships/image" Target="../media/image960.png"/><Relationship Id="rId20" Type="http://schemas.openxmlformats.org/officeDocument/2006/relationships/image" Target="../media/image1000.png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870.png"/><Relationship Id="rId11" Type="http://schemas.openxmlformats.org/officeDocument/2006/relationships/image" Target="../media/image28.png"/><Relationship Id="rId5" Type="http://schemas.openxmlformats.org/officeDocument/2006/relationships/image" Target="../media/image860.png"/><Relationship Id="rId15" Type="http://schemas.openxmlformats.org/officeDocument/2006/relationships/image" Target="../media/image950.png"/><Relationship Id="rId10" Type="http://schemas.openxmlformats.org/officeDocument/2006/relationships/image" Target="../media/image910.png"/><Relationship Id="rId19" Type="http://schemas.openxmlformats.org/officeDocument/2006/relationships/image" Target="../media/image990.png"/><Relationship Id="rId4" Type="http://schemas.openxmlformats.org/officeDocument/2006/relationships/image" Target="../media/image850.png"/><Relationship Id="rId9" Type="http://schemas.openxmlformats.org/officeDocument/2006/relationships/image" Target="../media/image900.png"/><Relationship Id="rId14" Type="http://schemas.openxmlformats.org/officeDocument/2006/relationships/image" Target="../media/image94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31.png"/><Relationship Id="rId4" Type="http://schemas.openxmlformats.org/officeDocument/2006/relationships/image" Target="../media/image30.sv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30.png"/><Relationship Id="rId3" Type="http://schemas.openxmlformats.org/officeDocument/2006/relationships/image" Target="../media/image840.png"/><Relationship Id="rId7" Type="http://schemas.openxmlformats.org/officeDocument/2006/relationships/image" Target="../media/image102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870.png"/><Relationship Id="rId5" Type="http://schemas.openxmlformats.org/officeDocument/2006/relationships/image" Target="../media/image860.png"/><Relationship Id="rId10" Type="http://schemas.openxmlformats.org/officeDocument/2006/relationships/image" Target="../media/image1050.png"/><Relationship Id="rId4" Type="http://schemas.openxmlformats.org/officeDocument/2006/relationships/image" Target="../media/image1010.png"/><Relationship Id="rId9" Type="http://schemas.openxmlformats.org/officeDocument/2006/relationships/image" Target="../media/image104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 descr="A large white cylinder with black text&#10;&#10;Description automatically generated">
            <a:extLst>
              <a:ext uri="{FF2B5EF4-FFF2-40B4-BE49-F238E27FC236}">
                <a16:creationId xmlns:a16="http://schemas.microsoft.com/office/drawing/2014/main" id="{F3233AE4-BE23-D93E-D9AD-A8AD4C22966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3" y="446"/>
            <a:ext cx="12191207" cy="6857554"/>
          </a:xfrm>
          <a:prstGeom prst="rect">
            <a:avLst/>
          </a:prstGeom>
        </p:spPr>
      </p:pic>
      <p:pic>
        <p:nvPicPr>
          <p:cNvPr id="3" name="Image 1" descr=" 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7396" y="349651"/>
            <a:ext cx="634997" cy="223782"/>
          </a:xfrm>
          <a:prstGeom prst="rect">
            <a:avLst/>
          </a:prstGeom>
        </p:spPr>
      </p:pic>
      <p:pic>
        <p:nvPicPr>
          <p:cNvPr id="4" name="Image 2" descr=" "/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787485" y="349740"/>
            <a:ext cx="634819" cy="223607"/>
          </a:xfrm>
          <a:prstGeom prst="rect">
            <a:avLst/>
          </a:prstGeom>
        </p:spPr>
      </p:pic>
      <p:pic>
        <p:nvPicPr>
          <p:cNvPr id="5" name="Image 3" descr=" "/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890354" y="350902"/>
            <a:ext cx="100834" cy="148773"/>
          </a:xfrm>
          <a:prstGeom prst="rect">
            <a:avLst/>
          </a:prstGeom>
        </p:spPr>
      </p:pic>
      <p:pic>
        <p:nvPicPr>
          <p:cNvPr id="6" name="Image 4" descr=" "/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1014769" y="350903"/>
            <a:ext cx="100837" cy="136687"/>
          </a:xfrm>
          <a:prstGeom prst="rect">
            <a:avLst/>
          </a:prstGeom>
        </p:spPr>
      </p:pic>
      <p:pic>
        <p:nvPicPr>
          <p:cNvPr id="7" name="Image 5" descr=" "/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917173" y="516915"/>
            <a:ext cx="162517" cy="55317"/>
          </a:xfrm>
          <a:prstGeom prst="rect">
            <a:avLst/>
          </a:prstGeom>
        </p:spPr>
      </p:pic>
      <p:pic>
        <p:nvPicPr>
          <p:cNvPr id="8" name="Image 6" descr=" "/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1030076" y="469678"/>
            <a:ext cx="116019" cy="76844"/>
          </a:xfrm>
          <a:prstGeom prst="rect">
            <a:avLst/>
          </a:prstGeom>
        </p:spPr>
      </p:pic>
      <p:sp>
        <p:nvSpPr>
          <p:cNvPr id="9" name="Text 0"/>
          <p:cNvSpPr/>
          <p:nvPr/>
        </p:nvSpPr>
        <p:spPr>
          <a:xfrm>
            <a:off x="825496" y="1657581"/>
            <a:ext cx="5391615" cy="314919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r>
              <a:rPr lang="en-US" sz="4799" b="1" kern="0" spc="96" dirty="0">
                <a:solidFill>
                  <a:srgbClr val="FFFFFF">
                    <a:alpha val="100000"/>
                  </a:srgbClr>
                </a:solidFill>
                <a:latin typeface="Tahoma Bold"/>
                <a:ea typeface="Tahoma Bold"/>
                <a:cs typeface="Tahoma Bold"/>
              </a:rPr>
              <a:t>Introduction to Quantum Algorithms</a:t>
            </a:r>
            <a:endParaRPr lang="en-US" sz="4799" b="1" dirty="0">
              <a:latin typeface="Tahoma Bold"/>
              <a:ea typeface="Tahoma Bold"/>
              <a:cs typeface="Tahoma Bold"/>
            </a:endParaRPr>
          </a:p>
        </p:txBody>
      </p:sp>
      <p:sp>
        <p:nvSpPr>
          <p:cNvPr id="11" name="Text 2"/>
          <p:cNvSpPr/>
          <p:nvPr/>
        </p:nvSpPr>
        <p:spPr>
          <a:xfrm>
            <a:off x="784668" y="6370475"/>
            <a:ext cx="810679" cy="14391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900"/>
              </a:lnSpc>
            </a:pPr>
            <a:r>
              <a:rPr lang="en-US" sz="700" u="sng" kern="0" spc="14">
                <a:solidFill>
                  <a:srgbClr val="FFFFFF"/>
                </a:solidFill>
                <a:latin typeface="Tahoma Regular"/>
                <a:ea typeface="Tahoma Regular" pitchFamily="34" charset="-122"/>
                <a:cs typeface="Tahoma Regular" pitchFamily="34" charset="-120"/>
                <a:hlinkClick r:id="rId1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www.meetiqm.com</a:t>
            </a:r>
            <a:endParaRPr lang="en-US" sz="700" u="sng">
              <a:solidFill>
                <a:srgbClr val="FFFFFF"/>
              </a:solidFill>
              <a:ea typeface="Calibri"/>
              <a:cs typeface="Calibri"/>
            </a:endParaRPr>
          </a:p>
        </p:txBody>
      </p:sp>
      <p:sp>
        <p:nvSpPr>
          <p:cNvPr id="14" name="Text 5"/>
          <p:cNvSpPr/>
          <p:nvPr/>
        </p:nvSpPr>
        <p:spPr>
          <a:xfrm>
            <a:off x="787396" y="5270260"/>
            <a:ext cx="4883125" cy="3047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2000"/>
              </a:lnSpc>
            </a:pPr>
            <a:r>
              <a:rPr lang="en-US" sz="1200" b="1" dirty="0">
                <a:solidFill>
                  <a:srgbClr val="FFFFFF">
                    <a:alpha val="100000"/>
                  </a:srgbClr>
                </a:solidFill>
                <a:latin typeface="Tahoma"/>
                <a:ea typeface="Tahoma Bold"/>
                <a:cs typeface="Tahoma Bold"/>
              </a:rPr>
              <a:t>A lecture series by IQM and HS RM</a:t>
            </a:r>
          </a:p>
          <a:p>
            <a:pPr>
              <a:lnSpc>
                <a:spcPts val="2000"/>
              </a:lnSpc>
            </a:pPr>
            <a:r>
              <a:rPr lang="en-US" sz="1200" dirty="0">
                <a:solidFill>
                  <a:srgbClr val="FFFFFF">
                    <a:alpha val="100000"/>
                  </a:srgbClr>
                </a:solidFill>
                <a:latin typeface="Tahoma"/>
                <a:ea typeface="Tahoma Bold"/>
                <a:cs typeface="Tahoma Bold"/>
              </a:rPr>
              <a:t>Authors: Stefan Seegerer</a:t>
            </a:r>
            <a:endParaRPr lang="de-DE" sz="900" dirty="0"/>
          </a:p>
        </p:txBody>
      </p:sp>
      <p:pic>
        <p:nvPicPr>
          <p:cNvPr id="15" name="Image 7" descr=" "/>
          <p:cNvPicPr>
            <a:picLocks noChangeAspect="1"/>
          </p:cNvPicPr>
          <p:nvPr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819146" y="4965500"/>
            <a:ext cx="4883125" cy="12698"/>
          </a:xfrm>
          <a:prstGeom prst="rect">
            <a:avLst/>
          </a:prstGeom>
        </p:spPr>
      </p:pic>
      <p:sp>
        <p:nvSpPr>
          <p:cNvPr id="16" name="Text 5">
            <a:extLst>
              <a:ext uri="{FF2B5EF4-FFF2-40B4-BE49-F238E27FC236}">
                <a16:creationId xmlns:a16="http://schemas.microsoft.com/office/drawing/2014/main" id="{4FFF0D50-15BE-D4D9-33CD-164FC3D9607F}"/>
              </a:ext>
            </a:extLst>
          </p:cNvPr>
          <p:cNvSpPr/>
          <p:nvPr/>
        </p:nvSpPr>
        <p:spPr>
          <a:xfrm>
            <a:off x="787285" y="5906235"/>
            <a:ext cx="2222489" cy="14391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r>
              <a:rPr lang="en-US" sz="1000" dirty="0">
                <a:solidFill>
                  <a:srgbClr val="FFFFFF">
                    <a:alpha val="100000"/>
                  </a:srgbClr>
                </a:solidFill>
                <a:latin typeface="Tahoma"/>
                <a:ea typeface="+mn-lt"/>
                <a:cs typeface="+mn-lt"/>
              </a:rPr>
              <a:t>Last Updated 06/2025</a:t>
            </a:r>
            <a:endParaRPr lang="en-US" sz="1000" dirty="0">
              <a:latin typeface="Tahoma"/>
              <a:ea typeface="Tahoma"/>
              <a:cs typeface="Tahoma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5" name="Oval 4"/>
          <p:cNvSpPr/>
          <p:nvPr/>
        </p:nvSpPr>
        <p:spPr bwMode="auto">
          <a:xfrm>
            <a:off x="938856" y="3839995"/>
            <a:ext cx="571162" cy="427968"/>
          </a:xfrm>
          <a:prstGeom prst="ellipse">
            <a:avLst/>
          </a:prstGeom>
          <a:noFill/>
          <a:ln w="28575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sz="2250"/>
          </a:p>
        </p:txBody>
      </p:sp>
      <p:grpSp>
        <p:nvGrpSpPr>
          <p:cNvPr id="113" name="Group 112"/>
          <p:cNvGrpSpPr/>
          <p:nvPr/>
        </p:nvGrpSpPr>
        <p:grpSpPr bwMode="auto">
          <a:xfrm>
            <a:off x="1929399" y="3844138"/>
            <a:ext cx="1334980" cy="1565111"/>
            <a:chOff x="4995773" y="2673634"/>
            <a:chExt cx="1611294" cy="2143845"/>
          </a:xfrm>
          <a:solidFill>
            <a:schemeClr val="accent3"/>
          </a:solidFill>
        </p:grpSpPr>
        <p:sp>
          <p:nvSpPr>
            <p:cNvPr id="114" name="Rectangle 113"/>
            <p:cNvSpPr/>
            <p:nvPr/>
          </p:nvSpPr>
          <p:spPr bwMode="auto">
            <a:xfrm>
              <a:off x="5002281" y="2808657"/>
              <a:ext cx="1604786" cy="305113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sz="2250"/>
            </a:p>
          </p:txBody>
        </p:sp>
        <p:sp>
          <p:nvSpPr>
            <p:cNvPr id="115" name="Rectangle 114"/>
            <p:cNvSpPr/>
            <p:nvPr/>
          </p:nvSpPr>
          <p:spPr bwMode="auto">
            <a:xfrm>
              <a:off x="4995773" y="3279951"/>
              <a:ext cx="1604786" cy="305113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sz="2250"/>
            </a:p>
          </p:txBody>
        </p:sp>
        <p:sp>
          <p:nvSpPr>
            <p:cNvPr id="116" name="Rectangle 115"/>
            <p:cNvSpPr/>
            <p:nvPr/>
          </p:nvSpPr>
          <p:spPr bwMode="auto">
            <a:xfrm>
              <a:off x="4995773" y="3751243"/>
              <a:ext cx="1604786" cy="305113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sz="2250"/>
            </a:p>
          </p:txBody>
        </p:sp>
        <p:sp>
          <p:nvSpPr>
            <p:cNvPr id="117" name="Rectangle 116"/>
            <p:cNvSpPr/>
            <p:nvPr/>
          </p:nvSpPr>
          <p:spPr bwMode="auto">
            <a:xfrm>
              <a:off x="4995773" y="4222535"/>
              <a:ext cx="1604786" cy="305113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sz="2250"/>
            </a:p>
          </p:txBody>
        </p:sp>
        <p:sp>
          <p:nvSpPr>
            <p:cNvPr id="118" name="Rectangle 117"/>
            <p:cNvSpPr/>
            <p:nvPr/>
          </p:nvSpPr>
          <p:spPr bwMode="auto">
            <a:xfrm>
              <a:off x="5075314" y="2673634"/>
              <a:ext cx="1436914" cy="2143845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dirty="0"/>
            </a:p>
          </p:txBody>
        </p:sp>
      </p:grpSp>
      <p:cxnSp>
        <p:nvCxnSpPr>
          <p:cNvPr id="121" name="Straight Arrow Connector 120"/>
          <p:cNvCxnSpPr>
            <a:cxnSpLocks/>
          </p:cNvCxnSpPr>
          <p:nvPr/>
        </p:nvCxnSpPr>
        <p:spPr bwMode="auto">
          <a:xfrm>
            <a:off x="1430521" y="4063215"/>
            <a:ext cx="412023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2" name="Straight Arrow Connector 121"/>
          <p:cNvCxnSpPr>
            <a:cxnSpLocks/>
          </p:cNvCxnSpPr>
          <p:nvPr/>
        </p:nvCxnSpPr>
        <p:spPr bwMode="auto">
          <a:xfrm>
            <a:off x="1420811" y="4415692"/>
            <a:ext cx="412023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3" name="Straight Arrow Connector 122"/>
          <p:cNvCxnSpPr>
            <a:cxnSpLocks/>
          </p:cNvCxnSpPr>
          <p:nvPr/>
        </p:nvCxnSpPr>
        <p:spPr bwMode="auto">
          <a:xfrm>
            <a:off x="1420811" y="4756950"/>
            <a:ext cx="412023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4" name="Straight Arrow Connector 123"/>
          <p:cNvCxnSpPr>
            <a:cxnSpLocks/>
          </p:cNvCxnSpPr>
          <p:nvPr/>
        </p:nvCxnSpPr>
        <p:spPr bwMode="auto">
          <a:xfrm>
            <a:off x="1430521" y="5092597"/>
            <a:ext cx="412023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25" name="TextBox 124"/>
              <p:cNvSpPr txBox="1"/>
              <p:nvPr/>
            </p:nvSpPr>
            <p:spPr bwMode="auto">
              <a:xfrm>
                <a:off x="1079202" y="3907483"/>
                <a:ext cx="237011" cy="28469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1250" i="1" smtClean="0">
                          <a:latin typeface="Cambria Math" panose="02040503050406030204" pitchFamily="18" charset="0"/>
                          <a:ea typeface="Cambria Math"/>
                          <a:cs typeface="Cambria Math"/>
                        </a:rPr>
                        <m:t>1</m:t>
                      </m:r>
                    </m:oMath>
                  </m:oMathPara>
                </a14:m>
                <a:endParaRPr sz="1250" dirty="0"/>
              </a:p>
            </p:txBody>
          </p:sp>
        </mc:Choice>
        <mc:Fallback xmlns="">
          <p:sp>
            <p:nvSpPr>
              <p:cNvPr id="125" name="TextBox 1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079202" y="3907483"/>
                <a:ext cx="237011" cy="284693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6" name="TextBox 125"/>
              <p:cNvSpPr txBox="1"/>
              <p:nvPr/>
            </p:nvSpPr>
            <p:spPr bwMode="auto">
              <a:xfrm>
                <a:off x="1078635" y="4261109"/>
                <a:ext cx="237011" cy="28469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1250" i="1" smtClean="0">
                          <a:latin typeface="Cambria Math" panose="02040503050406030204" pitchFamily="18" charset="0"/>
                          <a:ea typeface="Cambria Math"/>
                          <a:cs typeface="Cambria Math"/>
                        </a:rPr>
                        <m:t>0</m:t>
                      </m:r>
                    </m:oMath>
                  </m:oMathPara>
                </a14:m>
                <a:endParaRPr sz="1250" dirty="0"/>
              </a:p>
            </p:txBody>
          </p:sp>
        </mc:Choice>
        <mc:Fallback xmlns="">
          <p:sp>
            <p:nvSpPr>
              <p:cNvPr id="126" name="TextBox 1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078635" y="4261109"/>
                <a:ext cx="237011" cy="28469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7" name="TextBox 126"/>
              <p:cNvSpPr txBox="1"/>
              <p:nvPr/>
            </p:nvSpPr>
            <p:spPr bwMode="auto">
              <a:xfrm>
                <a:off x="1079614" y="4620870"/>
                <a:ext cx="237011" cy="28469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1250" i="1" smtClean="0">
                          <a:latin typeface="Cambria Math" panose="02040503050406030204" pitchFamily="18" charset="0"/>
                          <a:ea typeface="Cambria Math"/>
                          <a:cs typeface="Cambria Math"/>
                        </a:rPr>
                        <m:t>0</m:t>
                      </m:r>
                    </m:oMath>
                  </m:oMathPara>
                </a14:m>
                <a:endParaRPr sz="1250" dirty="0"/>
              </a:p>
            </p:txBody>
          </p:sp>
        </mc:Choice>
        <mc:Fallback xmlns="">
          <p:sp>
            <p:nvSpPr>
              <p:cNvPr id="127" name="TextBox 1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079614" y="4620870"/>
                <a:ext cx="237011" cy="284693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8" name="TextBox 127"/>
              <p:cNvSpPr txBox="1"/>
              <p:nvPr/>
            </p:nvSpPr>
            <p:spPr bwMode="auto">
              <a:xfrm>
                <a:off x="1081668" y="4932258"/>
                <a:ext cx="237011" cy="28469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1250" b="0" i="1" smtClean="0">
                          <a:latin typeface="Cambria Math" panose="02040503050406030204" pitchFamily="18" charset="0"/>
                          <a:ea typeface="Cambria Math"/>
                          <a:cs typeface="Cambria Math"/>
                        </a:rPr>
                        <m:t>0</m:t>
                      </m:r>
                    </m:oMath>
                  </m:oMathPara>
                </a14:m>
                <a:endParaRPr sz="1250" dirty="0"/>
              </a:p>
            </p:txBody>
          </p:sp>
        </mc:Choice>
        <mc:Fallback xmlns="">
          <p:sp>
            <p:nvSpPr>
              <p:cNvPr id="128" name="TextBox 1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081668" y="4932258"/>
                <a:ext cx="237011" cy="284693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DE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29" name="Straight Arrow Connector 128"/>
          <p:cNvCxnSpPr>
            <a:cxnSpLocks/>
          </p:cNvCxnSpPr>
          <p:nvPr/>
        </p:nvCxnSpPr>
        <p:spPr bwMode="auto">
          <a:xfrm>
            <a:off x="3360961" y="4045677"/>
            <a:ext cx="412023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0" name="Straight Arrow Connector 129"/>
          <p:cNvCxnSpPr>
            <a:cxnSpLocks/>
          </p:cNvCxnSpPr>
          <p:nvPr/>
        </p:nvCxnSpPr>
        <p:spPr bwMode="auto">
          <a:xfrm>
            <a:off x="3351251" y="4398154"/>
            <a:ext cx="412023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1" name="Straight Arrow Connector 130"/>
          <p:cNvCxnSpPr>
            <a:cxnSpLocks/>
          </p:cNvCxnSpPr>
          <p:nvPr/>
        </p:nvCxnSpPr>
        <p:spPr bwMode="auto">
          <a:xfrm>
            <a:off x="3351251" y="4739412"/>
            <a:ext cx="412023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2" name="Straight Arrow Connector 131"/>
          <p:cNvCxnSpPr>
            <a:cxnSpLocks/>
          </p:cNvCxnSpPr>
          <p:nvPr/>
        </p:nvCxnSpPr>
        <p:spPr bwMode="auto">
          <a:xfrm>
            <a:off x="3360961" y="5075059"/>
            <a:ext cx="412023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33" name="TextBox 132"/>
              <p:cNvSpPr txBox="1"/>
              <p:nvPr/>
            </p:nvSpPr>
            <p:spPr bwMode="auto">
              <a:xfrm>
                <a:off x="3838306" y="3864825"/>
                <a:ext cx="237011" cy="28469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1250" i="1" smtClean="0">
                          <a:latin typeface="Cambria Math" panose="02040503050406030204" pitchFamily="18" charset="0"/>
                          <a:ea typeface="Cambria Math"/>
                          <a:cs typeface="Cambria Math"/>
                        </a:rPr>
                        <m:t>1</m:t>
                      </m:r>
                    </m:oMath>
                  </m:oMathPara>
                </a14:m>
                <a:endParaRPr sz="1250" dirty="0"/>
              </a:p>
            </p:txBody>
          </p:sp>
        </mc:Choice>
        <mc:Fallback xmlns="">
          <p:sp>
            <p:nvSpPr>
              <p:cNvPr id="133" name="TextBox 1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838306" y="3864825"/>
                <a:ext cx="237011" cy="28469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4" name="TextBox 133"/>
              <p:cNvSpPr txBox="1"/>
              <p:nvPr/>
            </p:nvSpPr>
            <p:spPr bwMode="auto">
              <a:xfrm>
                <a:off x="3837740" y="4218452"/>
                <a:ext cx="237011" cy="28469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1250" i="1" smtClean="0">
                          <a:latin typeface="Cambria Math" panose="02040503050406030204" pitchFamily="18" charset="0"/>
                          <a:ea typeface="Cambria Math"/>
                          <a:cs typeface="Cambria Math"/>
                        </a:rPr>
                        <m:t>0</m:t>
                      </m:r>
                    </m:oMath>
                  </m:oMathPara>
                </a14:m>
                <a:endParaRPr sz="1250" dirty="0"/>
              </a:p>
            </p:txBody>
          </p:sp>
        </mc:Choice>
        <mc:Fallback xmlns="">
          <p:sp>
            <p:nvSpPr>
              <p:cNvPr id="134" name="TextBox 1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837740" y="4218452"/>
                <a:ext cx="237011" cy="284692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5" name="TextBox 134"/>
              <p:cNvSpPr txBox="1"/>
              <p:nvPr/>
            </p:nvSpPr>
            <p:spPr bwMode="auto">
              <a:xfrm>
                <a:off x="3838719" y="4578213"/>
                <a:ext cx="237011" cy="28469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1250" i="1" smtClean="0">
                          <a:latin typeface="Cambria Math" panose="02040503050406030204" pitchFamily="18" charset="0"/>
                          <a:ea typeface="Cambria Math"/>
                          <a:cs typeface="Cambria Math"/>
                        </a:rPr>
                        <m:t>0</m:t>
                      </m:r>
                    </m:oMath>
                  </m:oMathPara>
                </a14:m>
                <a:endParaRPr sz="1250" dirty="0"/>
              </a:p>
            </p:txBody>
          </p:sp>
        </mc:Choice>
        <mc:Fallback xmlns="">
          <p:sp>
            <p:nvSpPr>
              <p:cNvPr id="135" name="TextBox 1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838719" y="4578213"/>
                <a:ext cx="237011" cy="284692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6" name="TextBox 135"/>
              <p:cNvSpPr txBox="1"/>
              <p:nvPr/>
            </p:nvSpPr>
            <p:spPr bwMode="auto">
              <a:xfrm>
                <a:off x="3840773" y="4889600"/>
                <a:ext cx="237011" cy="28469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1250" b="0" i="1" smtClean="0">
                          <a:latin typeface="Cambria Math" panose="02040503050406030204" pitchFamily="18" charset="0"/>
                          <a:ea typeface="Cambria Math"/>
                          <a:cs typeface="Cambria Math"/>
                        </a:rPr>
                        <m:t>1</m:t>
                      </m:r>
                    </m:oMath>
                  </m:oMathPara>
                </a14:m>
                <a:endParaRPr sz="1250" dirty="0"/>
              </a:p>
            </p:txBody>
          </p:sp>
        </mc:Choice>
        <mc:Fallback xmlns="">
          <p:sp>
            <p:nvSpPr>
              <p:cNvPr id="136" name="TextBox 1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840773" y="4889600"/>
                <a:ext cx="237011" cy="284692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7" name="TextBox 31">
            <a:extLst>
              <a:ext uri="{FF2B5EF4-FFF2-40B4-BE49-F238E27FC236}">
                <a16:creationId xmlns:a16="http://schemas.microsoft.com/office/drawing/2014/main" id="{758B1588-BD18-48C9-AA33-585BCA92D759}"/>
              </a:ext>
            </a:extLst>
          </p:cNvPr>
          <p:cNvSpPr txBox="1"/>
          <p:nvPr/>
        </p:nvSpPr>
        <p:spPr bwMode="auto">
          <a:xfrm rot="16199999">
            <a:off x="1666336" y="5026799"/>
            <a:ext cx="867019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fi-FI" sz="800" dirty="0"/>
              <a:t>ANSWER</a:t>
            </a:r>
            <a:endParaRPr sz="800" dirty="0"/>
          </a:p>
        </p:txBody>
      </p:sp>
      <p:sp>
        <p:nvSpPr>
          <p:cNvPr id="100" name="TextBox 31">
            <a:extLst>
              <a:ext uri="{FF2B5EF4-FFF2-40B4-BE49-F238E27FC236}">
                <a16:creationId xmlns:a16="http://schemas.microsoft.com/office/drawing/2014/main" id="{EF93FFD3-665A-4229-B822-1FDB4EDBD0DC}"/>
              </a:ext>
            </a:extLst>
          </p:cNvPr>
          <p:cNvSpPr txBox="1"/>
          <p:nvPr/>
        </p:nvSpPr>
        <p:spPr bwMode="auto">
          <a:xfrm rot="16199999">
            <a:off x="1665757" y="4378727"/>
            <a:ext cx="867019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sz="800" dirty="0"/>
              <a:t>GUESS  (3BIT)</a:t>
            </a:r>
          </a:p>
        </p:txBody>
      </p:sp>
      <p:sp>
        <p:nvSpPr>
          <p:cNvPr id="31" name="Oval 4">
            <a:extLst>
              <a:ext uri="{FF2B5EF4-FFF2-40B4-BE49-F238E27FC236}">
                <a16:creationId xmlns:a16="http://schemas.microsoft.com/office/drawing/2014/main" id="{BBB235DB-B5D6-4494-9392-D58CCBBEC40F}"/>
              </a:ext>
            </a:extLst>
          </p:cNvPr>
          <p:cNvSpPr/>
          <p:nvPr/>
        </p:nvSpPr>
        <p:spPr bwMode="auto">
          <a:xfrm>
            <a:off x="3780237" y="4853592"/>
            <a:ext cx="412023" cy="363356"/>
          </a:xfrm>
          <a:prstGeom prst="ellipse">
            <a:avLst/>
          </a:prstGeom>
          <a:noFill/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sz="2250">
              <a:solidFill>
                <a:schemeClr val="accent2"/>
              </a:solidFill>
            </a:endParaRP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9E73D4B1-88A7-DF9B-6A0A-8A1C9BDB219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de-DE" sz="2000" dirty="0"/>
              <a:t>Set all </a:t>
            </a:r>
            <a:r>
              <a:rPr lang="de-DE" sz="2000" dirty="0" err="1"/>
              <a:t>inputs</a:t>
            </a:r>
            <a:r>
              <a:rPr lang="de-DE" sz="2000" dirty="0"/>
              <a:t> </a:t>
            </a:r>
            <a:r>
              <a:rPr lang="de-DE" sz="2000" dirty="0" err="1"/>
              <a:t>except</a:t>
            </a:r>
            <a:r>
              <a:rPr lang="de-DE" sz="2000" dirty="0"/>
              <a:t> </a:t>
            </a:r>
            <a:r>
              <a:rPr lang="de-DE" sz="2000" dirty="0" err="1"/>
              <a:t>one</a:t>
            </a:r>
            <a:r>
              <a:rPr lang="de-DE" sz="2000" dirty="0"/>
              <a:t> </a:t>
            </a:r>
            <a:r>
              <a:rPr lang="de-DE" sz="2000" dirty="0" err="1"/>
              <a:t>to</a:t>
            </a:r>
            <a:r>
              <a:rPr lang="de-DE" sz="2000" dirty="0"/>
              <a:t> 0</a:t>
            </a:r>
          </a:p>
          <a:p>
            <a:pPr>
              <a:defRPr/>
            </a:pPr>
            <a:r>
              <a:rPr lang="en-GB" sz="2000" dirty="0"/>
              <a:t>The last qubit indicates if there is a 0 or 1 on this position</a:t>
            </a:r>
          </a:p>
          <a:p>
            <a:endParaRPr lang="en-DE" sz="2000" dirty="0"/>
          </a:p>
        </p:txBody>
      </p:sp>
      <p:sp>
        <p:nvSpPr>
          <p:cNvPr id="35" name="Title 11">
            <a:extLst>
              <a:ext uri="{FF2B5EF4-FFF2-40B4-BE49-F238E27FC236}">
                <a16:creationId xmlns:a16="http://schemas.microsoft.com/office/drawing/2014/main" id="{32B6CE85-72AF-F644-98BE-23351D3A568B}"/>
              </a:ext>
            </a:extLst>
          </p:cNvPr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r>
              <a:rPr lang="en-DE" dirty="0"/>
              <a:t>Easy solution</a:t>
            </a:r>
          </a:p>
        </p:txBody>
      </p:sp>
    </p:spTree>
    <p:extLst>
      <p:ext uri="{BB962C8B-B14F-4D97-AF65-F5344CB8AC3E}">
        <p14:creationId xmlns:p14="http://schemas.microsoft.com/office/powerpoint/2010/main" val="35983234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5" name="Oval 4"/>
          <p:cNvSpPr/>
          <p:nvPr/>
        </p:nvSpPr>
        <p:spPr bwMode="auto">
          <a:xfrm>
            <a:off x="938856" y="3839995"/>
            <a:ext cx="571162" cy="427968"/>
          </a:xfrm>
          <a:prstGeom prst="ellipse">
            <a:avLst/>
          </a:prstGeom>
          <a:noFill/>
          <a:ln w="28575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sz="2250"/>
          </a:p>
        </p:txBody>
      </p:sp>
      <p:grpSp>
        <p:nvGrpSpPr>
          <p:cNvPr id="113" name="Group 112"/>
          <p:cNvGrpSpPr/>
          <p:nvPr/>
        </p:nvGrpSpPr>
        <p:grpSpPr bwMode="auto">
          <a:xfrm>
            <a:off x="1929399" y="3844138"/>
            <a:ext cx="1334980" cy="1565111"/>
            <a:chOff x="4995773" y="2673634"/>
            <a:chExt cx="1611294" cy="2143845"/>
          </a:xfrm>
          <a:solidFill>
            <a:schemeClr val="accent3"/>
          </a:solidFill>
        </p:grpSpPr>
        <p:sp>
          <p:nvSpPr>
            <p:cNvPr id="114" name="Rectangle 113"/>
            <p:cNvSpPr/>
            <p:nvPr/>
          </p:nvSpPr>
          <p:spPr bwMode="auto">
            <a:xfrm>
              <a:off x="5002281" y="2808657"/>
              <a:ext cx="1604786" cy="305113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sz="2250"/>
            </a:p>
          </p:txBody>
        </p:sp>
        <p:sp>
          <p:nvSpPr>
            <p:cNvPr id="115" name="Rectangle 114"/>
            <p:cNvSpPr/>
            <p:nvPr/>
          </p:nvSpPr>
          <p:spPr bwMode="auto">
            <a:xfrm>
              <a:off x="4995773" y="3279951"/>
              <a:ext cx="1604786" cy="305113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sz="2250"/>
            </a:p>
          </p:txBody>
        </p:sp>
        <p:sp>
          <p:nvSpPr>
            <p:cNvPr id="116" name="Rectangle 115"/>
            <p:cNvSpPr/>
            <p:nvPr/>
          </p:nvSpPr>
          <p:spPr bwMode="auto">
            <a:xfrm>
              <a:off x="4995773" y="3751243"/>
              <a:ext cx="1604786" cy="305113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sz="2250"/>
            </a:p>
          </p:txBody>
        </p:sp>
        <p:sp>
          <p:nvSpPr>
            <p:cNvPr id="117" name="Rectangle 116"/>
            <p:cNvSpPr/>
            <p:nvPr/>
          </p:nvSpPr>
          <p:spPr bwMode="auto">
            <a:xfrm>
              <a:off x="4995773" y="4222535"/>
              <a:ext cx="1604786" cy="305113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sz="2250"/>
            </a:p>
          </p:txBody>
        </p:sp>
        <p:sp>
          <p:nvSpPr>
            <p:cNvPr id="118" name="Rectangle 117"/>
            <p:cNvSpPr/>
            <p:nvPr/>
          </p:nvSpPr>
          <p:spPr bwMode="auto">
            <a:xfrm>
              <a:off x="5075314" y="2673634"/>
              <a:ext cx="1436914" cy="2143845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dirty="0"/>
            </a:p>
          </p:txBody>
        </p:sp>
      </p:grpSp>
      <p:cxnSp>
        <p:nvCxnSpPr>
          <p:cNvPr id="121" name="Straight Arrow Connector 120"/>
          <p:cNvCxnSpPr>
            <a:cxnSpLocks/>
          </p:cNvCxnSpPr>
          <p:nvPr/>
        </p:nvCxnSpPr>
        <p:spPr bwMode="auto">
          <a:xfrm>
            <a:off x="1430521" y="4063215"/>
            <a:ext cx="412023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2" name="Straight Arrow Connector 121"/>
          <p:cNvCxnSpPr>
            <a:cxnSpLocks/>
          </p:cNvCxnSpPr>
          <p:nvPr/>
        </p:nvCxnSpPr>
        <p:spPr bwMode="auto">
          <a:xfrm>
            <a:off x="1420811" y="4415692"/>
            <a:ext cx="412023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3" name="Straight Arrow Connector 122"/>
          <p:cNvCxnSpPr>
            <a:cxnSpLocks/>
          </p:cNvCxnSpPr>
          <p:nvPr/>
        </p:nvCxnSpPr>
        <p:spPr bwMode="auto">
          <a:xfrm>
            <a:off x="1420811" y="4756950"/>
            <a:ext cx="412023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4" name="Straight Arrow Connector 123"/>
          <p:cNvCxnSpPr>
            <a:cxnSpLocks/>
          </p:cNvCxnSpPr>
          <p:nvPr/>
        </p:nvCxnSpPr>
        <p:spPr bwMode="auto">
          <a:xfrm>
            <a:off x="1430521" y="5092597"/>
            <a:ext cx="412023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25" name="TextBox 124"/>
              <p:cNvSpPr txBox="1"/>
              <p:nvPr/>
            </p:nvSpPr>
            <p:spPr bwMode="auto">
              <a:xfrm>
                <a:off x="1079202" y="3907483"/>
                <a:ext cx="237011" cy="28469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1250" i="1" smtClean="0">
                          <a:latin typeface="Cambria Math" panose="02040503050406030204" pitchFamily="18" charset="0"/>
                          <a:ea typeface="Cambria Math"/>
                          <a:cs typeface="Cambria Math"/>
                        </a:rPr>
                        <m:t>1</m:t>
                      </m:r>
                    </m:oMath>
                  </m:oMathPara>
                </a14:m>
                <a:endParaRPr sz="1250" dirty="0"/>
              </a:p>
            </p:txBody>
          </p:sp>
        </mc:Choice>
        <mc:Fallback xmlns="">
          <p:sp>
            <p:nvSpPr>
              <p:cNvPr id="125" name="TextBox 1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079202" y="3907483"/>
                <a:ext cx="237011" cy="284693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6" name="TextBox 125"/>
              <p:cNvSpPr txBox="1"/>
              <p:nvPr/>
            </p:nvSpPr>
            <p:spPr bwMode="auto">
              <a:xfrm>
                <a:off x="1078635" y="4261109"/>
                <a:ext cx="237011" cy="28469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1250" i="1" smtClean="0">
                          <a:latin typeface="Cambria Math" panose="02040503050406030204" pitchFamily="18" charset="0"/>
                          <a:ea typeface="Cambria Math"/>
                          <a:cs typeface="Cambria Math"/>
                        </a:rPr>
                        <m:t>0</m:t>
                      </m:r>
                    </m:oMath>
                  </m:oMathPara>
                </a14:m>
                <a:endParaRPr sz="1250" dirty="0"/>
              </a:p>
            </p:txBody>
          </p:sp>
        </mc:Choice>
        <mc:Fallback xmlns="">
          <p:sp>
            <p:nvSpPr>
              <p:cNvPr id="126" name="TextBox 1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078635" y="4261109"/>
                <a:ext cx="237011" cy="28469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7" name="TextBox 126"/>
              <p:cNvSpPr txBox="1"/>
              <p:nvPr/>
            </p:nvSpPr>
            <p:spPr bwMode="auto">
              <a:xfrm>
                <a:off x="1079614" y="4620870"/>
                <a:ext cx="237011" cy="28469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1250" i="1" smtClean="0">
                          <a:latin typeface="Cambria Math" panose="02040503050406030204" pitchFamily="18" charset="0"/>
                          <a:ea typeface="Cambria Math"/>
                          <a:cs typeface="Cambria Math"/>
                        </a:rPr>
                        <m:t>0</m:t>
                      </m:r>
                    </m:oMath>
                  </m:oMathPara>
                </a14:m>
                <a:endParaRPr sz="1250" dirty="0"/>
              </a:p>
            </p:txBody>
          </p:sp>
        </mc:Choice>
        <mc:Fallback xmlns="">
          <p:sp>
            <p:nvSpPr>
              <p:cNvPr id="127" name="TextBox 1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079614" y="4620870"/>
                <a:ext cx="237011" cy="284693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8" name="TextBox 127"/>
              <p:cNvSpPr txBox="1"/>
              <p:nvPr/>
            </p:nvSpPr>
            <p:spPr bwMode="auto">
              <a:xfrm>
                <a:off x="1081668" y="4932258"/>
                <a:ext cx="237011" cy="28469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1250" b="0" i="1" smtClean="0">
                          <a:latin typeface="Cambria Math" panose="02040503050406030204" pitchFamily="18" charset="0"/>
                          <a:ea typeface="Cambria Math"/>
                          <a:cs typeface="Cambria Math"/>
                        </a:rPr>
                        <m:t>0</m:t>
                      </m:r>
                    </m:oMath>
                  </m:oMathPara>
                </a14:m>
                <a:endParaRPr sz="1250" dirty="0"/>
              </a:p>
            </p:txBody>
          </p:sp>
        </mc:Choice>
        <mc:Fallback xmlns="">
          <p:sp>
            <p:nvSpPr>
              <p:cNvPr id="128" name="TextBox 1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081668" y="4932258"/>
                <a:ext cx="237011" cy="284693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DE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29" name="Straight Arrow Connector 128"/>
          <p:cNvCxnSpPr>
            <a:cxnSpLocks/>
          </p:cNvCxnSpPr>
          <p:nvPr/>
        </p:nvCxnSpPr>
        <p:spPr bwMode="auto">
          <a:xfrm>
            <a:off x="3360961" y="4045677"/>
            <a:ext cx="412023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0" name="Straight Arrow Connector 129"/>
          <p:cNvCxnSpPr>
            <a:cxnSpLocks/>
          </p:cNvCxnSpPr>
          <p:nvPr/>
        </p:nvCxnSpPr>
        <p:spPr bwMode="auto">
          <a:xfrm>
            <a:off x="3351251" y="4398154"/>
            <a:ext cx="412023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1" name="Straight Arrow Connector 130"/>
          <p:cNvCxnSpPr>
            <a:cxnSpLocks/>
          </p:cNvCxnSpPr>
          <p:nvPr/>
        </p:nvCxnSpPr>
        <p:spPr bwMode="auto">
          <a:xfrm>
            <a:off x="3351251" y="4739412"/>
            <a:ext cx="412023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2" name="Straight Arrow Connector 131"/>
          <p:cNvCxnSpPr>
            <a:cxnSpLocks/>
          </p:cNvCxnSpPr>
          <p:nvPr/>
        </p:nvCxnSpPr>
        <p:spPr bwMode="auto">
          <a:xfrm>
            <a:off x="3360961" y="5075059"/>
            <a:ext cx="412023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33" name="TextBox 132"/>
              <p:cNvSpPr txBox="1"/>
              <p:nvPr/>
            </p:nvSpPr>
            <p:spPr bwMode="auto">
              <a:xfrm>
                <a:off x="3838306" y="3864825"/>
                <a:ext cx="237011" cy="28469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1250" i="1" smtClean="0">
                          <a:latin typeface="Cambria Math" panose="02040503050406030204" pitchFamily="18" charset="0"/>
                          <a:ea typeface="Cambria Math"/>
                          <a:cs typeface="Cambria Math"/>
                        </a:rPr>
                        <m:t>1</m:t>
                      </m:r>
                    </m:oMath>
                  </m:oMathPara>
                </a14:m>
                <a:endParaRPr sz="1250" dirty="0"/>
              </a:p>
            </p:txBody>
          </p:sp>
        </mc:Choice>
        <mc:Fallback xmlns="">
          <p:sp>
            <p:nvSpPr>
              <p:cNvPr id="133" name="TextBox 1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838306" y="3864825"/>
                <a:ext cx="237011" cy="28469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4" name="TextBox 133"/>
              <p:cNvSpPr txBox="1"/>
              <p:nvPr/>
            </p:nvSpPr>
            <p:spPr bwMode="auto">
              <a:xfrm>
                <a:off x="3837740" y="4218452"/>
                <a:ext cx="237011" cy="28469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1250" i="1" smtClean="0">
                          <a:latin typeface="Cambria Math" panose="02040503050406030204" pitchFamily="18" charset="0"/>
                          <a:ea typeface="Cambria Math"/>
                          <a:cs typeface="Cambria Math"/>
                        </a:rPr>
                        <m:t>0</m:t>
                      </m:r>
                    </m:oMath>
                  </m:oMathPara>
                </a14:m>
                <a:endParaRPr sz="1250" dirty="0"/>
              </a:p>
            </p:txBody>
          </p:sp>
        </mc:Choice>
        <mc:Fallback xmlns="">
          <p:sp>
            <p:nvSpPr>
              <p:cNvPr id="134" name="TextBox 1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837740" y="4218452"/>
                <a:ext cx="237011" cy="284692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5" name="TextBox 134"/>
              <p:cNvSpPr txBox="1"/>
              <p:nvPr/>
            </p:nvSpPr>
            <p:spPr bwMode="auto">
              <a:xfrm>
                <a:off x="3838719" y="4578213"/>
                <a:ext cx="237011" cy="28469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1250" i="1" smtClean="0">
                          <a:latin typeface="Cambria Math" panose="02040503050406030204" pitchFamily="18" charset="0"/>
                          <a:ea typeface="Cambria Math"/>
                          <a:cs typeface="Cambria Math"/>
                        </a:rPr>
                        <m:t>0</m:t>
                      </m:r>
                    </m:oMath>
                  </m:oMathPara>
                </a14:m>
                <a:endParaRPr sz="1250" dirty="0"/>
              </a:p>
            </p:txBody>
          </p:sp>
        </mc:Choice>
        <mc:Fallback xmlns="">
          <p:sp>
            <p:nvSpPr>
              <p:cNvPr id="135" name="TextBox 1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838719" y="4578213"/>
                <a:ext cx="237011" cy="284692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6" name="TextBox 135"/>
              <p:cNvSpPr txBox="1"/>
              <p:nvPr/>
            </p:nvSpPr>
            <p:spPr bwMode="auto">
              <a:xfrm>
                <a:off x="3840773" y="4889600"/>
                <a:ext cx="237011" cy="28469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1250" b="0" i="1" smtClean="0">
                          <a:latin typeface="Cambria Math" panose="02040503050406030204" pitchFamily="18" charset="0"/>
                          <a:ea typeface="Cambria Math"/>
                          <a:cs typeface="Cambria Math"/>
                        </a:rPr>
                        <m:t>1</m:t>
                      </m:r>
                    </m:oMath>
                  </m:oMathPara>
                </a14:m>
                <a:endParaRPr sz="1250" dirty="0"/>
              </a:p>
            </p:txBody>
          </p:sp>
        </mc:Choice>
        <mc:Fallback xmlns="">
          <p:sp>
            <p:nvSpPr>
              <p:cNvPr id="136" name="TextBox 1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840773" y="4889600"/>
                <a:ext cx="237011" cy="284692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DE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37" name="Group 136"/>
          <p:cNvGrpSpPr/>
          <p:nvPr/>
        </p:nvGrpSpPr>
        <p:grpSpPr bwMode="auto">
          <a:xfrm>
            <a:off x="5695605" y="3844138"/>
            <a:ext cx="1374061" cy="1565111"/>
            <a:chOff x="4995773" y="2673634"/>
            <a:chExt cx="1611294" cy="2143845"/>
          </a:xfrm>
          <a:solidFill>
            <a:schemeClr val="accent3"/>
          </a:solidFill>
        </p:grpSpPr>
        <p:sp>
          <p:nvSpPr>
            <p:cNvPr id="138" name="Rectangle 137"/>
            <p:cNvSpPr/>
            <p:nvPr/>
          </p:nvSpPr>
          <p:spPr bwMode="auto">
            <a:xfrm>
              <a:off x="5002281" y="2808657"/>
              <a:ext cx="1604786" cy="305113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sz="2250"/>
            </a:p>
          </p:txBody>
        </p:sp>
        <p:sp>
          <p:nvSpPr>
            <p:cNvPr id="139" name="Rectangle 138"/>
            <p:cNvSpPr/>
            <p:nvPr/>
          </p:nvSpPr>
          <p:spPr bwMode="auto">
            <a:xfrm>
              <a:off x="4995773" y="3279951"/>
              <a:ext cx="1604786" cy="305113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sz="2250"/>
            </a:p>
          </p:txBody>
        </p:sp>
        <p:sp>
          <p:nvSpPr>
            <p:cNvPr id="140" name="Rectangle 139"/>
            <p:cNvSpPr/>
            <p:nvPr/>
          </p:nvSpPr>
          <p:spPr bwMode="auto">
            <a:xfrm>
              <a:off x="4995773" y="3751243"/>
              <a:ext cx="1604786" cy="305113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sz="2250"/>
            </a:p>
          </p:txBody>
        </p:sp>
        <p:sp>
          <p:nvSpPr>
            <p:cNvPr id="141" name="Rectangle 140"/>
            <p:cNvSpPr/>
            <p:nvPr/>
          </p:nvSpPr>
          <p:spPr bwMode="auto">
            <a:xfrm>
              <a:off x="4995773" y="4222535"/>
              <a:ext cx="1604786" cy="305113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sz="2250"/>
            </a:p>
          </p:txBody>
        </p:sp>
        <p:sp>
          <p:nvSpPr>
            <p:cNvPr id="142" name="Rectangle 141"/>
            <p:cNvSpPr/>
            <p:nvPr/>
          </p:nvSpPr>
          <p:spPr bwMode="auto">
            <a:xfrm>
              <a:off x="5075314" y="2673634"/>
              <a:ext cx="1436914" cy="2143845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dirty="0"/>
            </a:p>
          </p:txBody>
        </p:sp>
      </p:grpSp>
      <p:cxnSp>
        <p:nvCxnSpPr>
          <p:cNvPr id="145" name="Straight Arrow Connector 144"/>
          <p:cNvCxnSpPr>
            <a:cxnSpLocks/>
          </p:cNvCxnSpPr>
          <p:nvPr/>
        </p:nvCxnSpPr>
        <p:spPr bwMode="auto">
          <a:xfrm>
            <a:off x="5196727" y="4063215"/>
            <a:ext cx="412023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9" name="Straight Arrow Connector 178"/>
          <p:cNvCxnSpPr>
            <a:cxnSpLocks/>
          </p:cNvCxnSpPr>
          <p:nvPr/>
        </p:nvCxnSpPr>
        <p:spPr bwMode="auto">
          <a:xfrm>
            <a:off x="5187017" y="4415692"/>
            <a:ext cx="412023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0" name="Straight Arrow Connector 179"/>
          <p:cNvCxnSpPr>
            <a:cxnSpLocks/>
          </p:cNvCxnSpPr>
          <p:nvPr/>
        </p:nvCxnSpPr>
        <p:spPr bwMode="auto">
          <a:xfrm>
            <a:off x="5187017" y="4756950"/>
            <a:ext cx="412023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5" name="Straight Arrow Connector 184"/>
          <p:cNvCxnSpPr>
            <a:cxnSpLocks/>
          </p:cNvCxnSpPr>
          <p:nvPr/>
        </p:nvCxnSpPr>
        <p:spPr bwMode="auto">
          <a:xfrm>
            <a:off x="5196727" y="5092597"/>
            <a:ext cx="412023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86" name="TextBox 185"/>
              <p:cNvSpPr txBox="1"/>
              <p:nvPr/>
            </p:nvSpPr>
            <p:spPr bwMode="auto">
              <a:xfrm>
                <a:off x="4845408" y="3907483"/>
                <a:ext cx="237011" cy="28469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defRPr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de-DE" sz="1250" b="0" i="1" smtClean="0">
                          <a:latin typeface="Cambria Math" panose="02040503050406030204" pitchFamily="18" charset="0"/>
                          <a:ea typeface="Cambria Math"/>
                          <a:cs typeface="Cambria Math"/>
                        </a:rPr>
                        <m:t>0</m:t>
                      </m:r>
                    </m:oMath>
                  </m:oMathPara>
                </a14:m>
                <a:endParaRPr sz="1250" dirty="0"/>
              </a:p>
            </p:txBody>
          </p:sp>
        </mc:Choice>
        <mc:Fallback xmlns="">
          <p:sp>
            <p:nvSpPr>
              <p:cNvPr id="186" name="TextBox 18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845408" y="3907483"/>
                <a:ext cx="237011" cy="284693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7" name="TextBox 186"/>
              <p:cNvSpPr txBox="1"/>
              <p:nvPr/>
            </p:nvSpPr>
            <p:spPr bwMode="auto">
              <a:xfrm>
                <a:off x="4844841" y="4261109"/>
                <a:ext cx="237011" cy="28469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1250" i="1" smtClean="0">
                          <a:latin typeface="Cambria Math" panose="02040503050406030204" pitchFamily="18" charset="0"/>
                          <a:ea typeface="Cambria Math"/>
                          <a:cs typeface="Cambria Math"/>
                        </a:rPr>
                        <m:t>1</m:t>
                      </m:r>
                    </m:oMath>
                  </m:oMathPara>
                </a14:m>
                <a:endParaRPr sz="1250" dirty="0"/>
              </a:p>
            </p:txBody>
          </p:sp>
        </mc:Choice>
        <mc:Fallback xmlns="">
          <p:sp>
            <p:nvSpPr>
              <p:cNvPr id="187" name="TextBox 18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844841" y="4261109"/>
                <a:ext cx="237011" cy="284693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8" name="TextBox 187"/>
              <p:cNvSpPr txBox="1"/>
              <p:nvPr/>
            </p:nvSpPr>
            <p:spPr bwMode="auto">
              <a:xfrm>
                <a:off x="4845820" y="4620870"/>
                <a:ext cx="237011" cy="28469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1250" i="1" smtClean="0">
                          <a:latin typeface="Cambria Math" panose="02040503050406030204" pitchFamily="18" charset="0"/>
                          <a:ea typeface="Cambria Math"/>
                          <a:cs typeface="Cambria Math"/>
                        </a:rPr>
                        <m:t>0</m:t>
                      </m:r>
                    </m:oMath>
                  </m:oMathPara>
                </a14:m>
                <a:endParaRPr sz="1250" dirty="0"/>
              </a:p>
            </p:txBody>
          </p:sp>
        </mc:Choice>
        <mc:Fallback xmlns="">
          <p:sp>
            <p:nvSpPr>
              <p:cNvPr id="188" name="TextBox 18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845820" y="4620870"/>
                <a:ext cx="237011" cy="284693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9" name="TextBox 188"/>
              <p:cNvSpPr txBox="1"/>
              <p:nvPr/>
            </p:nvSpPr>
            <p:spPr bwMode="auto">
              <a:xfrm>
                <a:off x="4847874" y="4932258"/>
                <a:ext cx="237011" cy="28469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1250" b="0" i="1" smtClean="0">
                          <a:latin typeface="Cambria Math" panose="02040503050406030204" pitchFamily="18" charset="0"/>
                          <a:ea typeface="Cambria Math"/>
                          <a:cs typeface="Cambria Math"/>
                        </a:rPr>
                        <m:t>0</m:t>
                      </m:r>
                    </m:oMath>
                  </m:oMathPara>
                </a14:m>
                <a:endParaRPr sz="1250" dirty="0"/>
              </a:p>
            </p:txBody>
          </p:sp>
        </mc:Choice>
        <mc:Fallback xmlns="">
          <p:sp>
            <p:nvSpPr>
              <p:cNvPr id="189" name="TextBox 18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847874" y="4932258"/>
                <a:ext cx="237011" cy="284693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DE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90" name="Straight Arrow Connector 189"/>
          <p:cNvCxnSpPr>
            <a:cxnSpLocks/>
          </p:cNvCxnSpPr>
          <p:nvPr/>
        </p:nvCxnSpPr>
        <p:spPr bwMode="auto">
          <a:xfrm>
            <a:off x="7152567" y="4045677"/>
            <a:ext cx="412023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1" name="Straight Arrow Connector 190"/>
          <p:cNvCxnSpPr>
            <a:cxnSpLocks/>
          </p:cNvCxnSpPr>
          <p:nvPr/>
        </p:nvCxnSpPr>
        <p:spPr bwMode="auto">
          <a:xfrm>
            <a:off x="7142857" y="4398154"/>
            <a:ext cx="412023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2" name="Straight Arrow Connector 191"/>
          <p:cNvCxnSpPr>
            <a:cxnSpLocks/>
          </p:cNvCxnSpPr>
          <p:nvPr/>
        </p:nvCxnSpPr>
        <p:spPr bwMode="auto">
          <a:xfrm>
            <a:off x="7142857" y="4739412"/>
            <a:ext cx="412023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3" name="Straight Arrow Connector 192"/>
          <p:cNvCxnSpPr>
            <a:cxnSpLocks/>
          </p:cNvCxnSpPr>
          <p:nvPr/>
        </p:nvCxnSpPr>
        <p:spPr bwMode="auto">
          <a:xfrm>
            <a:off x="7152567" y="5075059"/>
            <a:ext cx="412023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94" name="TextBox 193"/>
              <p:cNvSpPr txBox="1"/>
              <p:nvPr/>
            </p:nvSpPr>
            <p:spPr bwMode="auto">
              <a:xfrm>
                <a:off x="7645152" y="3864825"/>
                <a:ext cx="237011" cy="28469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1250" b="0" i="1" smtClean="0">
                          <a:latin typeface="Cambria Math" panose="02040503050406030204" pitchFamily="18" charset="0"/>
                          <a:ea typeface="Cambria Math"/>
                          <a:cs typeface="Cambria Math"/>
                        </a:rPr>
                        <m:t>0</m:t>
                      </m:r>
                    </m:oMath>
                  </m:oMathPara>
                </a14:m>
                <a:endParaRPr sz="1250" dirty="0"/>
              </a:p>
            </p:txBody>
          </p:sp>
        </mc:Choice>
        <mc:Fallback xmlns="">
          <p:sp>
            <p:nvSpPr>
              <p:cNvPr id="194" name="TextBox 19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645152" y="3864825"/>
                <a:ext cx="237011" cy="28469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5" name="TextBox 194"/>
              <p:cNvSpPr txBox="1"/>
              <p:nvPr/>
            </p:nvSpPr>
            <p:spPr bwMode="auto">
              <a:xfrm>
                <a:off x="7644586" y="4218452"/>
                <a:ext cx="237011" cy="28469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1250" i="1" smtClean="0">
                          <a:latin typeface="Cambria Math" panose="02040503050406030204" pitchFamily="18" charset="0"/>
                          <a:ea typeface="Cambria Math"/>
                          <a:cs typeface="Cambria Math"/>
                        </a:rPr>
                        <m:t>1</m:t>
                      </m:r>
                    </m:oMath>
                  </m:oMathPara>
                </a14:m>
                <a:endParaRPr sz="1250" dirty="0"/>
              </a:p>
            </p:txBody>
          </p:sp>
        </mc:Choice>
        <mc:Fallback xmlns="">
          <p:sp>
            <p:nvSpPr>
              <p:cNvPr id="195" name="TextBox 19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644586" y="4218452"/>
                <a:ext cx="237011" cy="284692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6" name="TextBox 195"/>
              <p:cNvSpPr txBox="1"/>
              <p:nvPr/>
            </p:nvSpPr>
            <p:spPr bwMode="auto">
              <a:xfrm>
                <a:off x="7645565" y="4578213"/>
                <a:ext cx="237011" cy="28469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1250" i="1" smtClean="0">
                          <a:latin typeface="Cambria Math" panose="02040503050406030204" pitchFamily="18" charset="0"/>
                          <a:ea typeface="Cambria Math"/>
                          <a:cs typeface="Cambria Math"/>
                        </a:rPr>
                        <m:t>0</m:t>
                      </m:r>
                    </m:oMath>
                  </m:oMathPara>
                </a14:m>
                <a:endParaRPr sz="1250" dirty="0"/>
              </a:p>
            </p:txBody>
          </p:sp>
        </mc:Choice>
        <mc:Fallback xmlns="">
          <p:sp>
            <p:nvSpPr>
              <p:cNvPr id="196" name="TextBox 19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645565" y="4578213"/>
                <a:ext cx="237011" cy="28469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7" name="TextBox 196"/>
              <p:cNvSpPr txBox="1"/>
              <p:nvPr/>
            </p:nvSpPr>
            <p:spPr bwMode="auto">
              <a:xfrm>
                <a:off x="7647619" y="4889600"/>
                <a:ext cx="237011" cy="28469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1250" b="0" i="1" smtClean="0">
                          <a:latin typeface="Cambria Math" panose="02040503050406030204" pitchFamily="18" charset="0"/>
                          <a:ea typeface="Cambria Math"/>
                          <a:cs typeface="Cambria Math"/>
                        </a:rPr>
                        <m:t>0</m:t>
                      </m:r>
                    </m:oMath>
                  </m:oMathPara>
                </a14:m>
                <a:endParaRPr sz="1250" dirty="0"/>
              </a:p>
            </p:txBody>
          </p:sp>
        </mc:Choice>
        <mc:Fallback xmlns="">
          <p:sp>
            <p:nvSpPr>
              <p:cNvPr id="197" name="TextBox 19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647619" y="4889600"/>
                <a:ext cx="237011" cy="284692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DE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98" name="Group 197"/>
          <p:cNvGrpSpPr/>
          <p:nvPr/>
        </p:nvGrpSpPr>
        <p:grpSpPr bwMode="auto">
          <a:xfrm>
            <a:off x="9486616" y="3848288"/>
            <a:ext cx="1185895" cy="1565111"/>
            <a:chOff x="4995773" y="2673634"/>
            <a:chExt cx="1746272" cy="2143845"/>
          </a:xfrm>
          <a:solidFill>
            <a:schemeClr val="accent3"/>
          </a:solidFill>
        </p:grpSpPr>
        <p:sp>
          <p:nvSpPr>
            <p:cNvPr id="199" name="Rectangle 198"/>
            <p:cNvSpPr/>
            <p:nvPr/>
          </p:nvSpPr>
          <p:spPr bwMode="auto">
            <a:xfrm>
              <a:off x="5002281" y="2808657"/>
              <a:ext cx="1604786" cy="305113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sz="2250"/>
            </a:p>
          </p:txBody>
        </p:sp>
        <p:sp>
          <p:nvSpPr>
            <p:cNvPr id="200" name="Rectangle 199"/>
            <p:cNvSpPr/>
            <p:nvPr/>
          </p:nvSpPr>
          <p:spPr bwMode="auto">
            <a:xfrm>
              <a:off x="4995773" y="3279951"/>
              <a:ext cx="1604786" cy="305113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sz="2250"/>
            </a:p>
          </p:txBody>
        </p:sp>
        <p:sp>
          <p:nvSpPr>
            <p:cNvPr id="201" name="Rectangle 200"/>
            <p:cNvSpPr/>
            <p:nvPr/>
          </p:nvSpPr>
          <p:spPr bwMode="auto">
            <a:xfrm>
              <a:off x="4995773" y="3751243"/>
              <a:ext cx="1604786" cy="305113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sz="2250"/>
            </a:p>
          </p:txBody>
        </p:sp>
        <p:sp>
          <p:nvSpPr>
            <p:cNvPr id="202" name="Rectangle 201"/>
            <p:cNvSpPr/>
            <p:nvPr/>
          </p:nvSpPr>
          <p:spPr bwMode="auto">
            <a:xfrm>
              <a:off x="4995773" y="4222535"/>
              <a:ext cx="1604786" cy="305113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sz="2250"/>
            </a:p>
          </p:txBody>
        </p:sp>
        <p:sp>
          <p:nvSpPr>
            <p:cNvPr id="203" name="Rectangle 202"/>
            <p:cNvSpPr/>
            <p:nvPr/>
          </p:nvSpPr>
          <p:spPr bwMode="auto">
            <a:xfrm>
              <a:off x="5075314" y="2673634"/>
              <a:ext cx="1666731" cy="214384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r>
                <a:rPr sz="1400"/>
                <a:t>Bernstein-Vazirani-Black-Box</a:t>
              </a:r>
              <a:endParaRPr/>
            </a:p>
          </p:txBody>
        </p:sp>
        <p:sp>
          <p:nvSpPr>
            <p:cNvPr id="204" name="TextBox 203"/>
            <p:cNvSpPr txBox="1"/>
            <p:nvPr/>
          </p:nvSpPr>
          <p:spPr bwMode="auto">
            <a:xfrm rot="16199999">
              <a:off x="4610350" y="3316570"/>
              <a:ext cx="1187618" cy="231871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>
                <a:defRPr/>
              </a:pPr>
              <a:r>
                <a:rPr sz="500"/>
                <a:t>GUESS (3BIT)</a:t>
              </a:r>
              <a:endParaRPr/>
            </a:p>
          </p:txBody>
        </p:sp>
        <p:sp>
          <p:nvSpPr>
            <p:cNvPr id="205" name="TextBox 204"/>
            <p:cNvSpPr txBox="1"/>
            <p:nvPr/>
          </p:nvSpPr>
          <p:spPr bwMode="auto">
            <a:xfrm rot="16199999">
              <a:off x="4851939" y="4262602"/>
              <a:ext cx="704438" cy="231871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>
                <a:defRPr/>
              </a:pPr>
              <a:r>
                <a:rPr sz="500"/>
                <a:t>ANSWER</a:t>
              </a:r>
              <a:endParaRPr/>
            </a:p>
          </p:txBody>
        </p:sp>
      </p:grpSp>
      <p:cxnSp>
        <p:nvCxnSpPr>
          <p:cNvPr id="206" name="Straight Arrow Connector 205"/>
          <p:cNvCxnSpPr>
            <a:cxnSpLocks/>
          </p:cNvCxnSpPr>
          <p:nvPr/>
        </p:nvCxnSpPr>
        <p:spPr bwMode="auto">
          <a:xfrm>
            <a:off x="8987737" y="4067365"/>
            <a:ext cx="412023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7" name="Straight Arrow Connector 206"/>
          <p:cNvCxnSpPr>
            <a:cxnSpLocks/>
          </p:cNvCxnSpPr>
          <p:nvPr/>
        </p:nvCxnSpPr>
        <p:spPr bwMode="auto">
          <a:xfrm>
            <a:off x="8978027" y="4419842"/>
            <a:ext cx="412023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8" name="Straight Arrow Connector 207"/>
          <p:cNvCxnSpPr>
            <a:cxnSpLocks/>
          </p:cNvCxnSpPr>
          <p:nvPr/>
        </p:nvCxnSpPr>
        <p:spPr bwMode="auto">
          <a:xfrm>
            <a:off x="8978027" y="4761100"/>
            <a:ext cx="412023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9" name="Straight Arrow Connector 208"/>
          <p:cNvCxnSpPr>
            <a:cxnSpLocks/>
          </p:cNvCxnSpPr>
          <p:nvPr/>
        </p:nvCxnSpPr>
        <p:spPr bwMode="auto">
          <a:xfrm>
            <a:off x="8987737" y="5096747"/>
            <a:ext cx="412023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10" name="TextBox 209"/>
              <p:cNvSpPr txBox="1"/>
              <p:nvPr/>
            </p:nvSpPr>
            <p:spPr bwMode="auto">
              <a:xfrm>
                <a:off x="8651658" y="3911633"/>
                <a:ext cx="237011" cy="28469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1250" i="1" smtClean="0">
                          <a:latin typeface="Cambria Math" panose="02040503050406030204" pitchFamily="18" charset="0"/>
                          <a:ea typeface="Cambria Math"/>
                          <a:cs typeface="Cambria Math"/>
                        </a:rPr>
                        <m:t>0</m:t>
                      </m:r>
                    </m:oMath>
                  </m:oMathPara>
                </a14:m>
                <a:endParaRPr sz="1250" dirty="0"/>
              </a:p>
            </p:txBody>
          </p:sp>
        </mc:Choice>
        <mc:Fallback xmlns="">
          <p:sp>
            <p:nvSpPr>
              <p:cNvPr id="210" name="TextBox 20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8651658" y="3911633"/>
                <a:ext cx="237011" cy="284693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1" name="TextBox 210"/>
              <p:cNvSpPr txBox="1"/>
              <p:nvPr/>
            </p:nvSpPr>
            <p:spPr bwMode="auto">
              <a:xfrm>
                <a:off x="8651091" y="4265259"/>
                <a:ext cx="237011" cy="28469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1250" i="1" smtClean="0">
                          <a:latin typeface="Cambria Math" panose="02040503050406030204" pitchFamily="18" charset="0"/>
                          <a:ea typeface="Cambria Math"/>
                          <a:cs typeface="Cambria Math"/>
                        </a:rPr>
                        <m:t>0</m:t>
                      </m:r>
                    </m:oMath>
                  </m:oMathPara>
                </a14:m>
                <a:endParaRPr sz="1250" dirty="0"/>
              </a:p>
            </p:txBody>
          </p:sp>
        </mc:Choice>
        <mc:Fallback xmlns="">
          <p:sp>
            <p:nvSpPr>
              <p:cNvPr id="211" name="TextBox 2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8651091" y="4265259"/>
                <a:ext cx="237011" cy="284693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2" name="TextBox 211"/>
              <p:cNvSpPr txBox="1"/>
              <p:nvPr/>
            </p:nvSpPr>
            <p:spPr bwMode="auto">
              <a:xfrm>
                <a:off x="8652070" y="4625020"/>
                <a:ext cx="237011" cy="28469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1250" b="0" i="1" smtClean="0">
                          <a:latin typeface="Cambria Math" panose="02040503050406030204" pitchFamily="18" charset="0"/>
                          <a:ea typeface="Cambria Math"/>
                          <a:cs typeface="Cambria Math"/>
                        </a:rPr>
                        <m:t>1</m:t>
                      </m:r>
                    </m:oMath>
                  </m:oMathPara>
                </a14:m>
                <a:endParaRPr sz="1250" dirty="0"/>
              </a:p>
            </p:txBody>
          </p:sp>
        </mc:Choice>
        <mc:Fallback xmlns="">
          <p:sp>
            <p:nvSpPr>
              <p:cNvPr id="212" name="TextBox 2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8652070" y="4625020"/>
                <a:ext cx="237011" cy="284693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3" name="TextBox 212"/>
              <p:cNvSpPr txBox="1"/>
              <p:nvPr/>
            </p:nvSpPr>
            <p:spPr bwMode="auto">
              <a:xfrm>
                <a:off x="8654124" y="4936408"/>
                <a:ext cx="237011" cy="28469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1250" b="0" i="1" smtClean="0">
                          <a:latin typeface="Cambria Math" panose="02040503050406030204" pitchFamily="18" charset="0"/>
                          <a:ea typeface="Cambria Math"/>
                          <a:cs typeface="Cambria Math"/>
                        </a:rPr>
                        <m:t>0</m:t>
                      </m:r>
                    </m:oMath>
                  </m:oMathPara>
                </a14:m>
                <a:endParaRPr sz="1250" dirty="0"/>
              </a:p>
            </p:txBody>
          </p:sp>
        </mc:Choice>
        <mc:Fallback xmlns="">
          <p:sp>
            <p:nvSpPr>
              <p:cNvPr id="213" name="TextBox 2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8654124" y="4936408"/>
                <a:ext cx="237011" cy="284693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DE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14" name="Straight Arrow Connector 213"/>
          <p:cNvCxnSpPr>
            <a:cxnSpLocks/>
          </p:cNvCxnSpPr>
          <p:nvPr/>
        </p:nvCxnSpPr>
        <p:spPr bwMode="auto">
          <a:xfrm>
            <a:off x="10909707" y="4049827"/>
            <a:ext cx="412023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5" name="Straight Arrow Connector 214"/>
          <p:cNvCxnSpPr>
            <a:cxnSpLocks/>
          </p:cNvCxnSpPr>
          <p:nvPr/>
        </p:nvCxnSpPr>
        <p:spPr bwMode="auto">
          <a:xfrm>
            <a:off x="10899998" y="4402304"/>
            <a:ext cx="412023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6" name="Straight Arrow Connector 215"/>
          <p:cNvCxnSpPr>
            <a:cxnSpLocks/>
          </p:cNvCxnSpPr>
          <p:nvPr/>
        </p:nvCxnSpPr>
        <p:spPr bwMode="auto">
          <a:xfrm>
            <a:off x="10899998" y="4743562"/>
            <a:ext cx="412023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7" name="Straight Arrow Connector 216"/>
          <p:cNvCxnSpPr>
            <a:cxnSpLocks/>
          </p:cNvCxnSpPr>
          <p:nvPr/>
        </p:nvCxnSpPr>
        <p:spPr bwMode="auto">
          <a:xfrm>
            <a:off x="10909707" y="5079209"/>
            <a:ext cx="412023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18" name="TextBox 217"/>
              <p:cNvSpPr txBox="1"/>
              <p:nvPr/>
            </p:nvSpPr>
            <p:spPr bwMode="auto">
              <a:xfrm>
                <a:off x="11402294" y="3868975"/>
                <a:ext cx="237011" cy="28469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1250" i="1" smtClean="0">
                          <a:latin typeface="Cambria Math" panose="02040503050406030204" pitchFamily="18" charset="0"/>
                          <a:ea typeface="Cambria Math"/>
                          <a:cs typeface="Cambria Math"/>
                        </a:rPr>
                        <m:t>0</m:t>
                      </m:r>
                    </m:oMath>
                  </m:oMathPara>
                </a14:m>
                <a:endParaRPr sz="1250" dirty="0"/>
              </a:p>
            </p:txBody>
          </p:sp>
        </mc:Choice>
        <mc:Fallback xmlns="">
          <p:sp>
            <p:nvSpPr>
              <p:cNvPr id="218" name="TextBox 2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1402294" y="3868975"/>
                <a:ext cx="237011" cy="284692"/>
              </a:xfrm>
              <a:prstGeom prst="rect">
                <a:avLst/>
              </a:prstGeom>
              <a:blipFill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9" name="TextBox 218"/>
              <p:cNvSpPr txBox="1"/>
              <p:nvPr/>
            </p:nvSpPr>
            <p:spPr bwMode="auto">
              <a:xfrm>
                <a:off x="11401728" y="4222602"/>
                <a:ext cx="237011" cy="28469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1250" i="1" smtClean="0">
                          <a:latin typeface="Cambria Math" panose="02040503050406030204" pitchFamily="18" charset="0"/>
                          <a:ea typeface="Cambria Math"/>
                          <a:cs typeface="Cambria Math"/>
                        </a:rPr>
                        <m:t>0</m:t>
                      </m:r>
                    </m:oMath>
                  </m:oMathPara>
                </a14:m>
                <a:endParaRPr sz="1250" dirty="0"/>
              </a:p>
            </p:txBody>
          </p:sp>
        </mc:Choice>
        <mc:Fallback xmlns="">
          <p:sp>
            <p:nvSpPr>
              <p:cNvPr id="219" name="TextBox 2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1401728" y="4222602"/>
                <a:ext cx="237011" cy="284692"/>
              </a:xfrm>
              <a:prstGeom prst="rect">
                <a:avLst/>
              </a:prstGeom>
              <a:blipFill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0" name="TextBox 219"/>
              <p:cNvSpPr txBox="1"/>
              <p:nvPr/>
            </p:nvSpPr>
            <p:spPr bwMode="auto">
              <a:xfrm>
                <a:off x="11402707" y="4582363"/>
                <a:ext cx="237011" cy="28469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1250" b="0" i="1" smtClean="0">
                          <a:latin typeface="Cambria Math" panose="02040503050406030204" pitchFamily="18" charset="0"/>
                          <a:ea typeface="Cambria Math"/>
                          <a:cs typeface="Cambria Math"/>
                        </a:rPr>
                        <m:t>1</m:t>
                      </m:r>
                    </m:oMath>
                  </m:oMathPara>
                </a14:m>
                <a:endParaRPr sz="1250" dirty="0"/>
              </a:p>
            </p:txBody>
          </p:sp>
        </mc:Choice>
        <mc:Fallback xmlns="">
          <p:sp>
            <p:nvSpPr>
              <p:cNvPr id="220" name="TextBox 2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1402707" y="4582363"/>
                <a:ext cx="237011" cy="284692"/>
              </a:xfrm>
              <a:prstGeom prst="rect">
                <a:avLst/>
              </a:prstGeom>
              <a:blipFill>
                <a:blip r:embed="rId2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2" name="TextBox 221"/>
              <p:cNvSpPr txBox="1"/>
              <p:nvPr/>
            </p:nvSpPr>
            <p:spPr bwMode="auto">
              <a:xfrm>
                <a:off x="11416967" y="4929014"/>
                <a:ext cx="237011" cy="28469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1250" i="1" smtClean="0">
                          <a:latin typeface="Cambria Math" panose="02040503050406030204" pitchFamily="18" charset="0"/>
                          <a:ea typeface="Cambria Math"/>
                          <a:cs typeface="Cambria Math"/>
                        </a:rPr>
                        <m:t>1</m:t>
                      </m:r>
                    </m:oMath>
                  </m:oMathPara>
                </a14:m>
                <a:endParaRPr sz="1250" dirty="0"/>
              </a:p>
            </p:txBody>
          </p:sp>
        </mc:Choice>
        <mc:Fallback xmlns="">
          <p:sp>
            <p:nvSpPr>
              <p:cNvPr id="222" name="TextBox 2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1416967" y="4929014"/>
                <a:ext cx="237011" cy="284692"/>
              </a:xfrm>
              <a:prstGeom prst="rect">
                <a:avLst/>
              </a:prstGeom>
              <a:blipFill>
                <a:blip r:embed="rId2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DE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88" name="Group 136"/>
          <p:cNvGrpSpPr/>
          <p:nvPr/>
        </p:nvGrpSpPr>
        <p:grpSpPr bwMode="auto">
          <a:xfrm>
            <a:off x="9429207" y="3844138"/>
            <a:ext cx="1374061" cy="1565111"/>
            <a:chOff x="4995773" y="2673634"/>
            <a:chExt cx="1611294" cy="2143845"/>
          </a:xfrm>
          <a:solidFill>
            <a:schemeClr val="accent3"/>
          </a:solidFill>
        </p:grpSpPr>
        <p:sp>
          <p:nvSpPr>
            <p:cNvPr id="89" name="Rectangle 137"/>
            <p:cNvSpPr/>
            <p:nvPr/>
          </p:nvSpPr>
          <p:spPr bwMode="auto">
            <a:xfrm>
              <a:off x="5002281" y="2808657"/>
              <a:ext cx="1604786" cy="305113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sz="2250"/>
            </a:p>
          </p:txBody>
        </p:sp>
        <p:sp>
          <p:nvSpPr>
            <p:cNvPr id="90" name="Rectangle 138"/>
            <p:cNvSpPr/>
            <p:nvPr/>
          </p:nvSpPr>
          <p:spPr bwMode="auto">
            <a:xfrm>
              <a:off x="4995773" y="3279951"/>
              <a:ext cx="1604786" cy="305113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sz="2250"/>
            </a:p>
          </p:txBody>
        </p:sp>
        <p:sp>
          <p:nvSpPr>
            <p:cNvPr id="91" name="Rectangle 139"/>
            <p:cNvSpPr/>
            <p:nvPr/>
          </p:nvSpPr>
          <p:spPr bwMode="auto">
            <a:xfrm>
              <a:off x="4995773" y="3751243"/>
              <a:ext cx="1604786" cy="305113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sz="2250"/>
            </a:p>
          </p:txBody>
        </p:sp>
        <p:sp>
          <p:nvSpPr>
            <p:cNvPr id="92" name="Rectangle 140"/>
            <p:cNvSpPr/>
            <p:nvPr/>
          </p:nvSpPr>
          <p:spPr bwMode="auto">
            <a:xfrm>
              <a:off x="4995773" y="4222535"/>
              <a:ext cx="1604786" cy="305113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sz="2250"/>
            </a:p>
          </p:txBody>
        </p:sp>
        <p:sp>
          <p:nvSpPr>
            <p:cNvPr id="93" name="Rectangle 141"/>
            <p:cNvSpPr/>
            <p:nvPr/>
          </p:nvSpPr>
          <p:spPr bwMode="auto">
            <a:xfrm>
              <a:off x="5075314" y="2673634"/>
              <a:ext cx="1436914" cy="2143845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dirty="0"/>
            </a:p>
          </p:txBody>
        </p:sp>
      </p:grpSp>
      <p:sp>
        <p:nvSpPr>
          <p:cNvPr id="87" name="TextBox 31">
            <a:extLst>
              <a:ext uri="{FF2B5EF4-FFF2-40B4-BE49-F238E27FC236}">
                <a16:creationId xmlns:a16="http://schemas.microsoft.com/office/drawing/2014/main" id="{758B1588-BD18-48C9-AA33-585BCA92D759}"/>
              </a:ext>
            </a:extLst>
          </p:cNvPr>
          <p:cNvSpPr txBox="1"/>
          <p:nvPr/>
        </p:nvSpPr>
        <p:spPr bwMode="auto">
          <a:xfrm rot="16199999">
            <a:off x="1666336" y="5026799"/>
            <a:ext cx="867019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fi-FI" sz="800" dirty="0"/>
              <a:t>ANSWER</a:t>
            </a:r>
            <a:endParaRPr sz="800" dirty="0"/>
          </a:p>
        </p:txBody>
      </p:sp>
      <p:sp>
        <p:nvSpPr>
          <p:cNvPr id="96" name="TextBox 31">
            <a:extLst>
              <a:ext uri="{FF2B5EF4-FFF2-40B4-BE49-F238E27FC236}">
                <a16:creationId xmlns:a16="http://schemas.microsoft.com/office/drawing/2014/main" id="{144E4E13-F6B1-4C93-A1B5-7A36D14D6429}"/>
              </a:ext>
            </a:extLst>
          </p:cNvPr>
          <p:cNvSpPr txBox="1"/>
          <p:nvPr/>
        </p:nvSpPr>
        <p:spPr bwMode="auto">
          <a:xfrm rot="16199999">
            <a:off x="5410752" y="5029723"/>
            <a:ext cx="867019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fi-FI" sz="800" dirty="0"/>
              <a:t>ANSWER</a:t>
            </a:r>
            <a:endParaRPr sz="800" dirty="0"/>
          </a:p>
        </p:txBody>
      </p:sp>
      <p:sp>
        <p:nvSpPr>
          <p:cNvPr id="97" name="TextBox 31">
            <a:extLst>
              <a:ext uri="{FF2B5EF4-FFF2-40B4-BE49-F238E27FC236}">
                <a16:creationId xmlns:a16="http://schemas.microsoft.com/office/drawing/2014/main" id="{9EF3F71E-96DA-45EE-AA21-272C06F93E0D}"/>
              </a:ext>
            </a:extLst>
          </p:cNvPr>
          <p:cNvSpPr txBox="1"/>
          <p:nvPr/>
        </p:nvSpPr>
        <p:spPr bwMode="auto">
          <a:xfrm rot="16199999">
            <a:off x="9154589" y="5030503"/>
            <a:ext cx="867019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fi-FI" sz="800" dirty="0"/>
              <a:t>ANSWER</a:t>
            </a:r>
            <a:endParaRPr sz="800" dirty="0"/>
          </a:p>
        </p:txBody>
      </p:sp>
      <p:sp>
        <p:nvSpPr>
          <p:cNvPr id="99" name="TextBox 31">
            <a:extLst>
              <a:ext uri="{FF2B5EF4-FFF2-40B4-BE49-F238E27FC236}">
                <a16:creationId xmlns:a16="http://schemas.microsoft.com/office/drawing/2014/main" id="{BE130392-94A1-4BDE-9B4D-21B2AC182B77}"/>
              </a:ext>
            </a:extLst>
          </p:cNvPr>
          <p:cNvSpPr txBox="1"/>
          <p:nvPr/>
        </p:nvSpPr>
        <p:spPr bwMode="auto">
          <a:xfrm rot="16199999">
            <a:off x="5410752" y="4381042"/>
            <a:ext cx="867019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sz="800" dirty="0"/>
              <a:t>GUESS  (3BIT)</a:t>
            </a:r>
          </a:p>
        </p:txBody>
      </p:sp>
      <p:sp>
        <p:nvSpPr>
          <p:cNvPr id="100" name="TextBox 31">
            <a:extLst>
              <a:ext uri="{FF2B5EF4-FFF2-40B4-BE49-F238E27FC236}">
                <a16:creationId xmlns:a16="http://schemas.microsoft.com/office/drawing/2014/main" id="{EF93FFD3-665A-4229-B822-1FDB4EDBD0DC}"/>
              </a:ext>
            </a:extLst>
          </p:cNvPr>
          <p:cNvSpPr txBox="1"/>
          <p:nvPr/>
        </p:nvSpPr>
        <p:spPr bwMode="auto">
          <a:xfrm rot="16199999">
            <a:off x="1665757" y="4378727"/>
            <a:ext cx="867019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sz="800" dirty="0"/>
              <a:t>GUESS  (3BIT)</a:t>
            </a:r>
          </a:p>
        </p:txBody>
      </p:sp>
      <p:sp>
        <p:nvSpPr>
          <p:cNvPr id="101" name="TextBox 31">
            <a:extLst>
              <a:ext uri="{FF2B5EF4-FFF2-40B4-BE49-F238E27FC236}">
                <a16:creationId xmlns:a16="http://schemas.microsoft.com/office/drawing/2014/main" id="{C27A6F1A-A385-482F-95EE-2053D60FDB04}"/>
              </a:ext>
            </a:extLst>
          </p:cNvPr>
          <p:cNvSpPr txBox="1"/>
          <p:nvPr/>
        </p:nvSpPr>
        <p:spPr bwMode="auto">
          <a:xfrm rot="16199999">
            <a:off x="9155168" y="4378727"/>
            <a:ext cx="867019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sz="800" dirty="0"/>
              <a:t>GUESS  (3BIT)</a:t>
            </a:r>
          </a:p>
        </p:txBody>
      </p:sp>
      <p:sp>
        <p:nvSpPr>
          <p:cNvPr id="102" name="Oval 4">
            <a:extLst>
              <a:ext uri="{FF2B5EF4-FFF2-40B4-BE49-F238E27FC236}">
                <a16:creationId xmlns:a16="http://schemas.microsoft.com/office/drawing/2014/main" id="{3036B30B-FFD1-4F98-A2DF-3AB16AE09186}"/>
              </a:ext>
            </a:extLst>
          </p:cNvPr>
          <p:cNvSpPr/>
          <p:nvPr/>
        </p:nvSpPr>
        <p:spPr bwMode="auto">
          <a:xfrm>
            <a:off x="4701218" y="4203959"/>
            <a:ext cx="571162" cy="427968"/>
          </a:xfrm>
          <a:prstGeom prst="ellipse">
            <a:avLst/>
          </a:prstGeom>
          <a:noFill/>
          <a:ln w="28575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sz="2250"/>
          </a:p>
        </p:txBody>
      </p:sp>
      <p:sp>
        <p:nvSpPr>
          <p:cNvPr id="103" name="Oval 4">
            <a:extLst>
              <a:ext uri="{FF2B5EF4-FFF2-40B4-BE49-F238E27FC236}">
                <a16:creationId xmlns:a16="http://schemas.microsoft.com/office/drawing/2014/main" id="{2A3B231C-F249-495C-AFDA-85041331A743}"/>
              </a:ext>
            </a:extLst>
          </p:cNvPr>
          <p:cNvSpPr/>
          <p:nvPr/>
        </p:nvSpPr>
        <p:spPr bwMode="auto">
          <a:xfrm>
            <a:off x="8517642" y="4563999"/>
            <a:ext cx="571162" cy="427968"/>
          </a:xfrm>
          <a:prstGeom prst="ellipse">
            <a:avLst/>
          </a:prstGeom>
          <a:noFill/>
          <a:ln w="28575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sz="2250"/>
          </a:p>
        </p:txBody>
      </p:sp>
      <p:sp>
        <p:nvSpPr>
          <p:cNvPr id="94" name="Oval 4">
            <a:extLst>
              <a:ext uri="{FF2B5EF4-FFF2-40B4-BE49-F238E27FC236}">
                <a16:creationId xmlns:a16="http://schemas.microsoft.com/office/drawing/2014/main" id="{C1EAAFD8-F377-47B1-BDFD-22450B10907C}"/>
              </a:ext>
            </a:extLst>
          </p:cNvPr>
          <p:cNvSpPr/>
          <p:nvPr/>
        </p:nvSpPr>
        <p:spPr bwMode="auto">
          <a:xfrm>
            <a:off x="3780237" y="4853592"/>
            <a:ext cx="412023" cy="363356"/>
          </a:xfrm>
          <a:prstGeom prst="ellipse">
            <a:avLst/>
          </a:prstGeom>
          <a:noFill/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sz="2250">
              <a:solidFill>
                <a:schemeClr val="accent2"/>
              </a:solidFill>
            </a:endParaRPr>
          </a:p>
        </p:txBody>
      </p:sp>
      <p:sp>
        <p:nvSpPr>
          <p:cNvPr id="95" name="Oval 4">
            <a:extLst>
              <a:ext uri="{FF2B5EF4-FFF2-40B4-BE49-F238E27FC236}">
                <a16:creationId xmlns:a16="http://schemas.microsoft.com/office/drawing/2014/main" id="{49AFCAC3-FF86-46A2-B926-FF79B0EDDD0C}"/>
              </a:ext>
            </a:extLst>
          </p:cNvPr>
          <p:cNvSpPr/>
          <p:nvPr/>
        </p:nvSpPr>
        <p:spPr bwMode="auto">
          <a:xfrm>
            <a:off x="7588663" y="4862905"/>
            <a:ext cx="412023" cy="363356"/>
          </a:xfrm>
          <a:prstGeom prst="ellipse">
            <a:avLst/>
          </a:prstGeom>
          <a:noFill/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sz="2250">
              <a:solidFill>
                <a:schemeClr val="accent2"/>
              </a:solidFill>
            </a:endParaRPr>
          </a:p>
        </p:txBody>
      </p:sp>
      <p:sp>
        <p:nvSpPr>
          <p:cNvPr id="98" name="Oval 4">
            <a:extLst>
              <a:ext uri="{FF2B5EF4-FFF2-40B4-BE49-F238E27FC236}">
                <a16:creationId xmlns:a16="http://schemas.microsoft.com/office/drawing/2014/main" id="{05C804C6-EAA7-49F8-BD05-A8F89C960E74}"/>
              </a:ext>
            </a:extLst>
          </p:cNvPr>
          <p:cNvSpPr/>
          <p:nvPr/>
        </p:nvSpPr>
        <p:spPr bwMode="auto">
          <a:xfrm>
            <a:off x="11357173" y="4889682"/>
            <a:ext cx="412023" cy="363356"/>
          </a:xfrm>
          <a:prstGeom prst="ellipse">
            <a:avLst/>
          </a:prstGeom>
          <a:noFill/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sz="2250">
              <a:solidFill>
                <a:schemeClr val="accent2"/>
              </a:solidFill>
            </a:endParaRPr>
          </a:p>
        </p:txBody>
      </p:sp>
      <p:sp>
        <p:nvSpPr>
          <p:cNvPr id="104" name="Tekstiruutu 3">
            <a:extLst>
              <a:ext uri="{FF2B5EF4-FFF2-40B4-BE49-F238E27FC236}">
                <a16:creationId xmlns:a16="http://schemas.microsoft.com/office/drawing/2014/main" id="{47AB68E5-DE2F-0546-BBE9-33711231E5C7}"/>
              </a:ext>
            </a:extLst>
          </p:cNvPr>
          <p:cNvSpPr txBox="1"/>
          <p:nvPr/>
        </p:nvSpPr>
        <p:spPr bwMode="auto">
          <a:xfrm>
            <a:off x="8627587" y="5535520"/>
            <a:ext cx="306365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2400" dirty="0" err="1"/>
              <a:t>Secret</a:t>
            </a:r>
            <a:r>
              <a:rPr lang="fi-FI" sz="2400" dirty="0"/>
              <a:t> </a:t>
            </a:r>
            <a:r>
              <a:rPr lang="fi-FI" sz="2400" dirty="0" err="1"/>
              <a:t>code</a:t>
            </a:r>
            <a:r>
              <a:rPr lang="fi-FI" sz="2400" dirty="0"/>
              <a:t> is: 101 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24225D-3354-45D0-1373-6EB5AE8721E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de-DE" sz="2000" dirty="0"/>
              <a:t>Set all </a:t>
            </a:r>
            <a:r>
              <a:rPr lang="de-DE" sz="2000" dirty="0" err="1"/>
              <a:t>inputs</a:t>
            </a:r>
            <a:r>
              <a:rPr lang="de-DE" sz="2000" dirty="0"/>
              <a:t> </a:t>
            </a:r>
            <a:r>
              <a:rPr lang="de-DE" sz="2000" dirty="0" err="1"/>
              <a:t>except</a:t>
            </a:r>
            <a:r>
              <a:rPr lang="de-DE" sz="2000" dirty="0"/>
              <a:t> </a:t>
            </a:r>
            <a:r>
              <a:rPr lang="de-DE" sz="2000" dirty="0" err="1"/>
              <a:t>one</a:t>
            </a:r>
            <a:r>
              <a:rPr lang="de-DE" sz="2000" dirty="0"/>
              <a:t> </a:t>
            </a:r>
            <a:r>
              <a:rPr lang="de-DE" sz="2000" dirty="0" err="1"/>
              <a:t>to</a:t>
            </a:r>
            <a:r>
              <a:rPr lang="de-DE" sz="2000" dirty="0"/>
              <a:t> 0</a:t>
            </a:r>
          </a:p>
          <a:p>
            <a:pPr>
              <a:defRPr/>
            </a:pPr>
            <a:r>
              <a:rPr lang="en-GB" sz="2000" dirty="0"/>
              <a:t>The last qubit indicates if there is a 0 or 1 on this position in the secret code</a:t>
            </a:r>
            <a:endParaRPr lang="en-DE" sz="2000" dirty="0"/>
          </a:p>
          <a:p>
            <a:pPr>
              <a:defRPr/>
            </a:pPr>
            <a:r>
              <a:rPr lang="en-GB" sz="2000" dirty="0"/>
              <a:t>Repeat for every digit in the secret code</a:t>
            </a:r>
            <a:endParaRPr lang="en-DE" sz="2000" dirty="0"/>
          </a:p>
        </p:txBody>
      </p:sp>
      <p:sp>
        <p:nvSpPr>
          <p:cNvPr id="107" name="Title 11">
            <a:extLst>
              <a:ext uri="{FF2B5EF4-FFF2-40B4-BE49-F238E27FC236}">
                <a16:creationId xmlns:a16="http://schemas.microsoft.com/office/drawing/2014/main" id="{42FC745B-E7A1-1E4E-A814-85CAB3190543}"/>
              </a:ext>
            </a:extLst>
          </p:cNvPr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r>
              <a:rPr lang="en-DE" dirty="0"/>
              <a:t>Easy solution</a:t>
            </a:r>
          </a:p>
        </p:txBody>
      </p:sp>
    </p:spTree>
    <p:extLst>
      <p:ext uri="{BB962C8B-B14F-4D97-AF65-F5344CB8AC3E}">
        <p14:creationId xmlns:p14="http://schemas.microsoft.com/office/powerpoint/2010/main" val="41123641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3247741-236B-93B1-0E58-D66716288D0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6C23E911-DAD5-5E8F-CC10-76379D6D98E9}"/>
              </a:ext>
            </a:extLst>
          </p:cNvPr>
          <p:cNvSpPr/>
          <p:nvPr/>
        </p:nvSpPr>
        <p:spPr>
          <a:xfrm>
            <a:off x="560717" y="1362975"/>
            <a:ext cx="11050438" cy="4684144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1C70E946-1D0B-4FC7-C9B1-96843BC9184C}"/>
              </a:ext>
            </a:extLst>
          </p:cNvPr>
          <p:cNvSpPr/>
          <p:nvPr/>
        </p:nvSpPr>
        <p:spPr>
          <a:xfrm>
            <a:off x="4572000" y="2334126"/>
            <a:ext cx="445168" cy="481263"/>
          </a:xfrm>
          <a:prstGeom prst="round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 dirty="0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82EB23F-92CE-CF2D-6A3A-B755067FBF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6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QUIZ TIME!</a:t>
            </a:r>
          </a:p>
        </p:txBody>
      </p:sp>
      <p:pic>
        <p:nvPicPr>
          <p:cNvPr id="5" name="Graphic 4" descr="Questions with solid fill">
            <a:extLst>
              <a:ext uri="{FF2B5EF4-FFF2-40B4-BE49-F238E27FC236}">
                <a16:creationId xmlns:a16="http://schemas.microsoft.com/office/drawing/2014/main" id="{E3B4BA36-4964-0334-9AC5-71BC1F37923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1212644" y="175345"/>
            <a:ext cx="661417" cy="661417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0000FD89-B4C2-187D-F0C2-CA76692B82A5}"/>
              </a:ext>
            </a:extLst>
          </p:cNvPr>
          <p:cNvSpPr txBox="1"/>
          <p:nvPr/>
        </p:nvSpPr>
        <p:spPr>
          <a:xfrm>
            <a:off x="1135811" y="1604507"/>
            <a:ext cx="5700632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2400" b="0" i="0" dirty="0">
                <a:solidFill>
                  <a:srgbClr val="55595E"/>
                </a:solidFill>
                <a:effectLst/>
                <a:latin typeface="SF Pro Text"/>
              </a:rPr>
              <a:t>To find out the secret 4-digit code of this black box, prepare an equal superposition of all 5 qubits. Apply a set of   </a:t>
            </a:r>
            <a:r>
              <a:rPr lang="en-GB" sz="2400" b="1" i="0" dirty="0">
                <a:solidFill>
                  <a:srgbClr val="FFFFFF"/>
                </a:solidFill>
                <a:effectLst/>
                <a:latin typeface="SF Pro Text"/>
              </a:rPr>
              <a:t>H</a:t>
            </a:r>
            <a:r>
              <a:rPr lang="en-GB" sz="2400" b="0" i="0" dirty="0">
                <a:solidFill>
                  <a:srgbClr val="55595E"/>
                </a:solidFill>
                <a:effectLst/>
                <a:latin typeface="SF Pro Text"/>
              </a:rPr>
              <a:t>  also after the black box.</a:t>
            </a:r>
            <a:br>
              <a:rPr lang="en-GB" sz="2400" dirty="0"/>
            </a:br>
            <a:br>
              <a:rPr lang="en-GB" sz="2400" dirty="0"/>
            </a:br>
            <a:r>
              <a:rPr lang="en-GB" sz="2400" b="0" i="0" dirty="0">
                <a:solidFill>
                  <a:srgbClr val="55595E"/>
                </a:solidFill>
                <a:effectLst/>
                <a:latin typeface="SF Pro Text"/>
              </a:rPr>
              <a:t>Afterward, open the black box and check how you can retrieve the secret code from the measurement outcomes.</a:t>
            </a:r>
            <a:endParaRPr lang="en-US" sz="24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8C7F9EE-F3EC-DA10-0787-01434F96A7EE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t="22843"/>
          <a:stretch/>
        </p:blipFill>
        <p:spPr>
          <a:xfrm>
            <a:off x="7113926" y="2082779"/>
            <a:ext cx="4219745" cy="34122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881933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grpSp>
        <p:nvGrpSpPr>
          <p:cNvPr id="113" name="Group 112"/>
          <p:cNvGrpSpPr/>
          <p:nvPr/>
        </p:nvGrpSpPr>
        <p:grpSpPr bwMode="auto">
          <a:xfrm>
            <a:off x="4695748" y="3567171"/>
            <a:ext cx="2887359" cy="2592716"/>
            <a:chOff x="0" y="0"/>
            <a:chExt cx="2887359" cy="2592716"/>
          </a:xfrm>
          <a:solidFill>
            <a:schemeClr val="accent3"/>
          </a:solidFill>
        </p:grpSpPr>
        <p:sp>
          <p:nvSpPr>
            <p:cNvPr id="114" name="Rectangle 113"/>
            <p:cNvSpPr/>
            <p:nvPr/>
          </p:nvSpPr>
          <p:spPr bwMode="auto">
            <a:xfrm>
              <a:off x="11661" y="163292"/>
              <a:ext cx="2875697" cy="368996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sz="2250"/>
            </a:p>
          </p:txBody>
        </p:sp>
        <p:sp>
          <p:nvSpPr>
            <p:cNvPr id="115" name="Rectangle 114"/>
            <p:cNvSpPr/>
            <p:nvPr/>
          </p:nvSpPr>
          <p:spPr bwMode="auto">
            <a:xfrm>
              <a:off x="0" y="733264"/>
              <a:ext cx="2875697" cy="368996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sz="2250"/>
            </a:p>
          </p:txBody>
        </p:sp>
        <p:sp>
          <p:nvSpPr>
            <p:cNvPr id="116" name="Rectangle 115"/>
            <p:cNvSpPr/>
            <p:nvPr/>
          </p:nvSpPr>
          <p:spPr bwMode="auto">
            <a:xfrm>
              <a:off x="0" y="1303234"/>
              <a:ext cx="2875697" cy="368996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sz="2250"/>
            </a:p>
          </p:txBody>
        </p:sp>
        <p:sp>
          <p:nvSpPr>
            <p:cNvPr id="117" name="Rectangle 116"/>
            <p:cNvSpPr/>
            <p:nvPr/>
          </p:nvSpPr>
          <p:spPr bwMode="auto">
            <a:xfrm>
              <a:off x="0" y="1873203"/>
              <a:ext cx="2875697" cy="368996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sz="2250"/>
            </a:p>
          </p:txBody>
        </p:sp>
        <p:sp>
          <p:nvSpPr>
            <p:cNvPr id="118" name="Rectangle 117"/>
            <p:cNvSpPr/>
            <p:nvPr/>
          </p:nvSpPr>
          <p:spPr bwMode="auto">
            <a:xfrm>
              <a:off x="142533" y="0"/>
              <a:ext cx="2574879" cy="2592716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dirty="0"/>
            </a:p>
          </p:txBody>
        </p:sp>
        <p:sp>
          <p:nvSpPr>
            <p:cNvPr id="119" name="TextBox 118"/>
            <p:cNvSpPr txBox="1"/>
            <p:nvPr/>
          </p:nvSpPr>
          <p:spPr bwMode="auto">
            <a:xfrm rot="16199999">
              <a:off x="-612402" y="905589"/>
              <a:ext cx="1923395" cy="186945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algn="ctr">
                <a:defRPr/>
              </a:pPr>
              <a:r>
                <a:rPr sz="1200" dirty="0"/>
                <a:t>GUESS  (3BIT)</a:t>
              </a:r>
              <a:endParaRPr dirty="0"/>
            </a:p>
          </p:txBody>
        </p:sp>
        <p:sp>
          <p:nvSpPr>
            <p:cNvPr id="120" name="TextBox 119"/>
            <p:cNvSpPr txBox="1"/>
            <p:nvPr/>
          </p:nvSpPr>
          <p:spPr bwMode="auto">
            <a:xfrm rot="16199999">
              <a:off x="-102834" y="1958163"/>
              <a:ext cx="952499" cy="186945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>
                <a:defRPr/>
              </a:pPr>
              <a:r>
                <a:rPr sz="1200"/>
                <a:t>ANSWER</a:t>
              </a:r>
              <a:endParaRPr/>
            </a:p>
          </p:txBody>
        </p:sp>
      </p:grpSp>
      <p:cxnSp>
        <p:nvCxnSpPr>
          <p:cNvPr id="129" name="Straight Arrow Connector 128"/>
          <p:cNvCxnSpPr>
            <a:cxnSpLocks/>
          </p:cNvCxnSpPr>
          <p:nvPr/>
        </p:nvCxnSpPr>
        <p:spPr bwMode="auto">
          <a:xfrm>
            <a:off x="7583109" y="4484932"/>
            <a:ext cx="2047028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0" name="Straight Arrow Connector 129"/>
          <p:cNvCxnSpPr>
            <a:cxnSpLocks/>
          </p:cNvCxnSpPr>
          <p:nvPr/>
        </p:nvCxnSpPr>
        <p:spPr bwMode="auto">
          <a:xfrm>
            <a:off x="7583109" y="5019627"/>
            <a:ext cx="2047028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1" name="Straight Arrow Connector 130"/>
          <p:cNvCxnSpPr>
            <a:cxnSpLocks/>
          </p:cNvCxnSpPr>
          <p:nvPr/>
        </p:nvCxnSpPr>
        <p:spPr bwMode="auto">
          <a:xfrm>
            <a:off x="7592819" y="3913572"/>
            <a:ext cx="2037318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2" name="Straight Arrow Connector 131"/>
          <p:cNvCxnSpPr>
            <a:cxnSpLocks/>
          </p:cNvCxnSpPr>
          <p:nvPr/>
        </p:nvCxnSpPr>
        <p:spPr bwMode="auto">
          <a:xfrm>
            <a:off x="7592819" y="5618134"/>
            <a:ext cx="2037318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Straight Arrow Connector 95"/>
          <p:cNvCxnSpPr>
            <a:cxnSpLocks/>
          </p:cNvCxnSpPr>
          <p:nvPr/>
        </p:nvCxnSpPr>
        <p:spPr bwMode="auto">
          <a:xfrm>
            <a:off x="2618835" y="4507438"/>
            <a:ext cx="2047028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Straight Arrow Connector 96"/>
          <p:cNvCxnSpPr>
            <a:cxnSpLocks/>
          </p:cNvCxnSpPr>
          <p:nvPr/>
        </p:nvCxnSpPr>
        <p:spPr bwMode="auto">
          <a:xfrm>
            <a:off x="2618835" y="5042133"/>
            <a:ext cx="2047028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Straight Arrow Connector 97"/>
          <p:cNvCxnSpPr>
            <a:cxnSpLocks/>
          </p:cNvCxnSpPr>
          <p:nvPr/>
        </p:nvCxnSpPr>
        <p:spPr bwMode="auto">
          <a:xfrm>
            <a:off x="2628545" y="3936078"/>
            <a:ext cx="2037318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Straight Arrow Connector 98"/>
          <p:cNvCxnSpPr>
            <a:cxnSpLocks/>
          </p:cNvCxnSpPr>
          <p:nvPr/>
        </p:nvCxnSpPr>
        <p:spPr bwMode="auto">
          <a:xfrm>
            <a:off x="2628545" y="5640640"/>
            <a:ext cx="2037318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17F96D65-2D80-9845-A876-3B1E9579ABEB}"/>
                  </a:ext>
                </a:extLst>
              </p:cNvPr>
              <p:cNvSpPr txBox="1"/>
              <p:nvPr/>
            </p:nvSpPr>
            <p:spPr bwMode="auto">
              <a:xfrm>
                <a:off x="2025558" y="3755218"/>
                <a:ext cx="239068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1800" i="1" smtClean="0">
                          <a:latin typeface="Cambria Math" panose="02040503050406030204" pitchFamily="18" charset="0"/>
                          <a:ea typeface="Cambria Math"/>
                          <a:cs typeface="Cambria Math"/>
                        </a:rPr>
                        <m:t>0</m:t>
                      </m:r>
                    </m:oMath>
                  </m:oMathPara>
                </a14:m>
                <a:endParaRPr sz="1800" dirty="0"/>
              </a:p>
            </p:txBody>
          </p:sp>
        </mc:Choice>
        <mc:Fallback xmlns="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17F96D65-2D80-9845-A876-3B1E9579ABE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025558" y="3755218"/>
                <a:ext cx="239068" cy="369332"/>
              </a:xfrm>
              <a:prstGeom prst="rect">
                <a:avLst/>
              </a:prstGeom>
              <a:blipFill>
                <a:blip r:embed="rId3"/>
                <a:stretch>
                  <a:fillRect r="-20000"/>
                </a:stretch>
              </a:blipFill>
            </p:spPr>
            <p:txBody>
              <a:bodyPr/>
              <a:lstStyle/>
              <a:p>
                <a:r>
                  <a:rPr lang="en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C5D74757-66BB-6042-ADEB-35638C2F8377}"/>
                  </a:ext>
                </a:extLst>
              </p:cNvPr>
              <p:cNvSpPr txBox="1"/>
              <p:nvPr/>
            </p:nvSpPr>
            <p:spPr bwMode="auto">
              <a:xfrm>
                <a:off x="2024991" y="4314855"/>
                <a:ext cx="239068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1800" i="1" smtClean="0">
                          <a:latin typeface="Cambria Math" panose="02040503050406030204" pitchFamily="18" charset="0"/>
                          <a:ea typeface="Cambria Math"/>
                          <a:cs typeface="Cambria Math"/>
                        </a:rPr>
                        <m:t>0</m:t>
                      </m:r>
                    </m:oMath>
                  </m:oMathPara>
                </a14:m>
                <a:endParaRPr sz="1800" dirty="0"/>
              </a:p>
            </p:txBody>
          </p:sp>
        </mc:Choice>
        <mc:Fallback xmlns="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C5D74757-66BB-6042-ADEB-35638C2F837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024991" y="4314855"/>
                <a:ext cx="239068" cy="369332"/>
              </a:xfrm>
              <a:prstGeom prst="rect">
                <a:avLst/>
              </a:prstGeom>
              <a:blipFill>
                <a:blip r:embed="rId4"/>
                <a:stretch>
                  <a:fillRect r="-20000"/>
                </a:stretch>
              </a:blipFill>
            </p:spPr>
            <p:txBody>
              <a:bodyPr/>
              <a:lstStyle/>
              <a:p>
                <a:r>
                  <a:rPr lang="en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095646D5-5896-454D-941E-32BF6BD7884D}"/>
                  </a:ext>
                </a:extLst>
              </p:cNvPr>
              <p:cNvSpPr txBox="1"/>
              <p:nvPr/>
            </p:nvSpPr>
            <p:spPr bwMode="auto">
              <a:xfrm>
                <a:off x="2024991" y="4862917"/>
                <a:ext cx="239068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1800" i="1" smtClean="0">
                          <a:latin typeface="Cambria Math" panose="02040503050406030204" pitchFamily="18" charset="0"/>
                          <a:ea typeface="Cambria Math"/>
                          <a:cs typeface="Cambria Math"/>
                        </a:rPr>
                        <m:t>0</m:t>
                      </m:r>
                    </m:oMath>
                  </m:oMathPara>
                </a14:m>
                <a:endParaRPr sz="1800" dirty="0"/>
              </a:p>
            </p:txBody>
          </p:sp>
        </mc:Choice>
        <mc:Fallback xmlns="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095646D5-5896-454D-941E-32BF6BD7884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024991" y="4862917"/>
                <a:ext cx="239068" cy="369332"/>
              </a:xfrm>
              <a:prstGeom prst="rect">
                <a:avLst/>
              </a:prstGeom>
              <a:blipFill>
                <a:blip r:embed="rId5"/>
                <a:stretch>
                  <a:fillRect r="-20000"/>
                </a:stretch>
              </a:blipFill>
            </p:spPr>
            <p:txBody>
              <a:bodyPr/>
              <a:lstStyle/>
              <a:p>
                <a:r>
                  <a:rPr lang="en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BD171A5A-8A33-4448-9676-CAE80C60D6D5}"/>
                  </a:ext>
                </a:extLst>
              </p:cNvPr>
              <p:cNvSpPr txBox="1"/>
              <p:nvPr/>
            </p:nvSpPr>
            <p:spPr bwMode="auto">
              <a:xfrm>
                <a:off x="2024991" y="5449088"/>
                <a:ext cx="239068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1800" b="0" i="1" smtClean="0">
                          <a:latin typeface="Cambria Math" panose="02040503050406030204" pitchFamily="18" charset="0"/>
                          <a:ea typeface="Cambria Math"/>
                          <a:cs typeface="Cambria Math"/>
                        </a:rPr>
                        <m:t>1</m:t>
                      </m:r>
                    </m:oMath>
                  </m:oMathPara>
                </a14:m>
                <a:endParaRPr sz="1800" dirty="0"/>
              </a:p>
            </p:txBody>
          </p:sp>
        </mc:Choice>
        <mc:Fallback xmlns="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BD171A5A-8A33-4448-9676-CAE80C60D6D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024991" y="5449088"/>
                <a:ext cx="239068" cy="369332"/>
              </a:xfrm>
              <a:prstGeom prst="rect">
                <a:avLst/>
              </a:prstGeom>
              <a:blipFill>
                <a:blip r:embed="rId6"/>
                <a:stretch>
                  <a:fillRect r="-20000"/>
                </a:stretch>
              </a:blipFill>
            </p:spPr>
            <p:txBody>
              <a:bodyPr/>
              <a:lstStyle/>
              <a:p>
                <a:r>
                  <a:rPr lang="en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9A99E3-7544-5E91-1537-4DF6D66D478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n-GB" sz="2000" dirty="0"/>
              <a:t>Initialize GUESS Qubits with 0, answer qubit with 1</a:t>
            </a:r>
          </a:p>
          <a:p>
            <a:endParaRPr lang="en-DE" sz="200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6EC83A6-7347-71B4-551A-7AAF3F3515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DE" dirty="0"/>
              <a:t>Quantum solution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grpSp>
        <p:nvGrpSpPr>
          <p:cNvPr id="113" name="Group 112"/>
          <p:cNvGrpSpPr/>
          <p:nvPr/>
        </p:nvGrpSpPr>
        <p:grpSpPr bwMode="auto">
          <a:xfrm>
            <a:off x="4695748" y="3567171"/>
            <a:ext cx="2887359" cy="2592716"/>
            <a:chOff x="0" y="0"/>
            <a:chExt cx="2887359" cy="2592716"/>
          </a:xfrm>
          <a:solidFill>
            <a:schemeClr val="accent3"/>
          </a:solidFill>
        </p:grpSpPr>
        <p:sp>
          <p:nvSpPr>
            <p:cNvPr id="114" name="Rectangle 113"/>
            <p:cNvSpPr/>
            <p:nvPr/>
          </p:nvSpPr>
          <p:spPr bwMode="auto">
            <a:xfrm>
              <a:off x="11661" y="163292"/>
              <a:ext cx="2875697" cy="368996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sz="2250"/>
            </a:p>
          </p:txBody>
        </p:sp>
        <p:sp>
          <p:nvSpPr>
            <p:cNvPr id="115" name="Rectangle 114"/>
            <p:cNvSpPr/>
            <p:nvPr/>
          </p:nvSpPr>
          <p:spPr bwMode="auto">
            <a:xfrm>
              <a:off x="0" y="733264"/>
              <a:ext cx="2875697" cy="368996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sz="2250"/>
            </a:p>
          </p:txBody>
        </p:sp>
        <p:sp>
          <p:nvSpPr>
            <p:cNvPr id="116" name="Rectangle 115"/>
            <p:cNvSpPr/>
            <p:nvPr/>
          </p:nvSpPr>
          <p:spPr bwMode="auto">
            <a:xfrm>
              <a:off x="0" y="1303234"/>
              <a:ext cx="2875697" cy="368996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sz="2250"/>
            </a:p>
          </p:txBody>
        </p:sp>
        <p:sp>
          <p:nvSpPr>
            <p:cNvPr id="117" name="Rectangle 116"/>
            <p:cNvSpPr/>
            <p:nvPr/>
          </p:nvSpPr>
          <p:spPr bwMode="auto">
            <a:xfrm>
              <a:off x="0" y="1873203"/>
              <a:ext cx="2875697" cy="368996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sz="2250"/>
            </a:p>
          </p:txBody>
        </p:sp>
        <p:sp>
          <p:nvSpPr>
            <p:cNvPr id="118" name="Rectangle 117"/>
            <p:cNvSpPr/>
            <p:nvPr/>
          </p:nvSpPr>
          <p:spPr bwMode="auto">
            <a:xfrm>
              <a:off x="142533" y="0"/>
              <a:ext cx="2574879" cy="2592716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dirty="0"/>
            </a:p>
          </p:txBody>
        </p:sp>
        <p:sp>
          <p:nvSpPr>
            <p:cNvPr id="119" name="TextBox 118"/>
            <p:cNvSpPr txBox="1"/>
            <p:nvPr/>
          </p:nvSpPr>
          <p:spPr bwMode="auto">
            <a:xfrm rot="16199999">
              <a:off x="-612402" y="905589"/>
              <a:ext cx="1923395" cy="186945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txBody>
            <a:bodyPr wrap="square" rtlCol="0">
              <a:noAutofit/>
            </a:bodyPr>
            <a:lstStyle/>
            <a:p>
              <a:pPr algn="ctr">
                <a:defRPr/>
              </a:pPr>
              <a:r>
                <a:rPr sz="1200" dirty="0"/>
                <a:t>GUESS  (3BIT)</a:t>
              </a:r>
              <a:endParaRPr dirty="0"/>
            </a:p>
          </p:txBody>
        </p:sp>
        <p:sp>
          <p:nvSpPr>
            <p:cNvPr id="120" name="TextBox 119"/>
            <p:cNvSpPr txBox="1"/>
            <p:nvPr/>
          </p:nvSpPr>
          <p:spPr bwMode="auto">
            <a:xfrm rot="16199999">
              <a:off x="-102834" y="1958163"/>
              <a:ext cx="952499" cy="186945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txBody>
            <a:bodyPr wrap="square" rtlCol="0">
              <a:noAutofit/>
            </a:bodyPr>
            <a:lstStyle/>
            <a:p>
              <a:pPr>
                <a:defRPr/>
              </a:pPr>
              <a:r>
                <a:rPr sz="1200" dirty="0"/>
                <a:t>ANSWER</a:t>
              </a:r>
              <a:endParaRPr dirty="0"/>
            </a:p>
          </p:txBody>
        </p:sp>
      </p:grpSp>
      <p:cxnSp>
        <p:nvCxnSpPr>
          <p:cNvPr id="129" name="Straight Arrow Connector 128"/>
          <p:cNvCxnSpPr>
            <a:cxnSpLocks/>
          </p:cNvCxnSpPr>
          <p:nvPr/>
        </p:nvCxnSpPr>
        <p:spPr bwMode="auto">
          <a:xfrm>
            <a:off x="7583109" y="4484932"/>
            <a:ext cx="2047028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0" name="Straight Arrow Connector 129"/>
          <p:cNvCxnSpPr>
            <a:cxnSpLocks/>
          </p:cNvCxnSpPr>
          <p:nvPr/>
        </p:nvCxnSpPr>
        <p:spPr bwMode="auto">
          <a:xfrm>
            <a:off x="7583109" y="5019627"/>
            <a:ext cx="2047028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1" name="Straight Arrow Connector 130"/>
          <p:cNvCxnSpPr>
            <a:cxnSpLocks/>
          </p:cNvCxnSpPr>
          <p:nvPr/>
        </p:nvCxnSpPr>
        <p:spPr bwMode="auto">
          <a:xfrm>
            <a:off x="7592819" y="3913572"/>
            <a:ext cx="2037318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2" name="Straight Arrow Connector 131"/>
          <p:cNvCxnSpPr>
            <a:cxnSpLocks/>
          </p:cNvCxnSpPr>
          <p:nvPr/>
        </p:nvCxnSpPr>
        <p:spPr bwMode="auto">
          <a:xfrm>
            <a:off x="7592819" y="5618134"/>
            <a:ext cx="2037318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Straight Arrow Connector 95"/>
          <p:cNvCxnSpPr>
            <a:cxnSpLocks/>
          </p:cNvCxnSpPr>
          <p:nvPr/>
        </p:nvCxnSpPr>
        <p:spPr bwMode="auto">
          <a:xfrm>
            <a:off x="2618835" y="4507438"/>
            <a:ext cx="2047028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Straight Arrow Connector 96"/>
          <p:cNvCxnSpPr>
            <a:cxnSpLocks/>
          </p:cNvCxnSpPr>
          <p:nvPr/>
        </p:nvCxnSpPr>
        <p:spPr bwMode="auto">
          <a:xfrm>
            <a:off x="2618835" y="5042133"/>
            <a:ext cx="2047028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Straight Arrow Connector 97"/>
          <p:cNvCxnSpPr>
            <a:cxnSpLocks/>
          </p:cNvCxnSpPr>
          <p:nvPr/>
        </p:nvCxnSpPr>
        <p:spPr bwMode="auto">
          <a:xfrm>
            <a:off x="2628545" y="3936078"/>
            <a:ext cx="2037318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Straight Arrow Connector 98"/>
          <p:cNvCxnSpPr>
            <a:cxnSpLocks/>
          </p:cNvCxnSpPr>
          <p:nvPr/>
        </p:nvCxnSpPr>
        <p:spPr bwMode="auto">
          <a:xfrm>
            <a:off x="2628545" y="5640640"/>
            <a:ext cx="2037318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6" name="Group 99">
            <a:extLst>
              <a:ext uri="{FF2B5EF4-FFF2-40B4-BE49-F238E27FC236}">
                <a16:creationId xmlns:a16="http://schemas.microsoft.com/office/drawing/2014/main" id="{0C0BDB77-D622-4D9F-BA1B-4572C32A7BC4}"/>
              </a:ext>
            </a:extLst>
          </p:cNvPr>
          <p:cNvGrpSpPr/>
          <p:nvPr/>
        </p:nvGrpSpPr>
        <p:grpSpPr bwMode="auto">
          <a:xfrm>
            <a:off x="3419210" y="3707819"/>
            <a:ext cx="381393" cy="2133107"/>
            <a:chOff x="6867201" y="3634514"/>
            <a:chExt cx="381393" cy="2133107"/>
          </a:xfrm>
          <a:solidFill>
            <a:schemeClr val="accent1">
              <a:lumMod val="60000"/>
              <a:lumOff val="40000"/>
            </a:schemeClr>
          </a:solidFill>
        </p:grpSpPr>
        <p:sp>
          <p:nvSpPr>
            <p:cNvPr id="27" name="Rectangle 100">
              <a:extLst>
                <a:ext uri="{FF2B5EF4-FFF2-40B4-BE49-F238E27FC236}">
                  <a16:creationId xmlns:a16="http://schemas.microsoft.com/office/drawing/2014/main" id="{CCA170C5-3AF6-49CF-AEE5-DB71183B31AC}"/>
                </a:ext>
              </a:extLst>
            </p:cNvPr>
            <p:cNvSpPr/>
            <p:nvPr/>
          </p:nvSpPr>
          <p:spPr bwMode="auto">
            <a:xfrm>
              <a:off x="6867201" y="3634514"/>
              <a:ext cx="381393" cy="381393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r>
                <a:rPr sz="2250" b="1"/>
                <a:t>H</a:t>
              </a:r>
              <a:endParaRPr/>
            </a:p>
          </p:txBody>
        </p:sp>
        <p:sp>
          <p:nvSpPr>
            <p:cNvPr id="28" name="Rectangle 101">
              <a:extLst>
                <a:ext uri="{FF2B5EF4-FFF2-40B4-BE49-F238E27FC236}">
                  <a16:creationId xmlns:a16="http://schemas.microsoft.com/office/drawing/2014/main" id="{3E1F9542-DEBE-4460-B02D-ACCE18227BC2}"/>
                </a:ext>
              </a:extLst>
            </p:cNvPr>
            <p:cNvSpPr/>
            <p:nvPr/>
          </p:nvSpPr>
          <p:spPr bwMode="auto">
            <a:xfrm>
              <a:off x="6867201" y="4218820"/>
              <a:ext cx="381393" cy="381393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r>
                <a:rPr sz="2250" b="1"/>
                <a:t>H</a:t>
              </a:r>
              <a:endParaRPr/>
            </a:p>
          </p:txBody>
        </p:sp>
        <p:sp>
          <p:nvSpPr>
            <p:cNvPr id="29" name="Rectangle 102">
              <a:extLst>
                <a:ext uri="{FF2B5EF4-FFF2-40B4-BE49-F238E27FC236}">
                  <a16:creationId xmlns:a16="http://schemas.microsoft.com/office/drawing/2014/main" id="{BECB9B0F-61D0-4860-9626-76E045298A14}"/>
                </a:ext>
              </a:extLst>
            </p:cNvPr>
            <p:cNvSpPr/>
            <p:nvPr/>
          </p:nvSpPr>
          <p:spPr bwMode="auto">
            <a:xfrm>
              <a:off x="6867201" y="4812732"/>
              <a:ext cx="381393" cy="381393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r>
                <a:rPr sz="2250" b="1"/>
                <a:t>H</a:t>
              </a:r>
              <a:endParaRPr/>
            </a:p>
          </p:txBody>
        </p:sp>
        <p:sp>
          <p:nvSpPr>
            <p:cNvPr id="30" name="Rectangle 103">
              <a:extLst>
                <a:ext uri="{FF2B5EF4-FFF2-40B4-BE49-F238E27FC236}">
                  <a16:creationId xmlns:a16="http://schemas.microsoft.com/office/drawing/2014/main" id="{1B9878C2-DB9C-4726-B5F2-B99DAB946071}"/>
                </a:ext>
              </a:extLst>
            </p:cNvPr>
            <p:cNvSpPr/>
            <p:nvPr/>
          </p:nvSpPr>
          <p:spPr bwMode="auto">
            <a:xfrm>
              <a:off x="6867201" y="5386227"/>
              <a:ext cx="381393" cy="381393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r>
                <a:rPr sz="2250" b="1"/>
                <a:t>H</a:t>
              </a:r>
              <a:endParaRPr/>
            </a:p>
          </p:txBody>
        </p:sp>
      </p:grpSp>
      <p:grpSp>
        <p:nvGrpSpPr>
          <p:cNvPr id="31" name="Group 3">
            <a:extLst>
              <a:ext uri="{FF2B5EF4-FFF2-40B4-BE49-F238E27FC236}">
                <a16:creationId xmlns:a16="http://schemas.microsoft.com/office/drawing/2014/main" id="{AC9805AA-CA2C-4D1C-8E45-245FEC1DD06C}"/>
              </a:ext>
            </a:extLst>
          </p:cNvPr>
          <p:cNvGrpSpPr/>
          <p:nvPr/>
        </p:nvGrpSpPr>
        <p:grpSpPr bwMode="auto">
          <a:xfrm>
            <a:off x="8383484" y="3685313"/>
            <a:ext cx="381393" cy="2133107"/>
            <a:chOff x="6867201" y="3634514"/>
            <a:chExt cx="381393" cy="2133107"/>
          </a:xfrm>
          <a:solidFill>
            <a:schemeClr val="accent1">
              <a:lumMod val="60000"/>
              <a:lumOff val="40000"/>
            </a:schemeClr>
          </a:solidFill>
        </p:grpSpPr>
        <p:sp>
          <p:nvSpPr>
            <p:cNvPr id="32" name="Rectangle 83">
              <a:extLst>
                <a:ext uri="{FF2B5EF4-FFF2-40B4-BE49-F238E27FC236}">
                  <a16:creationId xmlns:a16="http://schemas.microsoft.com/office/drawing/2014/main" id="{12C1AC49-84AA-437E-BA5D-CD3053795D37}"/>
                </a:ext>
              </a:extLst>
            </p:cNvPr>
            <p:cNvSpPr/>
            <p:nvPr/>
          </p:nvSpPr>
          <p:spPr bwMode="auto">
            <a:xfrm>
              <a:off x="6867201" y="3634514"/>
              <a:ext cx="381393" cy="381393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r>
                <a:rPr sz="2250" b="1"/>
                <a:t>H</a:t>
              </a:r>
              <a:endParaRPr/>
            </a:p>
          </p:txBody>
        </p:sp>
        <p:sp>
          <p:nvSpPr>
            <p:cNvPr id="33" name="Rectangle 84">
              <a:extLst>
                <a:ext uri="{FF2B5EF4-FFF2-40B4-BE49-F238E27FC236}">
                  <a16:creationId xmlns:a16="http://schemas.microsoft.com/office/drawing/2014/main" id="{9A152DBC-259A-44FE-9C26-BF3B3913228B}"/>
                </a:ext>
              </a:extLst>
            </p:cNvPr>
            <p:cNvSpPr/>
            <p:nvPr/>
          </p:nvSpPr>
          <p:spPr bwMode="auto">
            <a:xfrm>
              <a:off x="6867201" y="4218820"/>
              <a:ext cx="381393" cy="381393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r>
                <a:rPr sz="2250" b="1"/>
                <a:t>H</a:t>
              </a:r>
              <a:endParaRPr/>
            </a:p>
          </p:txBody>
        </p:sp>
        <p:sp>
          <p:nvSpPr>
            <p:cNvPr id="34" name="Rectangle 85">
              <a:extLst>
                <a:ext uri="{FF2B5EF4-FFF2-40B4-BE49-F238E27FC236}">
                  <a16:creationId xmlns:a16="http://schemas.microsoft.com/office/drawing/2014/main" id="{F04531B5-33C0-42A9-816D-EF27A659E89A}"/>
                </a:ext>
              </a:extLst>
            </p:cNvPr>
            <p:cNvSpPr/>
            <p:nvPr/>
          </p:nvSpPr>
          <p:spPr bwMode="auto">
            <a:xfrm>
              <a:off x="6867201" y="4812732"/>
              <a:ext cx="381393" cy="381393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r>
                <a:rPr sz="2250" b="1"/>
                <a:t>H</a:t>
              </a:r>
              <a:endParaRPr/>
            </a:p>
          </p:txBody>
        </p:sp>
        <p:sp>
          <p:nvSpPr>
            <p:cNvPr id="35" name="Rectangle 86">
              <a:extLst>
                <a:ext uri="{FF2B5EF4-FFF2-40B4-BE49-F238E27FC236}">
                  <a16:creationId xmlns:a16="http://schemas.microsoft.com/office/drawing/2014/main" id="{C08EC2E2-ABD0-456E-BC76-1735E2F900A2}"/>
                </a:ext>
              </a:extLst>
            </p:cNvPr>
            <p:cNvSpPr/>
            <p:nvPr/>
          </p:nvSpPr>
          <p:spPr bwMode="auto">
            <a:xfrm>
              <a:off x="6867201" y="5386227"/>
              <a:ext cx="381393" cy="381393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r>
                <a:rPr sz="2250" b="1"/>
                <a:t>H</a:t>
              </a:r>
              <a:endParaRPr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4CF8031F-0814-1447-9F24-F2504426A4D4}"/>
                  </a:ext>
                </a:extLst>
              </p:cNvPr>
              <p:cNvSpPr txBox="1"/>
              <p:nvPr/>
            </p:nvSpPr>
            <p:spPr bwMode="auto">
              <a:xfrm>
                <a:off x="2025558" y="3755218"/>
                <a:ext cx="239068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1800" i="1" smtClean="0">
                          <a:latin typeface="Cambria Math" panose="02040503050406030204" pitchFamily="18" charset="0"/>
                          <a:ea typeface="Cambria Math"/>
                          <a:cs typeface="Cambria Math"/>
                        </a:rPr>
                        <m:t>0</m:t>
                      </m:r>
                    </m:oMath>
                  </m:oMathPara>
                </a14:m>
                <a:endParaRPr sz="1800" dirty="0"/>
              </a:p>
            </p:txBody>
          </p:sp>
        </mc:Choice>
        <mc:Fallback xmlns="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4CF8031F-0814-1447-9F24-F2504426A4D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025558" y="3755218"/>
                <a:ext cx="239068" cy="369332"/>
              </a:xfrm>
              <a:prstGeom prst="rect">
                <a:avLst/>
              </a:prstGeom>
              <a:blipFill>
                <a:blip r:embed="rId3"/>
                <a:stretch>
                  <a:fillRect r="-20000"/>
                </a:stretch>
              </a:blipFill>
            </p:spPr>
            <p:txBody>
              <a:bodyPr/>
              <a:lstStyle/>
              <a:p>
                <a:r>
                  <a:rPr lang="en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DF044E39-F7F5-014A-92C1-029A732B1D47}"/>
                  </a:ext>
                </a:extLst>
              </p:cNvPr>
              <p:cNvSpPr txBox="1"/>
              <p:nvPr/>
            </p:nvSpPr>
            <p:spPr bwMode="auto">
              <a:xfrm>
                <a:off x="2024991" y="4314855"/>
                <a:ext cx="239068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1800" i="1" smtClean="0">
                          <a:latin typeface="Cambria Math" panose="02040503050406030204" pitchFamily="18" charset="0"/>
                          <a:ea typeface="Cambria Math"/>
                          <a:cs typeface="Cambria Math"/>
                        </a:rPr>
                        <m:t>0</m:t>
                      </m:r>
                    </m:oMath>
                  </m:oMathPara>
                </a14:m>
                <a:endParaRPr sz="1800" dirty="0"/>
              </a:p>
            </p:txBody>
          </p:sp>
        </mc:Choice>
        <mc:Fallback xmlns="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DF044E39-F7F5-014A-92C1-029A732B1D4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024991" y="4314855"/>
                <a:ext cx="239068" cy="369332"/>
              </a:xfrm>
              <a:prstGeom prst="rect">
                <a:avLst/>
              </a:prstGeom>
              <a:blipFill>
                <a:blip r:embed="rId4"/>
                <a:stretch>
                  <a:fillRect r="-20000"/>
                </a:stretch>
              </a:blipFill>
            </p:spPr>
            <p:txBody>
              <a:bodyPr/>
              <a:lstStyle/>
              <a:p>
                <a:r>
                  <a:rPr lang="en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AE957608-A982-FB4E-9F1D-9C811B175477}"/>
                  </a:ext>
                </a:extLst>
              </p:cNvPr>
              <p:cNvSpPr txBox="1"/>
              <p:nvPr/>
            </p:nvSpPr>
            <p:spPr bwMode="auto">
              <a:xfrm>
                <a:off x="2024991" y="4862917"/>
                <a:ext cx="239068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1800" i="1" smtClean="0">
                          <a:latin typeface="Cambria Math" panose="02040503050406030204" pitchFamily="18" charset="0"/>
                          <a:ea typeface="Cambria Math"/>
                          <a:cs typeface="Cambria Math"/>
                        </a:rPr>
                        <m:t>0</m:t>
                      </m:r>
                    </m:oMath>
                  </m:oMathPara>
                </a14:m>
                <a:endParaRPr sz="1800" dirty="0"/>
              </a:p>
            </p:txBody>
          </p:sp>
        </mc:Choice>
        <mc:Fallback xmlns="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AE957608-A982-FB4E-9F1D-9C811B17547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024991" y="4862917"/>
                <a:ext cx="239068" cy="369332"/>
              </a:xfrm>
              <a:prstGeom prst="rect">
                <a:avLst/>
              </a:prstGeom>
              <a:blipFill>
                <a:blip r:embed="rId5"/>
                <a:stretch>
                  <a:fillRect r="-20000"/>
                </a:stretch>
              </a:blipFill>
            </p:spPr>
            <p:txBody>
              <a:bodyPr/>
              <a:lstStyle/>
              <a:p>
                <a:r>
                  <a:rPr lang="en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07951094-53C9-9A4A-9DAB-D0355DE09F32}"/>
                  </a:ext>
                </a:extLst>
              </p:cNvPr>
              <p:cNvSpPr txBox="1"/>
              <p:nvPr/>
            </p:nvSpPr>
            <p:spPr bwMode="auto">
              <a:xfrm>
                <a:off x="2024991" y="5449088"/>
                <a:ext cx="239068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1800" b="0" i="1" smtClean="0">
                          <a:latin typeface="Cambria Math" panose="02040503050406030204" pitchFamily="18" charset="0"/>
                          <a:ea typeface="Cambria Math"/>
                          <a:cs typeface="Cambria Math"/>
                        </a:rPr>
                        <m:t>1</m:t>
                      </m:r>
                    </m:oMath>
                  </m:oMathPara>
                </a14:m>
                <a:endParaRPr sz="1800" dirty="0"/>
              </a:p>
            </p:txBody>
          </p:sp>
        </mc:Choice>
        <mc:Fallback xmlns="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07951094-53C9-9A4A-9DAB-D0355DE09F3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024991" y="5449088"/>
                <a:ext cx="239068" cy="369332"/>
              </a:xfrm>
              <a:prstGeom prst="rect">
                <a:avLst/>
              </a:prstGeom>
              <a:blipFill>
                <a:blip r:embed="rId6"/>
                <a:stretch>
                  <a:fillRect r="-20000"/>
                </a:stretch>
              </a:blipFill>
            </p:spPr>
            <p:txBody>
              <a:bodyPr/>
              <a:lstStyle/>
              <a:p>
                <a:r>
                  <a:rPr lang="en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6FE462D-6697-B45D-FDFC-987C528AA64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n-GB" sz="2000" dirty="0"/>
              <a:t>Initialize GUESS Qubits with 0, answer qubit with 1</a:t>
            </a:r>
          </a:p>
          <a:p>
            <a:pPr>
              <a:defRPr/>
            </a:pPr>
            <a:r>
              <a:rPr lang="en-GB" sz="2000" dirty="0"/>
              <a:t>Apply H gates before and after the black box</a:t>
            </a:r>
            <a:endParaRPr lang="en-DE" sz="2000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0E1072DD-00BD-087E-5DB1-0A8D1F8F82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DE" dirty="0"/>
              <a:t>Quantum solution</a:t>
            </a:r>
          </a:p>
        </p:txBody>
      </p:sp>
    </p:spTree>
    <p:extLst>
      <p:ext uri="{BB962C8B-B14F-4D97-AF65-F5344CB8AC3E}">
        <p14:creationId xmlns:p14="http://schemas.microsoft.com/office/powerpoint/2010/main" val="37183867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grpSp>
        <p:nvGrpSpPr>
          <p:cNvPr id="113" name="Group 112"/>
          <p:cNvGrpSpPr/>
          <p:nvPr/>
        </p:nvGrpSpPr>
        <p:grpSpPr bwMode="auto">
          <a:xfrm>
            <a:off x="4695748" y="3567171"/>
            <a:ext cx="2887359" cy="2592716"/>
            <a:chOff x="0" y="0"/>
            <a:chExt cx="2887359" cy="2592716"/>
          </a:xfrm>
          <a:solidFill>
            <a:schemeClr val="accent3"/>
          </a:solidFill>
        </p:grpSpPr>
        <p:sp>
          <p:nvSpPr>
            <p:cNvPr id="114" name="Rectangle 113"/>
            <p:cNvSpPr/>
            <p:nvPr/>
          </p:nvSpPr>
          <p:spPr bwMode="auto">
            <a:xfrm>
              <a:off x="11661" y="163292"/>
              <a:ext cx="2875697" cy="368996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sz="2250"/>
            </a:p>
          </p:txBody>
        </p:sp>
        <p:sp>
          <p:nvSpPr>
            <p:cNvPr id="115" name="Rectangle 114"/>
            <p:cNvSpPr/>
            <p:nvPr/>
          </p:nvSpPr>
          <p:spPr bwMode="auto">
            <a:xfrm>
              <a:off x="0" y="733264"/>
              <a:ext cx="2875697" cy="368996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sz="2250"/>
            </a:p>
          </p:txBody>
        </p:sp>
        <p:sp>
          <p:nvSpPr>
            <p:cNvPr id="116" name="Rectangle 115"/>
            <p:cNvSpPr/>
            <p:nvPr/>
          </p:nvSpPr>
          <p:spPr bwMode="auto">
            <a:xfrm>
              <a:off x="0" y="1303234"/>
              <a:ext cx="2875697" cy="368996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sz="2250"/>
            </a:p>
          </p:txBody>
        </p:sp>
        <p:sp>
          <p:nvSpPr>
            <p:cNvPr id="117" name="Rectangle 116"/>
            <p:cNvSpPr/>
            <p:nvPr/>
          </p:nvSpPr>
          <p:spPr bwMode="auto">
            <a:xfrm>
              <a:off x="0" y="1873203"/>
              <a:ext cx="2875697" cy="368996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sz="2250"/>
            </a:p>
          </p:txBody>
        </p:sp>
        <p:sp>
          <p:nvSpPr>
            <p:cNvPr id="118" name="Rectangle 117"/>
            <p:cNvSpPr/>
            <p:nvPr/>
          </p:nvSpPr>
          <p:spPr bwMode="auto">
            <a:xfrm>
              <a:off x="142533" y="0"/>
              <a:ext cx="2574879" cy="2592716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dirty="0"/>
            </a:p>
          </p:txBody>
        </p:sp>
        <p:sp>
          <p:nvSpPr>
            <p:cNvPr id="119" name="TextBox 118"/>
            <p:cNvSpPr txBox="1"/>
            <p:nvPr/>
          </p:nvSpPr>
          <p:spPr bwMode="auto">
            <a:xfrm rot="16199999">
              <a:off x="-612402" y="905589"/>
              <a:ext cx="1923395" cy="186945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txBody>
            <a:bodyPr wrap="square" rtlCol="0">
              <a:noAutofit/>
            </a:bodyPr>
            <a:lstStyle/>
            <a:p>
              <a:pPr algn="ctr">
                <a:defRPr/>
              </a:pPr>
              <a:r>
                <a:rPr sz="1200" dirty="0"/>
                <a:t>GUESS  (3BIT)</a:t>
              </a:r>
              <a:endParaRPr dirty="0"/>
            </a:p>
          </p:txBody>
        </p:sp>
        <p:sp>
          <p:nvSpPr>
            <p:cNvPr id="120" name="TextBox 119"/>
            <p:cNvSpPr txBox="1"/>
            <p:nvPr/>
          </p:nvSpPr>
          <p:spPr bwMode="auto">
            <a:xfrm rot="16199999">
              <a:off x="-102834" y="1958163"/>
              <a:ext cx="952499" cy="186945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txBody>
            <a:bodyPr wrap="square" rtlCol="0">
              <a:noAutofit/>
            </a:bodyPr>
            <a:lstStyle/>
            <a:p>
              <a:pPr>
                <a:defRPr/>
              </a:pPr>
              <a:r>
                <a:rPr sz="1200"/>
                <a:t>ANSWER</a:t>
              </a:r>
              <a:endParaRPr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25" name="TextBox 124"/>
              <p:cNvSpPr txBox="1"/>
              <p:nvPr/>
            </p:nvSpPr>
            <p:spPr bwMode="auto">
              <a:xfrm>
                <a:off x="2025558" y="3755218"/>
                <a:ext cx="239068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1800" i="1" smtClean="0">
                          <a:latin typeface="Cambria Math" panose="02040503050406030204" pitchFamily="18" charset="0"/>
                          <a:ea typeface="Cambria Math"/>
                          <a:cs typeface="Cambria Math"/>
                        </a:rPr>
                        <m:t>0</m:t>
                      </m:r>
                    </m:oMath>
                  </m:oMathPara>
                </a14:m>
                <a:endParaRPr sz="1800" dirty="0"/>
              </a:p>
            </p:txBody>
          </p:sp>
        </mc:Choice>
        <mc:Fallback xmlns="">
          <p:sp>
            <p:nvSpPr>
              <p:cNvPr id="125" name="TextBox 1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025558" y="3755218"/>
                <a:ext cx="239068" cy="369332"/>
              </a:xfrm>
              <a:prstGeom prst="rect">
                <a:avLst/>
              </a:prstGeom>
              <a:blipFill>
                <a:blip r:embed="rId3"/>
                <a:stretch>
                  <a:fillRect r="-20000"/>
                </a:stretch>
              </a:blipFill>
            </p:spPr>
            <p:txBody>
              <a:bodyPr/>
              <a:lstStyle/>
              <a:p>
                <a:r>
                  <a:rPr lang="en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6" name="TextBox 125"/>
              <p:cNvSpPr txBox="1"/>
              <p:nvPr/>
            </p:nvSpPr>
            <p:spPr bwMode="auto">
              <a:xfrm>
                <a:off x="2024991" y="4314855"/>
                <a:ext cx="239068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1800" i="1" smtClean="0">
                          <a:latin typeface="Cambria Math" panose="02040503050406030204" pitchFamily="18" charset="0"/>
                          <a:ea typeface="Cambria Math"/>
                          <a:cs typeface="Cambria Math"/>
                        </a:rPr>
                        <m:t>0</m:t>
                      </m:r>
                    </m:oMath>
                  </m:oMathPara>
                </a14:m>
                <a:endParaRPr sz="1800" dirty="0"/>
              </a:p>
            </p:txBody>
          </p:sp>
        </mc:Choice>
        <mc:Fallback xmlns="">
          <p:sp>
            <p:nvSpPr>
              <p:cNvPr id="126" name="TextBox 1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024991" y="4314855"/>
                <a:ext cx="239068" cy="369332"/>
              </a:xfrm>
              <a:prstGeom prst="rect">
                <a:avLst/>
              </a:prstGeom>
              <a:blipFill>
                <a:blip r:embed="rId4"/>
                <a:stretch>
                  <a:fillRect r="-20000"/>
                </a:stretch>
              </a:blipFill>
            </p:spPr>
            <p:txBody>
              <a:bodyPr/>
              <a:lstStyle/>
              <a:p>
                <a:r>
                  <a:rPr lang="en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7" name="TextBox 126"/>
              <p:cNvSpPr txBox="1"/>
              <p:nvPr/>
            </p:nvSpPr>
            <p:spPr bwMode="auto">
              <a:xfrm>
                <a:off x="2024991" y="4862917"/>
                <a:ext cx="239068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1800" i="1" smtClean="0">
                          <a:latin typeface="Cambria Math" panose="02040503050406030204" pitchFamily="18" charset="0"/>
                          <a:ea typeface="Cambria Math"/>
                          <a:cs typeface="Cambria Math"/>
                        </a:rPr>
                        <m:t>0</m:t>
                      </m:r>
                    </m:oMath>
                  </m:oMathPara>
                </a14:m>
                <a:endParaRPr sz="1800" dirty="0"/>
              </a:p>
            </p:txBody>
          </p:sp>
        </mc:Choice>
        <mc:Fallback xmlns="">
          <p:sp>
            <p:nvSpPr>
              <p:cNvPr id="127" name="TextBox 1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024991" y="4862917"/>
                <a:ext cx="239068" cy="369332"/>
              </a:xfrm>
              <a:prstGeom prst="rect">
                <a:avLst/>
              </a:prstGeom>
              <a:blipFill>
                <a:blip r:embed="rId5"/>
                <a:stretch>
                  <a:fillRect r="-20000"/>
                </a:stretch>
              </a:blipFill>
            </p:spPr>
            <p:txBody>
              <a:bodyPr/>
              <a:lstStyle/>
              <a:p>
                <a:r>
                  <a:rPr lang="en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8" name="TextBox 127"/>
              <p:cNvSpPr txBox="1"/>
              <p:nvPr/>
            </p:nvSpPr>
            <p:spPr bwMode="auto">
              <a:xfrm>
                <a:off x="2024991" y="5449088"/>
                <a:ext cx="239068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1800" b="0" i="1" smtClean="0">
                          <a:latin typeface="Cambria Math" panose="02040503050406030204" pitchFamily="18" charset="0"/>
                          <a:ea typeface="Cambria Math"/>
                          <a:cs typeface="Cambria Math"/>
                        </a:rPr>
                        <m:t>1</m:t>
                      </m:r>
                    </m:oMath>
                  </m:oMathPara>
                </a14:m>
                <a:endParaRPr sz="1800" dirty="0"/>
              </a:p>
            </p:txBody>
          </p:sp>
        </mc:Choice>
        <mc:Fallback xmlns="">
          <p:sp>
            <p:nvSpPr>
              <p:cNvPr id="128" name="TextBox 1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024991" y="5449088"/>
                <a:ext cx="239068" cy="369332"/>
              </a:xfrm>
              <a:prstGeom prst="rect">
                <a:avLst/>
              </a:prstGeom>
              <a:blipFill>
                <a:blip r:embed="rId6"/>
                <a:stretch>
                  <a:fillRect r="-20000"/>
                </a:stretch>
              </a:blipFill>
            </p:spPr>
            <p:txBody>
              <a:bodyPr/>
              <a:lstStyle/>
              <a:p>
                <a:r>
                  <a:rPr lang="en-DE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29" name="Straight Arrow Connector 128"/>
          <p:cNvCxnSpPr>
            <a:cxnSpLocks/>
          </p:cNvCxnSpPr>
          <p:nvPr/>
        </p:nvCxnSpPr>
        <p:spPr bwMode="auto">
          <a:xfrm>
            <a:off x="7583109" y="4484932"/>
            <a:ext cx="2047028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0" name="Straight Arrow Connector 129"/>
          <p:cNvCxnSpPr>
            <a:cxnSpLocks/>
          </p:cNvCxnSpPr>
          <p:nvPr/>
        </p:nvCxnSpPr>
        <p:spPr bwMode="auto">
          <a:xfrm>
            <a:off x="7583109" y="5019627"/>
            <a:ext cx="2047028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1" name="Straight Arrow Connector 130"/>
          <p:cNvCxnSpPr>
            <a:cxnSpLocks/>
          </p:cNvCxnSpPr>
          <p:nvPr/>
        </p:nvCxnSpPr>
        <p:spPr bwMode="auto">
          <a:xfrm>
            <a:off x="7592819" y="3913572"/>
            <a:ext cx="2037318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2" name="Straight Arrow Connector 131"/>
          <p:cNvCxnSpPr>
            <a:cxnSpLocks/>
          </p:cNvCxnSpPr>
          <p:nvPr/>
        </p:nvCxnSpPr>
        <p:spPr bwMode="auto">
          <a:xfrm>
            <a:off x="7592819" y="5618134"/>
            <a:ext cx="2037318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" name="Group 3"/>
          <p:cNvGrpSpPr/>
          <p:nvPr/>
        </p:nvGrpSpPr>
        <p:grpSpPr bwMode="auto">
          <a:xfrm>
            <a:off x="8383484" y="3685313"/>
            <a:ext cx="381393" cy="2133107"/>
            <a:chOff x="6867201" y="3634514"/>
            <a:chExt cx="381393" cy="2133107"/>
          </a:xfrm>
          <a:solidFill>
            <a:schemeClr val="accent1">
              <a:lumMod val="60000"/>
              <a:lumOff val="40000"/>
            </a:schemeClr>
          </a:solidFill>
        </p:grpSpPr>
        <p:sp>
          <p:nvSpPr>
            <p:cNvPr id="84" name="Rectangle 83"/>
            <p:cNvSpPr/>
            <p:nvPr/>
          </p:nvSpPr>
          <p:spPr bwMode="auto">
            <a:xfrm>
              <a:off x="6867201" y="3634514"/>
              <a:ext cx="381393" cy="381393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r>
                <a:rPr sz="2250" b="1"/>
                <a:t>H</a:t>
              </a:r>
              <a:endParaRPr/>
            </a:p>
          </p:txBody>
        </p:sp>
        <p:sp>
          <p:nvSpPr>
            <p:cNvPr id="85" name="Rectangle 84"/>
            <p:cNvSpPr/>
            <p:nvPr/>
          </p:nvSpPr>
          <p:spPr bwMode="auto">
            <a:xfrm>
              <a:off x="6867201" y="4218820"/>
              <a:ext cx="381393" cy="381393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r>
                <a:rPr sz="2250" b="1"/>
                <a:t>H</a:t>
              </a:r>
              <a:endParaRPr/>
            </a:p>
          </p:txBody>
        </p:sp>
        <p:sp>
          <p:nvSpPr>
            <p:cNvPr id="86" name="Rectangle 85"/>
            <p:cNvSpPr/>
            <p:nvPr/>
          </p:nvSpPr>
          <p:spPr bwMode="auto">
            <a:xfrm>
              <a:off x="6867201" y="4812732"/>
              <a:ext cx="381393" cy="381393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r>
                <a:rPr sz="2250" b="1"/>
                <a:t>H</a:t>
              </a:r>
              <a:endParaRPr/>
            </a:p>
          </p:txBody>
        </p:sp>
        <p:sp>
          <p:nvSpPr>
            <p:cNvPr id="87" name="Rectangle 86"/>
            <p:cNvSpPr/>
            <p:nvPr/>
          </p:nvSpPr>
          <p:spPr bwMode="auto">
            <a:xfrm>
              <a:off x="6867201" y="5386227"/>
              <a:ext cx="381393" cy="381393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r>
                <a:rPr sz="2250" b="1"/>
                <a:t>H</a:t>
              </a:r>
              <a:endParaRPr/>
            </a:p>
          </p:txBody>
        </p:sp>
      </p:grpSp>
      <p:cxnSp>
        <p:nvCxnSpPr>
          <p:cNvPr id="96" name="Straight Arrow Connector 95"/>
          <p:cNvCxnSpPr>
            <a:cxnSpLocks/>
          </p:cNvCxnSpPr>
          <p:nvPr/>
        </p:nvCxnSpPr>
        <p:spPr bwMode="auto">
          <a:xfrm>
            <a:off x="2618835" y="4507438"/>
            <a:ext cx="2047028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Straight Arrow Connector 96"/>
          <p:cNvCxnSpPr>
            <a:cxnSpLocks/>
          </p:cNvCxnSpPr>
          <p:nvPr/>
        </p:nvCxnSpPr>
        <p:spPr bwMode="auto">
          <a:xfrm>
            <a:off x="2618835" y="5042133"/>
            <a:ext cx="2047028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Straight Arrow Connector 97"/>
          <p:cNvCxnSpPr>
            <a:cxnSpLocks/>
          </p:cNvCxnSpPr>
          <p:nvPr/>
        </p:nvCxnSpPr>
        <p:spPr bwMode="auto">
          <a:xfrm>
            <a:off x="2628545" y="3936078"/>
            <a:ext cx="2037318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Straight Arrow Connector 98"/>
          <p:cNvCxnSpPr>
            <a:cxnSpLocks/>
          </p:cNvCxnSpPr>
          <p:nvPr/>
        </p:nvCxnSpPr>
        <p:spPr bwMode="auto">
          <a:xfrm>
            <a:off x="2628545" y="5640640"/>
            <a:ext cx="2037318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0" name="Group 99"/>
          <p:cNvGrpSpPr/>
          <p:nvPr/>
        </p:nvGrpSpPr>
        <p:grpSpPr bwMode="auto">
          <a:xfrm>
            <a:off x="3419210" y="3707819"/>
            <a:ext cx="381393" cy="2133107"/>
            <a:chOff x="6867201" y="3634514"/>
            <a:chExt cx="381393" cy="2133107"/>
          </a:xfrm>
          <a:solidFill>
            <a:schemeClr val="accent1">
              <a:lumMod val="60000"/>
              <a:lumOff val="40000"/>
            </a:schemeClr>
          </a:solidFill>
        </p:grpSpPr>
        <p:sp>
          <p:nvSpPr>
            <p:cNvPr id="101" name="Rectangle 100"/>
            <p:cNvSpPr/>
            <p:nvPr/>
          </p:nvSpPr>
          <p:spPr bwMode="auto">
            <a:xfrm>
              <a:off x="6867201" y="3634514"/>
              <a:ext cx="381393" cy="381393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r>
                <a:rPr sz="2250" b="1" dirty="0"/>
                <a:t>H</a:t>
              </a:r>
              <a:endParaRPr dirty="0"/>
            </a:p>
          </p:txBody>
        </p:sp>
        <p:sp>
          <p:nvSpPr>
            <p:cNvPr id="102" name="Rectangle 101"/>
            <p:cNvSpPr/>
            <p:nvPr/>
          </p:nvSpPr>
          <p:spPr bwMode="auto">
            <a:xfrm>
              <a:off x="6867201" y="4218820"/>
              <a:ext cx="381393" cy="381393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r>
                <a:rPr sz="2250" b="1"/>
                <a:t>H</a:t>
              </a:r>
              <a:endParaRPr/>
            </a:p>
          </p:txBody>
        </p:sp>
        <p:sp>
          <p:nvSpPr>
            <p:cNvPr id="103" name="Rectangle 102"/>
            <p:cNvSpPr/>
            <p:nvPr/>
          </p:nvSpPr>
          <p:spPr bwMode="auto">
            <a:xfrm>
              <a:off x="6867201" y="4812732"/>
              <a:ext cx="381393" cy="381393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r>
                <a:rPr sz="2250" b="1"/>
                <a:t>H</a:t>
              </a:r>
              <a:endParaRPr/>
            </a:p>
          </p:txBody>
        </p:sp>
        <p:sp>
          <p:nvSpPr>
            <p:cNvPr id="104" name="Rectangle 103"/>
            <p:cNvSpPr/>
            <p:nvPr/>
          </p:nvSpPr>
          <p:spPr bwMode="auto">
            <a:xfrm>
              <a:off x="6867201" y="5386227"/>
              <a:ext cx="381393" cy="381393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r>
                <a:rPr sz="2250" b="1"/>
                <a:t>H</a:t>
              </a:r>
              <a:endParaRPr/>
            </a:p>
          </p:txBody>
        </p:sp>
      </p:grpSp>
      <p:grpSp>
        <p:nvGrpSpPr>
          <p:cNvPr id="13" name="Group 12"/>
          <p:cNvGrpSpPr/>
          <p:nvPr/>
        </p:nvGrpSpPr>
        <p:grpSpPr bwMode="auto">
          <a:xfrm>
            <a:off x="9703314" y="3697374"/>
            <a:ext cx="239635" cy="2063202"/>
            <a:chOff x="9703314" y="3646575"/>
            <a:chExt cx="239635" cy="2063202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6" name="TextBox 105"/>
                <p:cNvSpPr txBox="1"/>
                <p:nvPr/>
              </p:nvSpPr>
              <p:spPr bwMode="auto">
                <a:xfrm>
                  <a:off x="9703881" y="3646575"/>
                  <a:ext cx="239068" cy="369332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de-DE" sz="18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oMath>
                    </m:oMathPara>
                  </a14:m>
                  <a:endParaRPr sz="1800" dirty="0"/>
                </a:p>
              </p:txBody>
            </p:sp>
          </mc:Choice>
          <mc:Fallback xmlns="">
            <p:sp>
              <p:nvSpPr>
                <p:cNvPr id="106" name="TextBox 10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9703881" y="3646575"/>
                  <a:ext cx="239068" cy="369332"/>
                </a:xfrm>
                <a:prstGeom prst="rect">
                  <a:avLst/>
                </a:prstGeom>
                <a:blipFill>
                  <a:blip r:embed="rId7"/>
                  <a:stretch>
                    <a:fillRect r="-26316"/>
                  </a:stretch>
                </a:blipFill>
              </p:spPr>
              <p:txBody>
                <a:bodyPr/>
                <a:lstStyle/>
                <a:p>
                  <a:r>
                    <a:rPr lang="en-DE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7" name="TextBox 106"/>
                <p:cNvSpPr txBox="1"/>
                <p:nvPr/>
              </p:nvSpPr>
              <p:spPr bwMode="auto">
                <a:xfrm>
                  <a:off x="9703314" y="4206212"/>
                  <a:ext cx="239068" cy="369332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de-DE" sz="1800" i="1" smtClean="0">
                            <a:latin typeface="Cambria Math" panose="02040503050406030204" pitchFamily="18" charset="0"/>
                            <a:ea typeface="Cambria Math"/>
                            <a:cs typeface="Cambria Math"/>
                          </a:rPr>
                          <m:t>0</m:t>
                        </m:r>
                      </m:oMath>
                    </m:oMathPara>
                  </a14:m>
                  <a:endParaRPr sz="1800" dirty="0"/>
                </a:p>
              </p:txBody>
            </p:sp>
          </mc:Choice>
          <mc:Fallback xmlns="">
            <p:sp>
              <p:nvSpPr>
                <p:cNvPr id="107" name="TextBox 10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9703314" y="4206212"/>
                  <a:ext cx="239068" cy="369332"/>
                </a:xfrm>
                <a:prstGeom prst="rect">
                  <a:avLst/>
                </a:prstGeom>
                <a:blipFill>
                  <a:blip r:embed="rId8"/>
                  <a:stretch>
                    <a:fillRect r="-26316"/>
                  </a:stretch>
                </a:blipFill>
              </p:spPr>
              <p:txBody>
                <a:bodyPr/>
                <a:lstStyle/>
                <a:p>
                  <a:r>
                    <a:rPr lang="en-DE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8" name="TextBox 107"/>
                <p:cNvSpPr txBox="1"/>
                <p:nvPr/>
              </p:nvSpPr>
              <p:spPr bwMode="auto">
                <a:xfrm>
                  <a:off x="9703314" y="4754274"/>
                  <a:ext cx="239068" cy="369332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de-DE" sz="18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oMath>
                    </m:oMathPara>
                  </a14:m>
                  <a:endParaRPr sz="1800" dirty="0"/>
                </a:p>
              </p:txBody>
            </p:sp>
          </mc:Choice>
          <mc:Fallback xmlns="">
            <p:sp>
              <p:nvSpPr>
                <p:cNvPr id="108" name="TextBox 10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9703314" y="4754274"/>
                  <a:ext cx="239068" cy="369332"/>
                </a:xfrm>
                <a:prstGeom prst="rect">
                  <a:avLst/>
                </a:prstGeom>
                <a:blipFill>
                  <a:blip r:embed="rId9"/>
                  <a:stretch>
                    <a:fillRect r="-26316"/>
                  </a:stretch>
                </a:blipFill>
              </p:spPr>
              <p:txBody>
                <a:bodyPr/>
                <a:lstStyle/>
                <a:p>
                  <a:r>
                    <a:rPr lang="en-DE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9" name="TextBox 108"/>
                <p:cNvSpPr txBox="1"/>
                <p:nvPr/>
              </p:nvSpPr>
              <p:spPr bwMode="auto">
                <a:xfrm>
                  <a:off x="9703314" y="5340445"/>
                  <a:ext cx="239068" cy="369332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de-DE" sz="18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oMath>
                    </m:oMathPara>
                  </a14:m>
                  <a:endParaRPr sz="1800" dirty="0"/>
                </a:p>
              </p:txBody>
            </p:sp>
          </mc:Choice>
          <mc:Fallback xmlns="">
            <p:sp>
              <p:nvSpPr>
                <p:cNvPr id="109" name="TextBox 10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9703314" y="5340445"/>
                  <a:ext cx="239068" cy="369332"/>
                </a:xfrm>
                <a:prstGeom prst="rect">
                  <a:avLst/>
                </a:prstGeom>
                <a:blipFill>
                  <a:blip r:embed="rId9"/>
                  <a:stretch>
                    <a:fillRect r="-26316"/>
                  </a:stretch>
                </a:blipFill>
              </p:spPr>
              <p:txBody>
                <a:bodyPr/>
                <a:lstStyle/>
                <a:p>
                  <a:r>
                    <a:rPr lang="en-DE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40" name="Oval 4">
            <a:extLst>
              <a:ext uri="{FF2B5EF4-FFF2-40B4-BE49-F238E27FC236}">
                <a16:creationId xmlns:a16="http://schemas.microsoft.com/office/drawing/2014/main" id="{AEF80E03-B8E0-427E-AE74-7697075B3EB0}"/>
              </a:ext>
            </a:extLst>
          </p:cNvPr>
          <p:cNvSpPr/>
          <p:nvPr/>
        </p:nvSpPr>
        <p:spPr bwMode="auto">
          <a:xfrm>
            <a:off x="9627550" y="3542860"/>
            <a:ext cx="497144" cy="1818658"/>
          </a:xfrm>
          <a:prstGeom prst="ellipse">
            <a:avLst/>
          </a:prstGeom>
          <a:noFill/>
          <a:ln w="28575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sz="2250">
              <a:solidFill>
                <a:schemeClr val="accent2"/>
              </a:solidFill>
            </a:endParaRPr>
          </a:p>
        </p:txBody>
      </p:sp>
      <p:pic>
        <p:nvPicPr>
          <p:cNvPr id="41" name="Graphic 40" descr="Key with solid fill">
            <a:extLst>
              <a:ext uri="{FF2B5EF4-FFF2-40B4-BE49-F238E27FC236}">
                <a16:creationId xmlns:a16="http://schemas.microsoft.com/office/drawing/2014/main" id="{27F71D1F-3302-3341-99E6-C42762889C41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 bwMode="auto">
          <a:xfrm>
            <a:off x="9573210" y="2774790"/>
            <a:ext cx="738344" cy="738344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011496-D23D-789C-E0E6-E763BF93463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n-GB" sz="2000" dirty="0"/>
              <a:t>Initialize GUESS Qubits with 0, answer qubit with 1</a:t>
            </a:r>
          </a:p>
          <a:p>
            <a:pPr>
              <a:defRPr/>
            </a:pPr>
            <a:r>
              <a:rPr lang="en-GB" sz="2000" dirty="0"/>
              <a:t>Apply H gates before and after the black box</a:t>
            </a:r>
            <a:endParaRPr lang="en-DE" sz="2000" dirty="0"/>
          </a:p>
          <a:p>
            <a:pPr>
              <a:defRPr/>
            </a:pPr>
            <a:r>
              <a:rPr lang="en-GB" sz="2000" dirty="0"/>
              <a:t>Output of GUESS qubits is the secret code 🤩</a:t>
            </a:r>
            <a:endParaRPr lang="en-DE" sz="200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8AAB398-53FE-9288-DDE5-F24EDEF6E3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DE" dirty="0"/>
              <a:t>Quantum solution</a:t>
            </a:r>
          </a:p>
        </p:txBody>
      </p:sp>
    </p:spTree>
    <p:extLst>
      <p:ext uri="{BB962C8B-B14F-4D97-AF65-F5344CB8AC3E}">
        <p14:creationId xmlns:p14="http://schemas.microsoft.com/office/powerpoint/2010/main" val="13554539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>
          <a:extLst>
            <a:ext uri="{FF2B5EF4-FFF2-40B4-BE49-F238E27FC236}">
              <a16:creationId xmlns:a16="http://schemas.microsoft.com/office/drawing/2014/main" id="{0734EEED-616F-6940-E822-1EE93EBE4409}"/>
            </a:ext>
          </a:extLst>
        </p:cNvPr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grpSp>
        <p:nvGrpSpPr>
          <p:cNvPr id="113" name="Group 112">
            <a:extLst>
              <a:ext uri="{FF2B5EF4-FFF2-40B4-BE49-F238E27FC236}">
                <a16:creationId xmlns:a16="http://schemas.microsoft.com/office/drawing/2014/main" id="{3C6EAC71-6A9D-5D3D-9165-F5BDF15A1290}"/>
              </a:ext>
            </a:extLst>
          </p:cNvPr>
          <p:cNvGrpSpPr/>
          <p:nvPr/>
        </p:nvGrpSpPr>
        <p:grpSpPr bwMode="auto">
          <a:xfrm>
            <a:off x="4695748" y="3567171"/>
            <a:ext cx="2887359" cy="2592716"/>
            <a:chOff x="0" y="0"/>
            <a:chExt cx="2887359" cy="2592716"/>
          </a:xfrm>
          <a:solidFill>
            <a:schemeClr val="accent3"/>
          </a:solidFill>
        </p:grpSpPr>
        <p:sp>
          <p:nvSpPr>
            <p:cNvPr id="114" name="Rectangle 113">
              <a:extLst>
                <a:ext uri="{FF2B5EF4-FFF2-40B4-BE49-F238E27FC236}">
                  <a16:creationId xmlns:a16="http://schemas.microsoft.com/office/drawing/2014/main" id="{BA26A90F-95B7-5983-84EC-1B10FFDB8CC0}"/>
                </a:ext>
              </a:extLst>
            </p:cNvPr>
            <p:cNvSpPr/>
            <p:nvPr/>
          </p:nvSpPr>
          <p:spPr bwMode="auto">
            <a:xfrm>
              <a:off x="11661" y="163292"/>
              <a:ext cx="2875697" cy="368996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sz="2250"/>
            </a:p>
          </p:txBody>
        </p:sp>
        <p:sp>
          <p:nvSpPr>
            <p:cNvPr id="115" name="Rectangle 114">
              <a:extLst>
                <a:ext uri="{FF2B5EF4-FFF2-40B4-BE49-F238E27FC236}">
                  <a16:creationId xmlns:a16="http://schemas.microsoft.com/office/drawing/2014/main" id="{51DA030A-BBE8-E3BE-1C9F-23480BC596F3}"/>
                </a:ext>
              </a:extLst>
            </p:cNvPr>
            <p:cNvSpPr/>
            <p:nvPr/>
          </p:nvSpPr>
          <p:spPr bwMode="auto">
            <a:xfrm>
              <a:off x="0" y="733264"/>
              <a:ext cx="2875697" cy="368996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sz="2250"/>
            </a:p>
          </p:txBody>
        </p:sp>
        <p:sp>
          <p:nvSpPr>
            <p:cNvPr id="116" name="Rectangle 115">
              <a:extLst>
                <a:ext uri="{FF2B5EF4-FFF2-40B4-BE49-F238E27FC236}">
                  <a16:creationId xmlns:a16="http://schemas.microsoft.com/office/drawing/2014/main" id="{0FCB90C3-447F-B7C6-944F-AD7E0EFB35BF}"/>
                </a:ext>
              </a:extLst>
            </p:cNvPr>
            <p:cNvSpPr/>
            <p:nvPr/>
          </p:nvSpPr>
          <p:spPr bwMode="auto">
            <a:xfrm>
              <a:off x="0" y="1303234"/>
              <a:ext cx="2875697" cy="368996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sz="2250"/>
            </a:p>
          </p:txBody>
        </p:sp>
        <p:sp>
          <p:nvSpPr>
            <p:cNvPr id="117" name="Rectangle 116">
              <a:extLst>
                <a:ext uri="{FF2B5EF4-FFF2-40B4-BE49-F238E27FC236}">
                  <a16:creationId xmlns:a16="http://schemas.microsoft.com/office/drawing/2014/main" id="{BF88F3B1-4B05-42A6-6081-9D8B2526C1A6}"/>
                </a:ext>
              </a:extLst>
            </p:cNvPr>
            <p:cNvSpPr/>
            <p:nvPr/>
          </p:nvSpPr>
          <p:spPr bwMode="auto">
            <a:xfrm>
              <a:off x="0" y="1873203"/>
              <a:ext cx="2875697" cy="368996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sz="2250"/>
            </a:p>
          </p:txBody>
        </p:sp>
        <p:sp>
          <p:nvSpPr>
            <p:cNvPr id="118" name="Rectangle 117">
              <a:extLst>
                <a:ext uri="{FF2B5EF4-FFF2-40B4-BE49-F238E27FC236}">
                  <a16:creationId xmlns:a16="http://schemas.microsoft.com/office/drawing/2014/main" id="{B6CA1FE4-4C2C-8954-BF3F-0783250103CE}"/>
                </a:ext>
              </a:extLst>
            </p:cNvPr>
            <p:cNvSpPr/>
            <p:nvPr/>
          </p:nvSpPr>
          <p:spPr bwMode="auto">
            <a:xfrm>
              <a:off x="142533" y="0"/>
              <a:ext cx="2574879" cy="2592716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dirty="0"/>
            </a:p>
          </p:txBody>
        </p:sp>
        <p:sp>
          <p:nvSpPr>
            <p:cNvPr id="119" name="TextBox 118">
              <a:extLst>
                <a:ext uri="{FF2B5EF4-FFF2-40B4-BE49-F238E27FC236}">
                  <a16:creationId xmlns:a16="http://schemas.microsoft.com/office/drawing/2014/main" id="{37376A8B-8179-4FBB-5F7B-D64D1CD7E27E}"/>
                </a:ext>
              </a:extLst>
            </p:cNvPr>
            <p:cNvSpPr txBox="1"/>
            <p:nvPr/>
          </p:nvSpPr>
          <p:spPr bwMode="auto">
            <a:xfrm rot="16199999">
              <a:off x="-612402" y="905589"/>
              <a:ext cx="1923395" cy="186945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txBody>
            <a:bodyPr wrap="square" rtlCol="0">
              <a:noAutofit/>
            </a:bodyPr>
            <a:lstStyle/>
            <a:p>
              <a:pPr algn="ctr">
                <a:defRPr/>
              </a:pPr>
              <a:r>
                <a:rPr sz="1200" dirty="0"/>
                <a:t>GUESS  (3BIT)</a:t>
              </a:r>
              <a:endParaRPr dirty="0"/>
            </a:p>
          </p:txBody>
        </p:sp>
        <p:sp>
          <p:nvSpPr>
            <p:cNvPr id="120" name="TextBox 119">
              <a:extLst>
                <a:ext uri="{FF2B5EF4-FFF2-40B4-BE49-F238E27FC236}">
                  <a16:creationId xmlns:a16="http://schemas.microsoft.com/office/drawing/2014/main" id="{3A078773-E599-4A6D-114D-3005A13275DC}"/>
                </a:ext>
              </a:extLst>
            </p:cNvPr>
            <p:cNvSpPr txBox="1"/>
            <p:nvPr/>
          </p:nvSpPr>
          <p:spPr bwMode="auto">
            <a:xfrm rot="16199999">
              <a:off x="-102834" y="1958163"/>
              <a:ext cx="952499" cy="186945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txBody>
            <a:bodyPr wrap="square" rtlCol="0">
              <a:noAutofit/>
            </a:bodyPr>
            <a:lstStyle/>
            <a:p>
              <a:pPr>
                <a:defRPr/>
              </a:pPr>
              <a:r>
                <a:rPr sz="1200"/>
                <a:t>ANSWER</a:t>
              </a:r>
              <a:endParaRPr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25" name="TextBox 124">
                <a:extLst>
                  <a:ext uri="{FF2B5EF4-FFF2-40B4-BE49-F238E27FC236}">
                    <a16:creationId xmlns:a16="http://schemas.microsoft.com/office/drawing/2014/main" id="{8DA52313-BCAD-18CA-C927-2B2BC6FBB32F}"/>
                  </a:ext>
                </a:extLst>
              </p:cNvPr>
              <p:cNvSpPr txBox="1"/>
              <p:nvPr/>
            </p:nvSpPr>
            <p:spPr bwMode="auto">
              <a:xfrm>
                <a:off x="2025558" y="3755218"/>
                <a:ext cx="239068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1800" i="1" smtClean="0">
                          <a:latin typeface="Cambria Math" panose="02040503050406030204" pitchFamily="18" charset="0"/>
                          <a:ea typeface="Cambria Math"/>
                          <a:cs typeface="Cambria Math"/>
                        </a:rPr>
                        <m:t>0</m:t>
                      </m:r>
                    </m:oMath>
                  </m:oMathPara>
                </a14:m>
                <a:endParaRPr sz="1800" dirty="0"/>
              </a:p>
            </p:txBody>
          </p:sp>
        </mc:Choice>
        <mc:Fallback xmlns="">
          <p:sp>
            <p:nvSpPr>
              <p:cNvPr id="125" name="TextBox 1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025558" y="3755218"/>
                <a:ext cx="239068" cy="369332"/>
              </a:xfrm>
              <a:prstGeom prst="rect">
                <a:avLst/>
              </a:prstGeom>
              <a:blipFill>
                <a:blip r:embed="rId3"/>
                <a:stretch>
                  <a:fillRect r="-20000"/>
                </a:stretch>
              </a:blipFill>
            </p:spPr>
            <p:txBody>
              <a:bodyPr/>
              <a:lstStyle/>
              <a:p>
                <a:r>
                  <a:rPr lang="en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6" name="TextBox 125">
                <a:extLst>
                  <a:ext uri="{FF2B5EF4-FFF2-40B4-BE49-F238E27FC236}">
                    <a16:creationId xmlns:a16="http://schemas.microsoft.com/office/drawing/2014/main" id="{D3DA7555-226C-6F9F-DD93-59176F44CD83}"/>
                  </a:ext>
                </a:extLst>
              </p:cNvPr>
              <p:cNvSpPr txBox="1"/>
              <p:nvPr/>
            </p:nvSpPr>
            <p:spPr bwMode="auto">
              <a:xfrm>
                <a:off x="2024991" y="4314855"/>
                <a:ext cx="239068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1800" i="1" smtClean="0">
                          <a:latin typeface="Cambria Math" panose="02040503050406030204" pitchFamily="18" charset="0"/>
                          <a:ea typeface="Cambria Math"/>
                          <a:cs typeface="Cambria Math"/>
                        </a:rPr>
                        <m:t>0</m:t>
                      </m:r>
                    </m:oMath>
                  </m:oMathPara>
                </a14:m>
                <a:endParaRPr sz="1800" dirty="0"/>
              </a:p>
            </p:txBody>
          </p:sp>
        </mc:Choice>
        <mc:Fallback xmlns="">
          <p:sp>
            <p:nvSpPr>
              <p:cNvPr id="126" name="TextBox 1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024991" y="4314855"/>
                <a:ext cx="239068" cy="369332"/>
              </a:xfrm>
              <a:prstGeom prst="rect">
                <a:avLst/>
              </a:prstGeom>
              <a:blipFill>
                <a:blip r:embed="rId4"/>
                <a:stretch>
                  <a:fillRect r="-20000"/>
                </a:stretch>
              </a:blipFill>
            </p:spPr>
            <p:txBody>
              <a:bodyPr/>
              <a:lstStyle/>
              <a:p>
                <a:r>
                  <a:rPr lang="en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7" name="TextBox 126">
                <a:extLst>
                  <a:ext uri="{FF2B5EF4-FFF2-40B4-BE49-F238E27FC236}">
                    <a16:creationId xmlns:a16="http://schemas.microsoft.com/office/drawing/2014/main" id="{238A0873-B70C-6EEE-9D50-C6AA6964FC71}"/>
                  </a:ext>
                </a:extLst>
              </p:cNvPr>
              <p:cNvSpPr txBox="1"/>
              <p:nvPr/>
            </p:nvSpPr>
            <p:spPr bwMode="auto">
              <a:xfrm>
                <a:off x="2024991" y="4862917"/>
                <a:ext cx="239068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1800" i="1" smtClean="0">
                          <a:latin typeface="Cambria Math" panose="02040503050406030204" pitchFamily="18" charset="0"/>
                          <a:ea typeface="Cambria Math"/>
                          <a:cs typeface="Cambria Math"/>
                        </a:rPr>
                        <m:t>0</m:t>
                      </m:r>
                    </m:oMath>
                  </m:oMathPara>
                </a14:m>
                <a:endParaRPr sz="1800" dirty="0"/>
              </a:p>
            </p:txBody>
          </p:sp>
        </mc:Choice>
        <mc:Fallback xmlns="">
          <p:sp>
            <p:nvSpPr>
              <p:cNvPr id="127" name="TextBox 1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024991" y="4862917"/>
                <a:ext cx="239068" cy="369332"/>
              </a:xfrm>
              <a:prstGeom prst="rect">
                <a:avLst/>
              </a:prstGeom>
              <a:blipFill>
                <a:blip r:embed="rId5"/>
                <a:stretch>
                  <a:fillRect r="-20000"/>
                </a:stretch>
              </a:blipFill>
            </p:spPr>
            <p:txBody>
              <a:bodyPr/>
              <a:lstStyle/>
              <a:p>
                <a:r>
                  <a:rPr lang="en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8" name="TextBox 127">
                <a:extLst>
                  <a:ext uri="{FF2B5EF4-FFF2-40B4-BE49-F238E27FC236}">
                    <a16:creationId xmlns:a16="http://schemas.microsoft.com/office/drawing/2014/main" id="{66329391-8308-90DD-3CE8-AFBFAA40C803}"/>
                  </a:ext>
                </a:extLst>
              </p:cNvPr>
              <p:cNvSpPr txBox="1"/>
              <p:nvPr/>
            </p:nvSpPr>
            <p:spPr bwMode="auto">
              <a:xfrm>
                <a:off x="2024991" y="5449088"/>
                <a:ext cx="239068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1800" b="0" i="1" smtClean="0">
                          <a:latin typeface="Cambria Math" panose="02040503050406030204" pitchFamily="18" charset="0"/>
                          <a:ea typeface="Cambria Math"/>
                          <a:cs typeface="Cambria Math"/>
                        </a:rPr>
                        <m:t>1</m:t>
                      </m:r>
                    </m:oMath>
                  </m:oMathPara>
                </a14:m>
                <a:endParaRPr sz="1800" dirty="0"/>
              </a:p>
            </p:txBody>
          </p:sp>
        </mc:Choice>
        <mc:Fallback xmlns="">
          <p:sp>
            <p:nvSpPr>
              <p:cNvPr id="128" name="TextBox 1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024991" y="5449088"/>
                <a:ext cx="239068" cy="369332"/>
              </a:xfrm>
              <a:prstGeom prst="rect">
                <a:avLst/>
              </a:prstGeom>
              <a:blipFill>
                <a:blip r:embed="rId6"/>
                <a:stretch>
                  <a:fillRect r="-20000"/>
                </a:stretch>
              </a:blipFill>
            </p:spPr>
            <p:txBody>
              <a:bodyPr/>
              <a:lstStyle/>
              <a:p>
                <a:r>
                  <a:rPr lang="en-DE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29" name="Straight Arrow Connector 128">
            <a:extLst>
              <a:ext uri="{FF2B5EF4-FFF2-40B4-BE49-F238E27FC236}">
                <a16:creationId xmlns:a16="http://schemas.microsoft.com/office/drawing/2014/main" id="{B39BE76C-E186-9352-BE04-76B920543CED}"/>
              </a:ext>
            </a:extLst>
          </p:cNvPr>
          <p:cNvCxnSpPr>
            <a:cxnSpLocks/>
          </p:cNvCxnSpPr>
          <p:nvPr/>
        </p:nvCxnSpPr>
        <p:spPr bwMode="auto">
          <a:xfrm>
            <a:off x="7583109" y="4484932"/>
            <a:ext cx="2047028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0" name="Straight Arrow Connector 129">
            <a:extLst>
              <a:ext uri="{FF2B5EF4-FFF2-40B4-BE49-F238E27FC236}">
                <a16:creationId xmlns:a16="http://schemas.microsoft.com/office/drawing/2014/main" id="{9CAB21A3-2BA8-22AB-467C-6195F4E8077A}"/>
              </a:ext>
            </a:extLst>
          </p:cNvPr>
          <p:cNvCxnSpPr>
            <a:cxnSpLocks/>
          </p:cNvCxnSpPr>
          <p:nvPr/>
        </p:nvCxnSpPr>
        <p:spPr bwMode="auto">
          <a:xfrm>
            <a:off x="7583109" y="5019627"/>
            <a:ext cx="2047028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1" name="Straight Arrow Connector 130">
            <a:extLst>
              <a:ext uri="{FF2B5EF4-FFF2-40B4-BE49-F238E27FC236}">
                <a16:creationId xmlns:a16="http://schemas.microsoft.com/office/drawing/2014/main" id="{A3824BE5-1B3D-40B4-CC1B-D822613BAA2A}"/>
              </a:ext>
            </a:extLst>
          </p:cNvPr>
          <p:cNvCxnSpPr>
            <a:cxnSpLocks/>
          </p:cNvCxnSpPr>
          <p:nvPr/>
        </p:nvCxnSpPr>
        <p:spPr bwMode="auto">
          <a:xfrm>
            <a:off x="7592819" y="3913572"/>
            <a:ext cx="2037318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2" name="Straight Arrow Connector 131">
            <a:extLst>
              <a:ext uri="{FF2B5EF4-FFF2-40B4-BE49-F238E27FC236}">
                <a16:creationId xmlns:a16="http://schemas.microsoft.com/office/drawing/2014/main" id="{86ACD2EB-E144-B0BE-37B0-C30C405774F1}"/>
              </a:ext>
            </a:extLst>
          </p:cNvPr>
          <p:cNvCxnSpPr>
            <a:cxnSpLocks/>
          </p:cNvCxnSpPr>
          <p:nvPr/>
        </p:nvCxnSpPr>
        <p:spPr bwMode="auto">
          <a:xfrm>
            <a:off x="7592819" y="5618134"/>
            <a:ext cx="2037318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" name="Group 3">
            <a:extLst>
              <a:ext uri="{FF2B5EF4-FFF2-40B4-BE49-F238E27FC236}">
                <a16:creationId xmlns:a16="http://schemas.microsoft.com/office/drawing/2014/main" id="{C8741BB0-391C-7486-67F1-B4261DEB36A4}"/>
              </a:ext>
            </a:extLst>
          </p:cNvPr>
          <p:cNvGrpSpPr/>
          <p:nvPr/>
        </p:nvGrpSpPr>
        <p:grpSpPr bwMode="auto">
          <a:xfrm>
            <a:off x="8383484" y="3685313"/>
            <a:ext cx="381393" cy="2133107"/>
            <a:chOff x="6867201" y="3634514"/>
            <a:chExt cx="381393" cy="2133107"/>
          </a:xfrm>
          <a:solidFill>
            <a:schemeClr val="accent1">
              <a:lumMod val="60000"/>
              <a:lumOff val="40000"/>
            </a:schemeClr>
          </a:solidFill>
        </p:grpSpPr>
        <p:sp>
          <p:nvSpPr>
            <p:cNvPr id="84" name="Rectangle 83">
              <a:extLst>
                <a:ext uri="{FF2B5EF4-FFF2-40B4-BE49-F238E27FC236}">
                  <a16:creationId xmlns:a16="http://schemas.microsoft.com/office/drawing/2014/main" id="{EF5AE21D-C7FE-7818-C3C4-BCE30B3B921E}"/>
                </a:ext>
              </a:extLst>
            </p:cNvPr>
            <p:cNvSpPr/>
            <p:nvPr/>
          </p:nvSpPr>
          <p:spPr bwMode="auto">
            <a:xfrm>
              <a:off x="6867201" y="3634514"/>
              <a:ext cx="381393" cy="381393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r>
                <a:rPr sz="2250" b="1"/>
                <a:t>H</a:t>
              </a:r>
              <a:endParaRPr/>
            </a:p>
          </p:txBody>
        </p:sp>
        <p:sp>
          <p:nvSpPr>
            <p:cNvPr id="85" name="Rectangle 84">
              <a:extLst>
                <a:ext uri="{FF2B5EF4-FFF2-40B4-BE49-F238E27FC236}">
                  <a16:creationId xmlns:a16="http://schemas.microsoft.com/office/drawing/2014/main" id="{74C219C7-FA02-BBF7-C136-B83EFEA10552}"/>
                </a:ext>
              </a:extLst>
            </p:cNvPr>
            <p:cNvSpPr/>
            <p:nvPr/>
          </p:nvSpPr>
          <p:spPr bwMode="auto">
            <a:xfrm>
              <a:off x="6867201" y="4218820"/>
              <a:ext cx="381393" cy="381393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r>
                <a:rPr sz="2250" b="1"/>
                <a:t>H</a:t>
              </a:r>
              <a:endParaRPr/>
            </a:p>
          </p:txBody>
        </p:sp>
        <p:sp>
          <p:nvSpPr>
            <p:cNvPr id="86" name="Rectangle 85">
              <a:extLst>
                <a:ext uri="{FF2B5EF4-FFF2-40B4-BE49-F238E27FC236}">
                  <a16:creationId xmlns:a16="http://schemas.microsoft.com/office/drawing/2014/main" id="{563E9047-E23A-8C08-3746-38C5A55E61BA}"/>
                </a:ext>
              </a:extLst>
            </p:cNvPr>
            <p:cNvSpPr/>
            <p:nvPr/>
          </p:nvSpPr>
          <p:spPr bwMode="auto">
            <a:xfrm>
              <a:off x="6867201" y="4812732"/>
              <a:ext cx="381393" cy="381393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r>
                <a:rPr sz="2250" b="1"/>
                <a:t>H</a:t>
              </a:r>
              <a:endParaRPr/>
            </a:p>
          </p:txBody>
        </p:sp>
        <p:sp>
          <p:nvSpPr>
            <p:cNvPr id="87" name="Rectangle 86">
              <a:extLst>
                <a:ext uri="{FF2B5EF4-FFF2-40B4-BE49-F238E27FC236}">
                  <a16:creationId xmlns:a16="http://schemas.microsoft.com/office/drawing/2014/main" id="{0C4E79AE-7EA2-4CD5-75C6-547C99539326}"/>
                </a:ext>
              </a:extLst>
            </p:cNvPr>
            <p:cNvSpPr/>
            <p:nvPr/>
          </p:nvSpPr>
          <p:spPr bwMode="auto">
            <a:xfrm>
              <a:off x="6867201" y="5386227"/>
              <a:ext cx="381393" cy="381393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r>
                <a:rPr sz="2250" b="1"/>
                <a:t>H</a:t>
              </a:r>
              <a:endParaRPr/>
            </a:p>
          </p:txBody>
        </p:sp>
      </p:grpSp>
      <p:cxnSp>
        <p:nvCxnSpPr>
          <p:cNvPr id="96" name="Straight Arrow Connector 95">
            <a:extLst>
              <a:ext uri="{FF2B5EF4-FFF2-40B4-BE49-F238E27FC236}">
                <a16:creationId xmlns:a16="http://schemas.microsoft.com/office/drawing/2014/main" id="{E08BD2C5-A3DF-641D-0376-E7FBEEC05DE7}"/>
              </a:ext>
            </a:extLst>
          </p:cNvPr>
          <p:cNvCxnSpPr>
            <a:cxnSpLocks/>
          </p:cNvCxnSpPr>
          <p:nvPr/>
        </p:nvCxnSpPr>
        <p:spPr bwMode="auto">
          <a:xfrm>
            <a:off x="2618835" y="4507438"/>
            <a:ext cx="2047028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Straight Arrow Connector 96">
            <a:extLst>
              <a:ext uri="{FF2B5EF4-FFF2-40B4-BE49-F238E27FC236}">
                <a16:creationId xmlns:a16="http://schemas.microsoft.com/office/drawing/2014/main" id="{D5179250-7121-895F-C131-F90568ACEEFA}"/>
              </a:ext>
            </a:extLst>
          </p:cNvPr>
          <p:cNvCxnSpPr>
            <a:cxnSpLocks/>
          </p:cNvCxnSpPr>
          <p:nvPr/>
        </p:nvCxnSpPr>
        <p:spPr bwMode="auto">
          <a:xfrm>
            <a:off x="2618835" y="5042133"/>
            <a:ext cx="2047028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Straight Arrow Connector 97">
            <a:extLst>
              <a:ext uri="{FF2B5EF4-FFF2-40B4-BE49-F238E27FC236}">
                <a16:creationId xmlns:a16="http://schemas.microsoft.com/office/drawing/2014/main" id="{4A01461B-0F79-08DC-C208-28A5548C5598}"/>
              </a:ext>
            </a:extLst>
          </p:cNvPr>
          <p:cNvCxnSpPr>
            <a:cxnSpLocks/>
          </p:cNvCxnSpPr>
          <p:nvPr/>
        </p:nvCxnSpPr>
        <p:spPr bwMode="auto">
          <a:xfrm>
            <a:off x="2628545" y="3936078"/>
            <a:ext cx="2037318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Straight Arrow Connector 98">
            <a:extLst>
              <a:ext uri="{FF2B5EF4-FFF2-40B4-BE49-F238E27FC236}">
                <a16:creationId xmlns:a16="http://schemas.microsoft.com/office/drawing/2014/main" id="{A492A76E-E0BE-92F6-AC72-57DA2095F49C}"/>
              </a:ext>
            </a:extLst>
          </p:cNvPr>
          <p:cNvCxnSpPr>
            <a:cxnSpLocks/>
          </p:cNvCxnSpPr>
          <p:nvPr/>
        </p:nvCxnSpPr>
        <p:spPr bwMode="auto">
          <a:xfrm>
            <a:off x="2628545" y="5640640"/>
            <a:ext cx="2037318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0" name="Group 99">
            <a:extLst>
              <a:ext uri="{FF2B5EF4-FFF2-40B4-BE49-F238E27FC236}">
                <a16:creationId xmlns:a16="http://schemas.microsoft.com/office/drawing/2014/main" id="{C2CD3675-74CB-4876-FA39-985969518B95}"/>
              </a:ext>
            </a:extLst>
          </p:cNvPr>
          <p:cNvGrpSpPr/>
          <p:nvPr/>
        </p:nvGrpSpPr>
        <p:grpSpPr bwMode="auto">
          <a:xfrm>
            <a:off x="3419210" y="3707819"/>
            <a:ext cx="381393" cy="2133107"/>
            <a:chOff x="6867201" y="3634514"/>
            <a:chExt cx="381393" cy="2133107"/>
          </a:xfrm>
          <a:solidFill>
            <a:schemeClr val="accent1">
              <a:lumMod val="60000"/>
              <a:lumOff val="40000"/>
            </a:schemeClr>
          </a:solidFill>
        </p:grpSpPr>
        <p:sp>
          <p:nvSpPr>
            <p:cNvPr id="101" name="Rectangle 100">
              <a:extLst>
                <a:ext uri="{FF2B5EF4-FFF2-40B4-BE49-F238E27FC236}">
                  <a16:creationId xmlns:a16="http://schemas.microsoft.com/office/drawing/2014/main" id="{9DF233A1-36D5-DC80-C3EA-A9621989E24C}"/>
                </a:ext>
              </a:extLst>
            </p:cNvPr>
            <p:cNvSpPr/>
            <p:nvPr/>
          </p:nvSpPr>
          <p:spPr bwMode="auto">
            <a:xfrm>
              <a:off x="6867201" y="3634514"/>
              <a:ext cx="381393" cy="381393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r>
                <a:rPr sz="2250" b="1" dirty="0"/>
                <a:t>H</a:t>
              </a:r>
              <a:endParaRPr dirty="0"/>
            </a:p>
          </p:txBody>
        </p:sp>
        <p:sp>
          <p:nvSpPr>
            <p:cNvPr id="102" name="Rectangle 101">
              <a:extLst>
                <a:ext uri="{FF2B5EF4-FFF2-40B4-BE49-F238E27FC236}">
                  <a16:creationId xmlns:a16="http://schemas.microsoft.com/office/drawing/2014/main" id="{3F3B0AE1-EB3D-05CB-6FD7-D1E30BB78079}"/>
                </a:ext>
              </a:extLst>
            </p:cNvPr>
            <p:cNvSpPr/>
            <p:nvPr/>
          </p:nvSpPr>
          <p:spPr bwMode="auto">
            <a:xfrm>
              <a:off x="6867201" y="4218820"/>
              <a:ext cx="381393" cy="381393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r>
                <a:rPr sz="2250" b="1"/>
                <a:t>H</a:t>
              </a:r>
              <a:endParaRPr/>
            </a:p>
          </p:txBody>
        </p:sp>
        <p:sp>
          <p:nvSpPr>
            <p:cNvPr id="103" name="Rectangle 102">
              <a:extLst>
                <a:ext uri="{FF2B5EF4-FFF2-40B4-BE49-F238E27FC236}">
                  <a16:creationId xmlns:a16="http://schemas.microsoft.com/office/drawing/2014/main" id="{4478DD13-2D7D-B35B-EC9E-7A2934D7394C}"/>
                </a:ext>
              </a:extLst>
            </p:cNvPr>
            <p:cNvSpPr/>
            <p:nvPr/>
          </p:nvSpPr>
          <p:spPr bwMode="auto">
            <a:xfrm>
              <a:off x="6867201" y="4812732"/>
              <a:ext cx="381393" cy="381393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r>
                <a:rPr sz="2250" b="1"/>
                <a:t>H</a:t>
              </a:r>
              <a:endParaRPr/>
            </a:p>
          </p:txBody>
        </p:sp>
        <p:sp>
          <p:nvSpPr>
            <p:cNvPr id="104" name="Rectangle 103">
              <a:extLst>
                <a:ext uri="{FF2B5EF4-FFF2-40B4-BE49-F238E27FC236}">
                  <a16:creationId xmlns:a16="http://schemas.microsoft.com/office/drawing/2014/main" id="{299885F0-CEF2-CD83-7B68-9BCEDB601DC2}"/>
                </a:ext>
              </a:extLst>
            </p:cNvPr>
            <p:cNvSpPr/>
            <p:nvPr/>
          </p:nvSpPr>
          <p:spPr bwMode="auto">
            <a:xfrm>
              <a:off x="6867201" y="5386227"/>
              <a:ext cx="381393" cy="381393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r>
                <a:rPr sz="2250" b="1"/>
                <a:t>H</a:t>
              </a:r>
              <a:endParaRPr/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4AFF6A4E-A409-BCC1-1B26-ACB537E512C6}"/>
              </a:ext>
            </a:extLst>
          </p:cNvPr>
          <p:cNvGrpSpPr/>
          <p:nvPr/>
        </p:nvGrpSpPr>
        <p:grpSpPr bwMode="auto">
          <a:xfrm>
            <a:off x="9703314" y="3697374"/>
            <a:ext cx="239635" cy="2063202"/>
            <a:chOff x="9703314" y="3646575"/>
            <a:chExt cx="239635" cy="2063202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6" name="TextBox 105">
                  <a:extLst>
                    <a:ext uri="{FF2B5EF4-FFF2-40B4-BE49-F238E27FC236}">
                      <a16:creationId xmlns:a16="http://schemas.microsoft.com/office/drawing/2014/main" id="{CD8E7383-64AB-BFE7-27D6-F5B5AB4C038A}"/>
                    </a:ext>
                  </a:extLst>
                </p:cNvPr>
                <p:cNvSpPr txBox="1"/>
                <p:nvPr/>
              </p:nvSpPr>
              <p:spPr bwMode="auto">
                <a:xfrm>
                  <a:off x="9703881" y="3646575"/>
                  <a:ext cx="239068" cy="369332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de-DE" sz="18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oMath>
                    </m:oMathPara>
                  </a14:m>
                  <a:endParaRPr sz="1800" dirty="0"/>
                </a:p>
              </p:txBody>
            </p:sp>
          </mc:Choice>
          <mc:Fallback xmlns="">
            <p:sp>
              <p:nvSpPr>
                <p:cNvPr id="106" name="TextBox 10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9703881" y="3646575"/>
                  <a:ext cx="239068" cy="369332"/>
                </a:xfrm>
                <a:prstGeom prst="rect">
                  <a:avLst/>
                </a:prstGeom>
                <a:blipFill>
                  <a:blip r:embed="rId7"/>
                  <a:stretch>
                    <a:fillRect r="-26316"/>
                  </a:stretch>
                </a:blipFill>
              </p:spPr>
              <p:txBody>
                <a:bodyPr/>
                <a:lstStyle/>
                <a:p>
                  <a:r>
                    <a:rPr lang="en-DE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7" name="TextBox 106">
                  <a:extLst>
                    <a:ext uri="{FF2B5EF4-FFF2-40B4-BE49-F238E27FC236}">
                      <a16:creationId xmlns:a16="http://schemas.microsoft.com/office/drawing/2014/main" id="{3D3B069D-F61B-B2E2-C94F-EF1ECF764C3F}"/>
                    </a:ext>
                  </a:extLst>
                </p:cNvPr>
                <p:cNvSpPr txBox="1"/>
                <p:nvPr/>
              </p:nvSpPr>
              <p:spPr bwMode="auto">
                <a:xfrm>
                  <a:off x="9703314" y="4206212"/>
                  <a:ext cx="239068" cy="369332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de-DE" sz="1800" i="1" smtClean="0">
                            <a:latin typeface="Cambria Math" panose="02040503050406030204" pitchFamily="18" charset="0"/>
                            <a:ea typeface="Cambria Math"/>
                            <a:cs typeface="Cambria Math"/>
                          </a:rPr>
                          <m:t>0</m:t>
                        </m:r>
                      </m:oMath>
                    </m:oMathPara>
                  </a14:m>
                  <a:endParaRPr sz="1800" dirty="0"/>
                </a:p>
              </p:txBody>
            </p:sp>
          </mc:Choice>
          <mc:Fallback xmlns="">
            <p:sp>
              <p:nvSpPr>
                <p:cNvPr id="107" name="TextBox 10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9703314" y="4206212"/>
                  <a:ext cx="239068" cy="369332"/>
                </a:xfrm>
                <a:prstGeom prst="rect">
                  <a:avLst/>
                </a:prstGeom>
                <a:blipFill>
                  <a:blip r:embed="rId8"/>
                  <a:stretch>
                    <a:fillRect r="-26316"/>
                  </a:stretch>
                </a:blipFill>
              </p:spPr>
              <p:txBody>
                <a:bodyPr/>
                <a:lstStyle/>
                <a:p>
                  <a:r>
                    <a:rPr lang="en-DE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8" name="TextBox 107">
                  <a:extLst>
                    <a:ext uri="{FF2B5EF4-FFF2-40B4-BE49-F238E27FC236}">
                      <a16:creationId xmlns:a16="http://schemas.microsoft.com/office/drawing/2014/main" id="{89F14BF1-538C-18C0-73BB-BC6B615CBE54}"/>
                    </a:ext>
                  </a:extLst>
                </p:cNvPr>
                <p:cNvSpPr txBox="1"/>
                <p:nvPr/>
              </p:nvSpPr>
              <p:spPr bwMode="auto">
                <a:xfrm>
                  <a:off x="9703314" y="4754274"/>
                  <a:ext cx="239068" cy="369332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de-DE" sz="18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oMath>
                    </m:oMathPara>
                  </a14:m>
                  <a:endParaRPr sz="1800" dirty="0"/>
                </a:p>
              </p:txBody>
            </p:sp>
          </mc:Choice>
          <mc:Fallback xmlns="">
            <p:sp>
              <p:nvSpPr>
                <p:cNvPr id="108" name="TextBox 10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9703314" y="4754274"/>
                  <a:ext cx="239068" cy="369332"/>
                </a:xfrm>
                <a:prstGeom prst="rect">
                  <a:avLst/>
                </a:prstGeom>
                <a:blipFill>
                  <a:blip r:embed="rId9"/>
                  <a:stretch>
                    <a:fillRect r="-26316"/>
                  </a:stretch>
                </a:blipFill>
              </p:spPr>
              <p:txBody>
                <a:bodyPr/>
                <a:lstStyle/>
                <a:p>
                  <a:r>
                    <a:rPr lang="en-DE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9" name="TextBox 108">
                  <a:extLst>
                    <a:ext uri="{FF2B5EF4-FFF2-40B4-BE49-F238E27FC236}">
                      <a16:creationId xmlns:a16="http://schemas.microsoft.com/office/drawing/2014/main" id="{587D5B89-7696-F6EF-A86E-A2E925F94F1A}"/>
                    </a:ext>
                  </a:extLst>
                </p:cNvPr>
                <p:cNvSpPr txBox="1"/>
                <p:nvPr/>
              </p:nvSpPr>
              <p:spPr bwMode="auto">
                <a:xfrm>
                  <a:off x="9703314" y="5340445"/>
                  <a:ext cx="239068" cy="369332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de-DE" sz="18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oMath>
                    </m:oMathPara>
                  </a14:m>
                  <a:endParaRPr sz="1800" dirty="0"/>
                </a:p>
              </p:txBody>
            </p:sp>
          </mc:Choice>
          <mc:Fallback xmlns="">
            <p:sp>
              <p:nvSpPr>
                <p:cNvPr id="109" name="TextBox 10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9703314" y="5340445"/>
                  <a:ext cx="239068" cy="369332"/>
                </a:xfrm>
                <a:prstGeom prst="rect">
                  <a:avLst/>
                </a:prstGeom>
                <a:blipFill>
                  <a:blip r:embed="rId9"/>
                  <a:stretch>
                    <a:fillRect r="-26316"/>
                  </a:stretch>
                </a:blipFill>
              </p:spPr>
              <p:txBody>
                <a:bodyPr/>
                <a:lstStyle/>
                <a:p>
                  <a:r>
                    <a:rPr lang="en-DE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40" name="Oval 4">
            <a:extLst>
              <a:ext uri="{FF2B5EF4-FFF2-40B4-BE49-F238E27FC236}">
                <a16:creationId xmlns:a16="http://schemas.microsoft.com/office/drawing/2014/main" id="{9D886626-DE65-C87B-877B-5DF21E1BD0B8}"/>
              </a:ext>
            </a:extLst>
          </p:cNvPr>
          <p:cNvSpPr/>
          <p:nvPr/>
        </p:nvSpPr>
        <p:spPr bwMode="auto">
          <a:xfrm>
            <a:off x="9627550" y="3542860"/>
            <a:ext cx="497144" cy="1818658"/>
          </a:xfrm>
          <a:prstGeom prst="ellipse">
            <a:avLst/>
          </a:prstGeom>
          <a:noFill/>
          <a:ln w="28575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sz="2250">
              <a:solidFill>
                <a:schemeClr val="accent2"/>
              </a:solidFill>
            </a:endParaRPr>
          </a:p>
        </p:txBody>
      </p:sp>
      <p:pic>
        <p:nvPicPr>
          <p:cNvPr id="41" name="Graphic 40" descr="Key with solid fill">
            <a:extLst>
              <a:ext uri="{FF2B5EF4-FFF2-40B4-BE49-F238E27FC236}">
                <a16:creationId xmlns:a16="http://schemas.microsoft.com/office/drawing/2014/main" id="{7079A635-AE5D-023C-CFB4-901210124CDE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 bwMode="auto">
          <a:xfrm>
            <a:off x="9573210" y="2774790"/>
            <a:ext cx="738344" cy="738344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740CA9-9B2C-6AB6-E52C-BED00F9B8DA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n-GB" sz="2000" dirty="0"/>
              <a:t>Initialize GUESS Qubits with 0, answer qubit with 1</a:t>
            </a:r>
          </a:p>
          <a:p>
            <a:pPr>
              <a:defRPr/>
            </a:pPr>
            <a:r>
              <a:rPr lang="en-GB" sz="2000" dirty="0"/>
              <a:t>Apply H gates before and after the black box</a:t>
            </a:r>
            <a:endParaRPr lang="en-DE" sz="2000" dirty="0"/>
          </a:p>
          <a:p>
            <a:pPr>
              <a:defRPr/>
            </a:pPr>
            <a:r>
              <a:rPr lang="en-GB" sz="2000" dirty="0"/>
              <a:t>Output of GUESS qubits is the secret code 🤩</a:t>
            </a:r>
          </a:p>
          <a:p>
            <a:pPr>
              <a:defRPr/>
            </a:pPr>
            <a:r>
              <a:rPr lang="en-GB" sz="2000" b="1" dirty="0"/>
              <a:t>Such a black box is called an oracle and it may be regarded as a subroutine encoded by a friend of ours.</a:t>
            </a:r>
          </a:p>
          <a:p>
            <a:pPr marL="0" indent="0">
              <a:buNone/>
              <a:defRPr/>
            </a:pPr>
            <a:endParaRPr lang="en-GB" sz="200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2B43440-F482-9BA1-95CC-F84124A159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DE" dirty="0"/>
              <a:t>Quantum solution</a:t>
            </a:r>
          </a:p>
        </p:txBody>
      </p:sp>
    </p:spTree>
    <p:extLst>
      <p:ext uri="{BB962C8B-B14F-4D97-AF65-F5344CB8AC3E}">
        <p14:creationId xmlns:p14="http://schemas.microsoft.com/office/powerpoint/2010/main" val="41594380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Content Placeholder 1"/>
              <p:cNvSpPr>
                <a:spLocks noGrp="1"/>
              </p:cNvSpPr>
              <p:nvPr>
                <p:ph idx="1"/>
              </p:nvPr>
            </p:nvSpPr>
            <p:spPr bwMode="auto">
              <a:xfrm>
                <a:off x="5023119" y="2856879"/>
                <a:ext cx="6680296" cy="3282976"/>
              </a:xfrm>
            </p:spPr>
            <p:txBody>
              <a:bodyPr>
                <a:normAutofit lnSpcReduction="10000"/>
              </a:bodyPr>
              <a:lstStyle/>
              <a:p>
                <a:pPr marL="285750" indent="-285750">
                  <a:buFont typeface="Arial"/>
                  <a:buChar char="•"/>
                  <a:defRPr/>
                </a:pPr>
                <a14:m>
                  <m:oMath xmlns:m="http://schemas.openxmlformats.org/officeDocument/2006/math">
                    <m:d>
                      <m:dPr>
                        <m:begChr m:val="|"/>
                        <m:endChr m:val="⟩"/>
                        <m:ctrlPr>
                          <a:rPr lang="ar-AE" i="1" smtClean="0">
                            <a:latin typeface="Cambria Math" panose="02040503050406030204" pitchFamily="18" charset="0"/>
                            <a:ea typeface="Cambria Math"/>
                            <a:cs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ar-AE" i="1">
                                <a:latin typeface="Cambria Math" panose="02040503050406030204" pitchFamily="18" charset="0"/>
                                <a:ea typeface="Cambria Math"/>
                                <a:cs typeface="Cambria Math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l-GR">
                                <a:latin typeface="Cambria Math"/>
                              </a:rPr>
                              <m:t>Ψ</m:t>
                            </m:r>
                          </m:e>
                          <m:sub>
                            <m:r>
                              <a:rPr lang="ar-AE" i="1">
                                <a:latin typeface="Cambria Math"/>
                              </a:rPr>
                              <m:t>0</m:t>
                            </m:r>
                          </m:sub>
                        </m:sSub>
                      </m:e>
                    </m:d>
                    <m:r>
                      <a:rPr lang="ar-AE" i="1">
                        <a:latin typeface="Cambria Math"/>
                      </a:rPr>
                      <m:t>=</m:t>
                    </m:r>
                    <m:d>
                      <m:dPr>
                        <m:begChr m:val="|"/>
                        <m:endChr m:val="⟩"/>
                        <m:ctrlPr>
                          <a:rPr lang="ar-AE" i="1">
                            <a:latin typeface="Cambria Math" panose="02040503050406030204" pitchFamily="18" charset="0"/>
                            <a:ea typeface="Cambria Math"/>
                            <a:cs typeface="Cambria Math"/>
                          </a:rPr>
                        </m:ctrlPr>
                      </m:dPr>
                      <m:e>
                        <m:r>
                          <a:rPr lang="ar-AE" i="1">
                            <a:latin typeface="Cambria Math"/>
                          </a:rPr>
                          <m:t>1</m:t>
                        </m:r>
                      </m:e>
                    </m:d>
                    <m:d>
                      <m:dPr>
                        <m:begChr m:val="|"/>
                        <m:endChr m:val="⟩"/>
                        <m:ctrlPr>
                          <a:rPr lang="ar-AE" i="1">
                            <a:latin typeface="Cambria Math" panose="02040503050406030204" pitchFamily="18" charset="0"/>
                            <a:ea typeface="Cambria Math"/>
                            <a:cs typeface="Cambria Math"/>
                          </a:rPr>
                        </m:ctrlPr>
                      </m:dPr>
                      <m:e>
                        <m:r>
                          <a:rPr lang="ar-AE" i="1">
                            <a:latin typeface="Cambria Math"/>
                          </a:rPr>
                          <m:t>00…0</m:t>
                        </m:r>
                      </m:e>
                    </m:d>
                  </m:oMath>
                </a14:m>
                <a:r>
                  <a:rPr lang="ar-AE" dirty="0"/>
                  <a:t>.</a:t>
                </a:r>
              </a:p>
              <a:p>
                <a:pPr marL="285750" indent="-285750">
                  <a:buFont typeface="Arial"/>
                  <a:buChar char="•"/>
                  <a:defRPr/>
                </a:pPr>
                <a14:m>
                  <m:oMath xmlns:m="http://schemas.openxmlformats.org/officeDocument/2006/math">
                    <m:d>
                      <m:dPr>
                        <m:begChr m:val="|"/>
                        <m:endChr m:val="⟩"/>
                        <m:ctrlPr>
                          <a:rPr lang="ar-AE" i="1">
                            <a:latin typeface="Cambria Math" panose="02040503050406030204" pitchFamily="18" charset="0"/>
                            <a:ea typeface="Cambria Math"/>
                            <a:cs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ar-AE" i="1">
                                <a:latin typeface="Cambria Math" panose="02040503050406030204" pitchFamily="18" charset="0"/>
                                <a:ea typeface="Cambria Math"/>
                                <a:cs typeface="Cambria Math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l-GR">
                                <a:latin typeface="Cambria Math"/>
                              </a:rPr>
                              <m:t>Ψ</m:t>
                            </m:r>
                          </m:e>
                          <m:sub>
                            <m:r>
                              <a:rPr lang="ar-AE" i="1"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ar-AE" i="1">
                        <a:latin typeface="Cambria Math"/>
                      </a:rPr>
                      <m:t>= </m:t>
                    </m:r>
                    <m:f>
                      <m:fPr>
                        <m:ctrlPr>
                          <a:rPr lang="ar-AE" i="1">
                            <a:latin typeface="Cambria Math" panose="02040503050406030204" pitchFamily="18" charset="0"/>
                            <a:ea typeface="Cambria Math"/>
                            <a:cs typeface="Cambria Math"/>
                          </a:rPr>
                        </m:ctrlPr>
                      </m:fPr>
                      <m:num>
                        <m:r>
                          <a:rPr lang="ar-AE" i="1">
                            <a:latin typeface="Cambria Math"/>
                          </a:rPr>
                          <m:t>1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ar-AE" i="1">
                                <a:latin typeface="Cambria Math" panose="02040503050406030204" pitchFamily="18" charset="0"/>
                                <a:ea typeface="Cambria Math"/>
                                <a:cs typeface="Cambria Math"/>
                              </a:rPr>
                            </m:ctrlPr>
                          </m:radPr>
                          <m:deg/>
                          <m:e>
                            <m:r>
                              <a:rPr lang="ar-AE" i="1">
                                <a:latin typeface="Cambria Math"/>
                              </a:rPr>
                              <m:t>2</m:t>
                            </m:r>
                          </m:e>
                        </m:rad>
                      </m:den>
                    </m:f>
                    <m:r>
                      <a:rPr lang="ar-AE" i="1">
                        <a:latin typeface="Cambria Math"/>
                      </a:rPr>
                      <m:t>(|0⟩−</m:t>
                    </m:r>
                    <m:d>
                      <m:dPr>
                        <m:begChr m:val="|"/>
                        <m:endChr m:val="⟩"/>
                        <m:ctrlPr>
                          <a:rPr lang="ar-AE" i="1">
                            <a:latin typeface="Cambria Math" panose="02040503050406030204" pitchFamily="18" charset="0"/>
                            <a:ea typeface="Cambria Math"/>
                            <a:cs typeface="Cambria Math"/>
                          </a:rPr>
                        </m:ctrlPr>
                      </m:dPr>
                      <m:e>
                        <m:r>
                          <a:rPr lang="ar-AE" i="1">
                            <a:latin typeface="Cambria Math"/>
                          </a:rPr>
                          <m:t>1</m:t>
                        </m:r>
                      </m:e>
                    </m:d>
                    <m:r>
                      <a:rPr lang="ar-AE" i="1">
                        <a:latin typeface="Cambria Math"/>
                      </a:rPr>
                      <m:t>)</m:t>
                    </m:r>
                    <m:f>
                      <m:fPr>
                        <m:ctrlPr>
                          <a:rPr lang="ar-AE" i="1">
                            <a:latin typeface="Cambria Math" panose="02040503050406030204" pitchFamily="18" charset="0"/>
                            <a:ea typeface="Cambria Math"/>
                            <a:cs typeface="Cambria Math"/>
                          </a:rPr>
                        </m:ctrlPr>
                      </m:fPr>
                      <m:num>
                        <m:r>
                          <a:rPr lang="ar-AE" i="1">
                            <a:latin typeface="Cambria Math"/>
                          </a:rPr>
                          <m:t>1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ar-AE" i="1">
                                <a:latin typeface="Cambria Math" panose="02040503050406030204" pitchFamily="18" charset="0"/>
                                <a:ea typeface="Cambria Math"/>
                                <a:cs typeface="Cambria Math"/>
                              </a:rPr>
                            </m:ctrlPr>
                          </m:radPr>
                          <m:deg/>
                          <m:e>
                            <m:sSup>
                              <m:sSupPr>
                                <m:ctrlPr>
                                  <a:rPr lang="ar-AE" i="1">
                                    <a:latin typeface="Cambria Math" panose="02040503050406030204" pitchFamily="18" charset="0"/>
                                    <a:ea typeface="Cambria Math"/>
                                    <a:cs typeface="Cambria Math"/>
                                  </a:rPr>
                                </m:ctrlPr>
                              </m:sSupPr>
                              <m:e>
                                <m:r>
                                  <a:rPr lang="ar-AE" i="1">
                                    <a:latin typeface="Cambria Math"/>
                                  </a:rPr>
                                  <m:t>2</m:t>
                                </m:r>
                              </m:e>
                              <m:sup>
                                <m:r>
                                  <a:rPr lang="ar-AE" i="1">
                                    <a:latin typeface="Cambria Math"/>
                                  </a:rPr>
                                  <m:t>𝑛</m:t>
                                </m:r>
                              </m:sup>
                            </m:sSup>
                          </m:e>
                        </m:rad>
                      </m:den>
                    </m:f>
                    <m:sSup>
                      <m:sSupPr>
                        <m:ctrlPr>
                          <a:rPr lang="ar-AE" i="1">
                            <a:latin typeface="Cambria Math" panose="02040503050406030204" pitchFamily="18" charset="0"/>
                            <a:ea typeface="Cambria Math"/>
                            <a:cs typeface="Cambria Math"/>
                          </a:rPr>
                        </m:ctrlPr>
                      </m:sSupPr>
                      <m:e>
                        <m:r>
                          <a:rPr lang="ar-AE" i="1">
                            <a:latin typeface="Cambria Math"/>
                          </a:rPr>
                          <m:t>(</m:t>
                        </m:r>
                        <m:d>
                          <m:dPr>
                            <m:begChr m:val="|"/>
                            <m:endChr m:val="⟩"/>
                            <m:ctrlPr>
                              <a:rPr lang="ar-AE" i="1">
                                <a:latin typeface="Cambria Math" panose="02040503050406030204" pitchFamily="18" charset="0"/>
                                <a:ea typeface="Cambria Math"/>
                                <a:cs typeface="Cambria Math"/>
                              </a:rPr>
                            </m:ctrlPr>
                          </m:dPr>
                          <m:e>
                            <m:r>
                              <a:rPr lang="ar-AE" i="1">
                                <a:latin typeface="Cambria Math"/>
                              </a:rPr>
                              <m:t>0</m:t>
                            </m:r>
                          </m:e>
                        </m:d>
                        <m:r>
                          <a:rPr lang="ar-AE" i="1">
                            <a:latin typeface="Cambria Math"/>
                          </a:rPr>
                          <m:t>+|1⟩)</m:t>
                        </m:r>
                      </m:e>
                      <m:sup>
                        <m:r>
                          <a:rPr lang="ar-AE" i="1">
                            <a:latin typeface="Cambria Math"/>
                          </a:rPr>
                          <m:t>⊗</m:t>
                        </m:r>
                        <m:r>
                          <a:rPr lang="ar-AE" i="1">
                            <a:latin typeface="Cambria Math"/>
                          </a:rPr>
                          <m:t>𝑛</m:t>
                        </m:r>
                      </m:sup>
                    </m:sSup>
                  </m:oMath>
                </a14:m>
                <a:endParaRPr lang="ar-AE" i="1" dirty="0">
                  <a:latin typeface="Cambria Math"/>
                </a:endParaRPr>
              </a:p>
              <a:p>
                <a:pPr marL="0" indent="0">
                  <a:buNone/>
                  <a:defRPr/>
                </a:pPr>
                <a:r>
                  <a:rPr lang="ar-AE" dirty="0"/>
                  <a:t>            </a:t>
                </a:r>
                <a14:m>
                  <m:oMath xmlns:m="http://schemas.openxmlformats.org/officeDocument/2006/math">
                    <m:r>
                      <a:rPr lang="ar-AE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ar-AE" i="1">
                            <a:latin typeface="Cambria Math" panose="02040503050406030204" pitchFamily="18" charset="0"/>
                            <a:ea typeface="Cambria Math"/>
                            <a:cs typeface="Cambria Math"/>
                          </a:rPr>
                        </m:ctrlPr>
                      </m:fPr>
                      <m:num>
                        <m:r>
                          <a:rPr lang="ar-AE" i="1">
                            <a:latin typeface="Cambria Math"/>
                          </a:rPr>
                          <m:t>1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ar-AE" i="1">
                                <a:latin typeface="Cambria Math" panose="02040503050406030204" pitchFamily="18" charset="0"/>
                                <a:ea typeface="Cambria Math"/>
                                <a:cs typeface="Cambria Math"/>
                              </a:rPr>
                            </m:ctrlPr>
                          </m:radPr>
                          <m:deg/>
                          <m:e>
                            <m:r>
                              <a:rPr lang="ar-AE" i="1">
                                <a:latin typeface="Cambria Math"/>
                              </a:rPr>
                              <m:t>2</m:t>
                            </m:r>
                          </m:e>
                        </m:rad>
                      </m:den>
                    </m:f>
                    <m:r>
                      <a:rPr lang="ar-AE" i="1">
                        <a:latin typeface="Cambria Math"/>
                      </a:rPr>
                      <m:t>(|0⟩−</m:t>
                    </m:r>
                    <m:d>
                      <m:dPr>
                        <m:begChr m:val="|"/>
                        <m:endChr m:val="⟩"/>
                        <m:ctrlPr>
                          <a:rPr lang="ar-AE" i="1">
                            <a:latin typeface="Cambria Math" panose="02040503050406030204" pitchFamily="18" charset="0"/>
                            <a:ea typeface="Cambria Math"/>
                            <a:cs typeface="Cambria Math"/>
                          </a:rPr>
                        </m:ctrlPr>
                      </m:dPr>
                      <m:e>
                        <m:r>
                          <a:rPr lang="ar-AE" i="1">
                            <a:latin typeface="Cambria Math"/>
                          </a:rPr>
                          <m:t>1</m:t>
                        </m:r>
                      </m:e>
                    </m:d>
                    <m:r>
                      <a:rPr lang="ar-AE" i="1">
                        <a:latin typeface="Cambria Math"/>
                      </a:rPr>
                      <m:t>)</m:t>
                    </m:r>
                    <m:f>
                      <m:fPr>
                        <m:ctrlPr>
                          <a:rPr lang="ar-AE" i="1">
                            <a:latin typeface="Cambria Math" panose="02040503050406030204" pitchFamily="18" charset="0"/>
                            <a:ea typeface="Cambria Math"/>
                            <a:cs typeface="Cambria Math"/>
                          </a:rPr>
                        </m:ctrlPr>
                      </m:fPr>
                      <m:num>
                        <m:r>
                          <a:rPr lang="ar-AE" i="1">
                            <a:latin typeface="Cambria Math"/>
                          </a:rPr>
                          <m:t>1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ar-AE" i="1">
                                <a:latin typeface="Cambria Math" panose="02040503050406030204" pitchFamily="18" charset="0"/>
                                <a:ea typeface="Cambria Math"/>
                                <a:cs typeface="Cambria Math"/>
                              </a:rPr>
                            </m:ctrlPr>
                          </m:radPr>
                          <m:deg/>
                          <m:e>
                            <m:sSup>
                              <m:sSupPr>
                                <m:ctrlPr>
                                  <a:rPr lang="ar-AE" i="1">
                                    <a:latin typeface="Cambria Math" panose="02040503050406030204" pitchFamily="18" charset="0"/>
                                    <a:ea typeface="Cambria Math"/>
                                    <a:cs typeface="Cambria Math"/>
                                  </a:rPr>
                                </m:ctrlPr>
                              </m:sSupPr>
                              <m:e>
                                <m:r>
                                  <a:rPr lang="ar-AE" i="1">
                                    <a:latin typeface="Cambria Math"/>
                                  </a:rPr>
                                  <m:t>2</m:t>
                                </m:r>
                              </m:e>
                              <m:sup>
                                <m:r>
                                  <a:rPr lang="ar-AE" i="1">
                                    <a:latin typeface="Cambria Math"/>
                                  </a:rPr>
                                  <m:t>𝑛</m:t>
                                </m:r>
                              </m:sup>
                            </m:sSup>
                          </m:e>
                        </m:rad>
                      </m:den>
                    </m:f>
                    <m:nary>
                      <m:naryPr>
                        <m:chr m:val="∑"/>
                        <m:ctrlPr>
                          <a:rPr lang="ar-AE" i="1">
                            <a:latin typeface="Cambria Math" panose="02040503050406030204" pitchFamily="18" charset="0"/>
                            <a:ea typeface="Cambria Math"/>
                            <a:cs typeface="Cambria Math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ar-AE" i="1">
                            <a:latin typeface="Cambria Math"/>
                          </a:rPr>
                          <m:t>𝑥</m:t>
                        </m:r>
                        <m:r>
                          <a:rPr lang="ar-AE" i="1">
                            <a:latin typeface="Cambria Math"/>
                          </a:rPr>
                          <m:t>=0</m:t>
                        </m:r>
                      </m:sub>
                      <m:sup>
                        <m:sSup>
                          <m:sSupPr>
                            <m:ctrlPr>
                              <a:rPr lang="ar-AE" i="1">
                                <a:latin typeface="Cambria Math" panose="02040503050406030204" pitchFamily="18" charset="0"/>
                                <a:ea typeface="Cambria Math"/>
                                <a:cs typeface="Cambria Math"/>
                              </a:rPr>
                            </m:ctrlPr>
                          </m:sSupPr>
                          <m:e>
                            <m:r>
                              <a:rPr lang="ar-AE" i="1">
                                <a:latin typeface="Cambria Math"/>
                              </a:rPr>
                              <m:t>2</m:t>
                            </m:r>
                          </m:e>
                          <m:sup>
                            <m:r>
                              <a:rPr lang="ar-AE" i="1">
                                <a:latin typeface="Cambria Math"/>
                              </a:rPr>
                              <m:t>𝑛</m:t>
                            </m:r>
                          </m:sup>
                        </m:sSup>
                        <m:r>
                          <a:rPr lang="ar-AE" i="1">
                            <a:latin typeface="Cambria Math"/>
                          </a:rPr>
                          <m:t>−1</m:t>
                        </m:r>
                      </m:sup>
                      <m:e>
                        <m:r>
                          <a:rPr lang="ar-AE" i="1">
                            <a:latin typeface="Cambria Math"/>
                          </a:rPr>
                          <m:t>|</m:t>
                        </m:r>
                        <m:r>
                          <a:rPr lang="ar-AE" i="1">
                            <a:latin typeface="Cambria Math"/>
                          </a:rPr>
                          <m:t>𝑥</m:t>
                        </m:r>
                        <m:r>
                          <a:rPr lang="ar-AE" i="1">
                            <a:latin typeface="Cambria Math"/>
                          </a:rPr>
                          <m:t>⟩</m:t>
                        </m:r>
                      </m:e>
                    </m:nary>
                  </m:oMath>
                </a14:m>
                <a:endParaRPr lang="ar-AE" dirty="0"/>
              </a:p>
              <a:p>
                <a:pPr marL="342900" indent="-342900">
                  <a:buFont typeface="Arial"/>
                  <a:buChar char="•"/>
                  <a:defRPr/>
                </a:pPr>
                <a14:m>
                  <m:oMath xmlns:m="http://schemas.openxmlformats.org/officeDocument/2006/math">
                    <m:d>
                      <m:dPr>
                        <m:begChr m:val="|"/>
                        <m:endChr m:val="⟩"/>
                        <m:ctrlPr>
                          <a:rPr lang="ar-AE" i="1">
                            <a:latin typeface="Cambria Math" panose="02040503050406030204" pitchFamily="18" charset="0"/>
                            <a:ea typeface="Cambria Math"/>
                            <a:cs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ar-AE" i="1">
                                <a:latin typeface="Cambria Math" panose="02040503050406030204" pitchFamily="18" charset="0"/>
                                <a:ea typeface="Cambria Math"/>
                                <a:cs typeface="Cambria Math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l-GR">
                                <a:latin typeface="Cambria Math"/>
                              </a:rPr>
                              <m:t>Ψ</m:t>
                            </m:r>
                          </m:e>
                          <m:sub>
                            <m:r>
                              <a:rPr lang="ar-AE" i="1">
                                <a:latin typeface="Cambria Math"/>
                              </a:rPr>
                              <m:t>2</m:t>
                            </m:r>
                          </m:sub>
                        </m:sSub>
                      </m:e>
                    </m:d>
                    <m:r>
                      <a:rPr lang="ar-AE" i="1"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ar-AE" i="1">
                            <a:latin typeface="Cambria Math" panose="02040503050406030204" pitchFamily="18" charset="0"/>
                            <a:ea typeface="Cambria Math"/>
                            <a:cs typeface="Cambria Math"/>
                          </a:rPr>
                        </m:ctrlPr>
                      </m:sSubPr>
                      <m:e>
                        <m:r>
                          <a:rPr lang="ar-AE" i="1">
                            <a:latin typeface="Cambria Math"/>
                          </a:rPr>
                          <m:t>𝑈</m:t>
                        </m:r>
                      </m:e>
                      <m:sub>
                        <m:r>
                          <a:rPr lang="ar-AE" i="1">
                            <a:latin typeface="Cambria Math"/>
                          </a:rPr>
                          <m:t>𝑓</m:t>
                        </m:r>
                      </m:sub>
                    </m:sSub>
                    <m:r>
                      <a:rPr lang="ar-AE" i="1">
                        <a:latin typeface="Cambria Math"/>
                      </a:rPr>
                      <m:t>|</m:t>
                    </m:r>
                    <m:sSub>
                      <m:sSubPr>
                        <m:ctrlPr>
                          <a:rPr lang="ar-AE" i="1">
                            <a:latin typeface="Cambria Math" panose="02040503050406030204" pitchFamily="18" charset="0"/>
                            <a:ea typeface="Cambria Math"/>
                            <a:cs typeface="Cambria Math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l-GR">
                            <a:latin typeface="Cambria Math"/>
                          </a:rPr>
                          <m:t>Ψ</m:t>
                        </m:r>
                      </m:e>
                      <m:sub>
                        <m:r>
                          <a:rPr lang="ar-AE" i="1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ar-AE" i="1">
                        <a:latin typeface="Cambria Math"/>
                      </a:rPr>
                      <m:t>⟩</m:t>
                    </m:r>
                  </m:oMath>
                </a14:m>
                <a:endParaRPr lang="ar-AE" dirty="0"/>
              </a:p>
              <a:p>
                <a:pPr marL="0" indent="0">
                  <a:buNone/>
                  <a:defRPr/>
                </a:pPr>
                <a:r>
                  <a:rPr lang="ar-AE" dirty="0"/>
                  <a:t>        </a:t>
                </a:r>
                <a14:m>
                  <m:oMath xmlns:m="http://schemas.openxmlformats.org/officeDocument/2006/math">
                    <m:r>
                      <a:rPr lang="ar-AE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ar-AE" i="1">
                            <a:latin typeface="Cambria Math" panose="02040503050406030204" pitchFamily="18" charset="0"/>
                            <a:ea typeface="Cambria Math"/>
                            <a:cs typeface="Cambria Math"/>
                          </a:rPr>
                        </m:ctrlPr>
                      </m:fPr>
                      <m:num>
                        <m:r>
                          <a:rPr lang="ar-AE" i="1">
                            <a:latin typeface="Cambria Math"/>
                          </a:rPr>
                          <m:t>1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ar-AE" i="1">
                                <a:latin typeface="Cambria Math" panose="02040503050406030204" pitchFamily="18" charset="0"/>
                                <a:ea typeface="Cambria Math"/>
                                <a:cs typeface="Cambria Math"/>
                              </a:rPr>
                            </m:ctrlPr>
                          </m:radPr>
                          <m:deg/>
                          <m:e>
                            <m:r>
                              <a:rPr lang="ar-AE" i="1">
                                <a:latin typeface="Cambria Math"/>
                              </a:rPr>
                              <m:t>2</m:t>
                            </m:r>
                          </m:e>
                        </m:rad>
                      </m:den>
                    </m:f>
                    <m:f>
                      <m:fPr>
                        <m:ctrlPr>
                          <a:rPr lang="ar-AE" i="1">
                            <a:latin typeface="Cambria Math" panose="02040503050406030204" pitchFamily="18" charset="0"/>
                            <a:ea typeface="Cambria Math"/>
                            <a:cs typeface="Cambria Math"/>
                          </a:rPr>
                        </m:ctrlPr>
                      </m:fPr>
                      <m:num>
                        <m:r>
                          <a:rPr lang="ar-AE" i="1">
                            <a:latin typeface="Cambria Math"/>
                          </a:rPr>
                          <m:t>1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ar-AE" i="1">
                                <a:latin typeface="Cambria Math" panose="02040503050406030204" pitchFamily="18" charset="0"/>
                                <a:ea typeface="Cambria Math"/>
                                <a:cs typeface="Cambria Math"/>
                              </a:rPr>
                            </m:ctrlPr>
                          </m:radPr>
                          <m:deg/>
                          <m:e>
                            <m:sSup>
                              <m:sSupPr>
                                <m:ctrlPr>
                                  <a:rPr lang="ar-AE" i="1">
                                    <a:latin typeface="Cambria Math" panose="02040503050406030204" pitchFamily="18" charset="0"/>
                                    <a:ea typeface="Cambria Math"/>
                                    <a:cs typeface="Cambria Math"/>
                                  </a:rPr>
                                </m:ctrlPr>
                              </m:sSupPr>
                              <m:e>
                                <m:r>
                                  <a:rPr lang="ar-AE" i="1">
                                    <a:latin typeface="Cambria Math"/>
                                  </a:rPr>
                                  <m:t>2</m:t>
                                </m:r>
                              </m:e>
                              <m:sup>
                                <m:r>
                                  <a:rPr lang="ar-AE" i="1">
                                    <a:latin typeface="Cambria Math"/>
                                  </a:rPr>
                                  <m:t>𝑛</m:t>
                                </m:r>
                              </m:sup>
                            </m:sSup>
                          </m:e>
                        </m:rad>
                      </m:den>
                    </m:f>
                    <m:nary>
                      <m:naryPr>
                        <m:chr m:val="∑"/>
                        <m:ctrlPr>
                          <a:rPr lang="ar-AE" i="1">
                            <a:latin typeface="Cambria Math" panose="02040503050406030204" pitchFamily="18" charset="0"/>
                            <a:ea typeface="Cambria Math"/>
                            <a:cs typeface="Cambria Math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ar-AE" i="1">
                            <a:latin typeface="Cambria Math"/>
                          </a:rPr>
                          <m:t>𝑥</m:t>
                        </m:r>
                        <m:r>
                          <a:rPr lang="ar-AE" i="1">
                            <a:latin typeface="Cambria Math"/>
                          </a:rPr>
                          <m:t>=0</m:t>
                        </m:r>
                      </m:sub>
                      <m:sup>
                        <m:sSup>
                          <m:sSupPr>
                            <m:ctrlPr>
                              <a:rPr lang="ar-AE" i="1">
                                <a:latin typeface="Cambria Math" panose="02040503050406030204" pitchFamily="18" charset="0"/>
                                <a:ea typeface="Cambria Math"/>
                                <a:cs typeface="Cambria Math"/>
                              </a:rPr>
                            </m:ctrlPr>
                          </m:sSupPr>
                          <m:e>
                            <m:r>
                              <a:rPr lang="ar-AE" i="1">
                                <a:latin typeface="Cambria Math"/>
                              </a:rPr>
                              <m:t>2</m:t>
                            </m:r>
                          </m:e>
                          <m:sup>
                            <m:r>
                              <a:rPr lang="ar-AE" i="1">
                                <a:latin typeface="Cambria Math"/>
                              </a:rPr>
                              <m:t>𝑛</m:t>
                            </m:r>
                          </m:sup>
                        </m:sSup>
                        <m:r>
                          <a:rPr lang="ar-AE" i="1">
                            <a:latin typeface="Cambria Math"/>
                          </a:rPr>
                          <m:t>−1</m:t>
                        </m:r>
                      </m:sup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(|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𝑐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⋅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⟩−</m:t>
                        </m:r>
                        <m:d>
                          <m:dPr>
                            <m:begChr m:val="|"/>
                            <m:endChr m:val="⟩"/>
                            <m:ctrlPr>
                              <a:rPr lang="ar-AE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ar-AE" i="1">
                                <a:latin typeface="Cambria Math"/>
                              </a:rPr>
                              <m:t>¬</m:t>
                            </m:r>
                            <m:r>
                              <a:rPr lang="ar-AE" i="1">
                                <a:latin typeface="Cambria Math"/>
                              </a:rPr>
                              <m:t>𝑐</m:t>
                            </m:r>
                            <m:r>
                              <a:rPr lang="ar-AE" i="1">
                                <a:latin typeface="Cambria Math"/>
                              </a:rPr>
                              <m:t>⋅</m:t>
                            </m:r>
                            <m:r>
                              <a:rPr lang="ar-AE" i="1">
                                <a:latin typeface="Cambria Math"/>
                              </a:rPr>
                              <m:t>𝑥</m:t>
                            </m:r>
                          </m:e>
                        </m:d>
                        <m:r>
                          <a:rPr lang="en-US" i="1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nary>
                    <m:r>
                      <a:rPr lang="ar-AE" b="0" i="1" smtClean="0"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⟩</m:t>
                    </m:r>
                  </m:oMath>
                </a14:m>
                <a:endParaRPr lang="ar-AE" dirty="0"/>
              </a:p>
              <a:p>
                <a:pPr marL="0" indent="0">
                  <a:buNone/>
                  <a:defRPr/>
                </a:pPr>
                <a:r>
                  <a:rPr lang="ar-AE" dirty="0"/>
                  <a:t>        </a:t>
                </a:r>
                <a14:m>
                  <m:oMath xmlns:m="http://schemas.openxmlformats.org/officeDocument/2006/math">
                    <m:r>
                      <a:rPr lang="ar-AE" i="1">
                        <a:latin typeface="Cambria Math"/>
                      </a:rPr>
                      <m:t>= </m:t>
                    </m:r>
                    <m:f>
                      <m:fPr>
                        <m:ctrlPr>
                          <a:rPr lang="ar-AE" i="1">
                            <a:latin typeface="Cambria Math" panose="02040503050406030204" pitchFamily="18" charset="0"/>
                            <a:ea typeface="Cambria Math"/>
                            <a:cs typeface="Cambria Math"/>
                          </a:rPr>
                        </m:ctrlPr>
                      </m:fPr>
                      <m:num>
                        <m:r>
                          <a:rPr lang="ar-AE" i="1">
                            <a:latin typeface="Cambria Math"/>
                          </a:rPr>
                          <m:t>1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ar-AE" i="1">
                                <a:latin typeface="Cambria Math" panose="02040503050406030204" pitchFamily="18" charset="0"/>
                                <a:ea typeface="Cambria Math"/>
                                <a:cs typeface="Cambria Math"/>
                              </a:rPr>
                            </m:ctrlPr>
                          </m:radPr>
                          <m:deg/>
                          <m:e>
                            <m:r>
                              <a:rPr lang="ar-AE" i="1">
                                <a:latin typeface="Cambria Math"/>
                              </a:rPr>
                              <m:t>2</m:t>
                            </m:r>
                          </m:e>
                        </m:rad>
                      </m:den>
                    </m:f>
                    <m:r>
                      <a:rPr lang="ar-AE" i="1">
                        <a:latin typeface="Cambria Math"/>
                      </a:rPr>
                      <m:t>(|0⟩−|1⟩)</m:t>
                    </m:r>
                  </m:oMath>
                </a14:m>
                <a:r>
                  <a:rPr lang="ar-AE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ar-AE" i="1">
                            <a:latin typeface="Cambria Math" panose="02040503050406030204" pitchFamily="18" charset="0"/>
                            <a:ea typeface="Cambria Math"/>
                            <a:cs typeface="Cambria Math"/>
                          </a:rPr>
                        </m:ctrlPr>
                      </m:fPr>
                      <m:num>
                        <m:r>
                          <a:rPr lang="ar-AE" i="1">
                            <a:latin typeface="Cambria Math"/>
                          </a:rPr>
                          <m:t>1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ar-AE" i="1">
                                <a:latin typeface="Cambria Math" panose="02040503050406030204" pitchFamily="18" charset="0"/>
                                <a:ea typeface="Cambria Math"/>
                                <a:cs typeface="Cambria Math"/>
                              </a:rPr>
                            </m:ctrlPr>
                          </m:radPr>
                          <m:deg/>
                          <m:e>
                            <m:sSup>
                              <m:sSupPr>
                                <m:ctrlPr>
                                  <a:rPr lang="ar-AE" i="1">
                                    <a:latin typeface="Cambria Math" panose="02040503050406030204" pitchFamily="18" charset="0"/>
                                    <a:ea typeface="Cambria Math"/>
                                    <a:cs typeface="Cambria Math"/>
                                  </a:rPr>
                                </m:ctrlPr>
                              </m:sSupPr>
                              <m:e>
                                <m:r>
                                  <a:rPr lang="ar-AE" i="1">
                                    <a:latin typeface="Cambria Math"/>
                                  </a:rPr>
                                  <m:t>2</m:t>
                                </m:r>
                              </m:e>
                              <m:sup>
                                <m:r>
                                  <a:rPr lang="ar-AE" i="1">
                                    <a:latin typeface="Cambria Math"/>
                                  </a:rPr>
                                  <m:t>𝑛</m:t>
                                </m:r>
                              </m:sup>
                            </m:sSup>
                          </m:e>
                        </m:rad>
                      </m:den>
                    </m:f>
                    <m:nary>
                      <m:naryPr>
                        <m:chr m:val="∑"/>
                        <m:ctrlPr>
                          <a:rPr lang="ar-AE" i="1">
                            <a:latin typeface="Cambria Math" panose="02040503050406030204" pitchFamily="18" charset="0"/>
                            <a:ea typeface="Cambria Math"/>
                            <a:cs typeface="Cambria Math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ar-AE" i="1">
                            <a:latin typeface="Cambria Math"/>
                          </a:rPr>
                          <m:t>𝑥</m:t>
                        </m:r>
                        <m:r>
                          <a:rPr lang="ar-AE" i="1">
                            <a:latin typeface="Cambria Math"/>
                          </a:rPr>
                          <m:t>=0</m:t>
                        </m:r>
                      </m:sub>
                      <m:sup>
                        <m:sSup>
                          <m:sSupPr>
                            <m:ctrlPr>
                              <a:rPr lang="ar-AE" i="1">
                                <a:latin typeface="Cambria Math" panose="02040503050406030204" pitchFamily="18" charset="0"/>
                                <a:ea typeface="Cambria Math"/>
                                <a:cs typeface="Cambria Math"/>
                              </a:rPr>
                            </m:ctrlPr>
                          </m:sSupPr>
                          <m:e>
                            <m:r>
                              <a:rPr lang="ar-AE" i="1">
                                <a:latin typeface="Cambria Math"/>
                              </a:rPr>
                              <m:t>2</m:t>
                            </m:r>
                          </m:e>
                          <m:sup>
                            <m:r>
                              <a:rPr lang="ar-AE" i="1">
                                <a:latin typeface="Cambria Math"/>
                              </a:rPr>
                              <m:t>𝑛</m:t>
                            </m:r>
                          </m:sup>
                        </m:sSup>
                        <m:r>
                          <a:rPr lang="ar-AE" i="1">
                            <a:latin typeface="Cambria Math"/>
                          </a:rPr>
                          <m:t>−1</m:t>
                        </m:r>
                      </m:sup>
                      <m:e>
                        <m:sSup>
                          <m:sSupPr>
                            <m:ctrlPr>
                              <a:rPr lang="ar-AE" i="1">
                                <a:latin typeface="Cambria Math" panose="02040503050406030204" pitchFamily="18" charset="0"/>
                                <a:ea typeface="Cambria Math"/>
                                <a:cs typeface="Cambria Math"/>
                              </a:rPr>
                            </m:ctrlPr>
                          </m:sSupPr>
                          <m:e>
                            <m:r>
                              <a:rPr lang="ar-AE" i="1">
                                <a:latin typeface="Cambria Math"/>
                              </a:rPr>
                              <m:t>(−1)</m:t>
                            </m:r>
                          </m:e>
                          <m:sup>
                            <m:r>
                              <a:rPr lang="ar-AE" b="0" i="1">
                                <a:latin typeface="Cambria Math"/>
                              </a:rPr>
                              <m:t>𝑐</m:t>
                            </m:r>
                            <m:r>
                              <a:rPr lang="ar-AE" b="0" i="1">
                                <a:latin typeface="Cambria Math"/>
                              </a:rPr>
                              <m:t>⋅</m:t>
                            </m:r>
                            <m:r>
                              <a:rPr lang="ar-AE" b="0" i="1">
                                <a:latin typeface="Cambria Math"/>
                              </a:rPr>
                              <m:t>𝑥</m:t>
                            </m:r>
                          </m:sup>
                        </m:sSup>
                        <m:d>
                          <m:dPr>
                            <m:begChr m:val="|"/>
                            <m:endChr m:val="⟩"/>
                            <m:ctrlPr>
                              <a:rPr lang="ar-AE" i="1">
                                <a:latin typeface="Cambria Math" panose="02040503050406030204" pitchFamily="18" charset="0"/>
                                <a:ea typeface="Cambria Math"/>
                                <a:cs typeface="Cambria Math"/>
                              </a:rPr>
                            </m:ctrlPr>
                          </m:dPr>
                          <m:e>
                            <m:r>
                              <a:rPr lang="ar-AE" i="1">
                                <a:latin typeface="Cambria Math"/>
                              </a:rPr>
                              <m:t>𝑥</m:t>
                            </m:r>
                          </m:e>
                        </m:d>
                      </m:e>
                    </m:nary>
                  </m:oMath>
                </a14:m>
                <a:endParaRPr lang="ar-AE" dirty="0"/>
              </a:p>
              <a:p>
                <a:pPr marL="0" indent="0">
                  <a:lnSpc>
                    <a:spcPct val="110000"/>
                  </a:lnSpc>
                  <a:buNone/>
                  <a:defRPr/>
                </a:pPr>
                <a:endParaRPr lang="en-US" dirty="0"/>
              </a:p>
            </p:txBody>
          </p:sp>
        </mc:Choice>
        <mc:Fallback>
          <p:sp>
            <p:nvSpPr>
              <p:cNvPr id="2" name="Content Placeholder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 bwMode="auto">
              <a:xfrm>
                <a:off x="5023119" y="2856879"/>
                <a:ext cx="6680296" cy="3282976"/>
              </a:xfrm>
              <a:blipFill>
                <a:blip r:embed="rId2"/>
                <a:stretch>
                  <a:fillRect l="-1518" t="-3475" b="-18533"/>
                </a:stretch>
              </a:blipFill>
            </p:spPr>
            <p:txBody>
              <a:bodyPr/>
              <a:lstStyle/>
              <a:p>
                <a:r>
                  <a:rPr lang="en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itle 2"/>
          <p:cNvSpPr>
            <a:spLocks noGrp="1"/>
          </p:cNvSpPr>
          <p:nvPr>
            <p:ph type="title"/>
          </p:nvPr>
        </p:nvSpPr>
        <p:spPr bwMode="auto">
          <a:xfrm>
            <a:off x="571546" y="403412"/>
            <a:ext cx="11302516" cy="582706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sz="3200" dirty="0"/>
              <a:t>Bernstein-Vazirani algorithm expressed mathematically</a:t>
            </a:r>
            <a:endParaRPr sz="3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 bwMode="auto">
              <a:xfrm>
                <a:off x="650553" y="5670397"/>
                <a:ext cx="868680" cy="39241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⟩"/>
                          <m:ctrlPr>
                            <a:rPr lang="en-US" sz="2400" b="0" i="1">
                              <a:latin typeface="Cambria Math" panose="02040503050406030204" pitchFamily="18" charset="0"/>
                              <a:ea typeface="Cambria Math"/>
                              <a:cs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400" b="0" i="1">
                                  <a:latin typeface="Cambria Math" panose="02040503050406030204" pitchFamily="18" charset="0"/>
                                  <a:ea typeface="Cambria Math"/>
                                  <a:cs typeface="Cambria Math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sz="2400" b="0" i="0">
                                  <a:latin typeface="Cambria Math"/>
                                </a:rPr>
                                <m:t>Ψ</m:t>
                              </m:r>
                            </m:e>
                            <m:sub>
                              <m:r>
                                <a:rPr lang="en-US" sz="2400" b="0" i="1">
                                  <a:latin typeface="Cambria Math"/>
                                </a:rPr>
                                <m:t>0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sz="2400"/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50553" y="5670397"/>
                <a:ext cx="868680" cy="392415"/>
              </a:xfrm>
              <a:prstGeom prst="rect">
                <a:avLst/>
              </a:prstGeom>
              <a:blipFill>
                <a:blip r:embed="rId3"/>
                <a:stretch>
                  <a:fillRect b="-21538"/>
                </a:stretch>
              </a:blipFill>
            </p:spPr>
            <p:txBody>
              <a:bodyPr/>
              <a:lstStyle/>
              <a:p>
                <a:r>
                  <a:rPr lang="LID4096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 bwMode="auto">
              <a:xfrm>
                <a:off x="3725091" y="5660374"/>
                <a:ext cx="868680" cy="39241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⟩"/>
                          <m:ctrlPr>
                            <a:rPr lang="en-US" sz="2400" b="0" i="1">
                              <a:latin typeface="Cambria Math" panose="02040503050406030204" pitchFamily="18" charset="0"/>
                              <a:ea typeface="Cambria Math"/>
                              <a:cs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400" b="0" i="1">
                                  <a:latin typeface="Cambria Math" panose="02040503050406030204" pitchFamily="18" charset="0"/>
                                  <a:ea typeface="Cambria Math"/>
                                  <a:cs typeface="Cambria Math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sz="2400" b="0" i="0">
                                  <a:latin typeface="Cambria Math"/>
                                </a:rPr>
                                <m:t>Ψ</m:t>
                              </m:r>
                            </m:e>
                            <m:sub>
                              <m:r>
                                <a:rPr lang="en-US" sz="2400" b="0" i="1">
                                  <a:latin typeface="Cambria Math"/>
                                </a:rPr>
                                <m:t>3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sz="2400"/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725091" y="5660374"/>
                <a:ext cx="868680" cy="392415"/>
              </a:xfrm>
              <a:prstGeom prst="rect">
                <a:avLst/>
              </a:prstGeom>
              <a:blipFill>
                <a:blip r:embed="rId4"/>
                <a:stretch>
                  <a:fillRect b="-21875"/>
                </a:stretch>
              </a:blipFill>
            </p:spPr>
            <p:txBody>
              <a:bodyPr/>
              <a:lstStyle/>
              <a:p>
                <a:r>
                  <a:rPr lang="LID4096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 bwMode="auto">
              <a:xfrm>
                <a:off x="2856411" y="5660373"/>
                <a:ext cx="868680" cy="39241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⟩"/>
                          <m:ctrlPr>
                            <a:rPr lang="en-US" sz="2400" b="0" i="1">
                              <a:latin typeface="Cambria Math" panose="02040503050406030204" pitchFamily="18" charset="0"/>
                              <a:ea typeface="Cambria Math"/>
                              <a:cs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400" b="0" i="1">
                                  <a:latin typeface="Cambria Math" panose="02040503050406030204" pitchFamily="18" charset="0"/>
                                  <a:ea typeface="Cambria Math"/>
                                  <a:cs typeface="Cambria Math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sz="2400" b="0" i="0">
                                  <a:latin typeface="Cambria Math"/>
                                </a:rPr>
                                <m:t>Ψ</m:t>
                              </m:r>
                            </m:e>
                            <m:sub>
                              <m:r>
                                <a:rPr lang="en-US" sz="2400" b="0" i="1"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sz="2400"/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856411" y="5660373"/>
                <a:ext cx="868680" cy="392415"/>
              </a:xfrm>
              <a:prstGeom prst="rect">
                <a:avLst/>
              </a:prstGeom>
              <a:blipFill>
                <a:blip r:embed="rId5"/>
                <a:stretch>
                  <a:fillRect b="-21875"/>
                </a:stretch>
              </a:blipFill>
            </p:spPr>
            <p:txBody>
              <a:bodyPr/>
              <a:lstStyle/>
              <a:p>
                <a:r>
                  <a:rPr lang="LID4096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 bwMode="auto">
              <a:xfrm>
                <a:off x="1780124" y="5666701"/>
                <a:ext cx="868680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⟩"/>
                          <m:ctrlPr>
                            <a:rPr lang="en-US" sz="2400" b="0" i="1">
                              <a:latin typeface="Cambria Math" panose="02040503050406030204" pitchFamily="18" charset="0"/>
                              <a:ea typeface="Cambria Math"/>
                              <a:cs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400" b="0" i="1">
                                  <a:latin typeface="Cambria Math" panose="02040503050406030204" pitchFamily="18" charset="0"/>
                                  <a:ea typeface="Cambria Math"/>
                                  <a:cs typeface="Cambria Math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sz="2400" b="0" i="0">
                                  <a:latin typeface="Cambria Math"/>
                                </a:rPr>
                                <m:t>Ψ</m:t>
                              </m:r>
                            </m:e>
                            <m:sub>
                              <m:r>
                                <a:rPr lang="en-US" sz="2400" b="0" i="1"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sz="2400"/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780124" y="5666701"/>
                <a:ext cx="868680" cy="461665"/>
              </a:xfrm>
              <a:prstGeom prst="rect">
                <a:avLst/>
              </a:prstGeom>
              <a:blipFill>
                <a:blip r:embed="rId6"/>
                <a:stretch>
                  <a:fillRect b="-4000"/>
                </a:stretch>
              </a:blipFill>
            </p:spPr>
            <p:txBody>
              <a:bodyPr/>
              <a:lstStyle/>
              <a:p>
                <a:r>
                  <a:rPr lang="LID4096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 descr="Diagram"/>
          <p:cNvPicPr>
            <a:picLocks noChangeAspect="1"/>
          </p:cNvPicPr>
          <p:nvPr/>
        </p:nvPicPr>
        <p:blipFill>
          <a:blip r:embed="rId7"/>
          <a:stretch/>
        </p:blipFill>
        <p:spPr bwMode="auto">
          <a:xfrm>
            <a:off x="1138177" y="2742839"/>
            <a:ext cx="3242995" cy="295987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 bwMode="auto">
              <a:xfrm>
                <a:off x="580076" y="3406666"/>
                <a:ext cx="462947" cy="36933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latin typeface="Cambria Math"/>
                        </a:rPr>
                        <m:t>|</m:t>
                      </m:r>
                      <m:r>
                        <a:rPr lang="en-US" sz="2400" b="0" i="1">
                          <a:latin typeface="Cambria Math"/>
                        </a:rPr>
                        <m:t>0⟩</m:t>
                      </m:r>
                    </m:oMath>
                  </m:oMathPara>
                </a14:m>
                <a:endParaRPr sz="240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80076" y="3406666"/>
                <a:ext cx="462947" cy="369332"/>
              </a:xfrm>
              <a:prstGeom prst="rect">
                <a:avLst/>
              </a:prstGeom>
              <a:blipFill>
                <a:blip r:embed="rId8"/>
                <a:stretch>
                  <a:fillRect l="-21053" r="-22368" b="-38333"/>
                </a:stretch>
              </a:blipFill>
            </p:spPr>
            <p:txBody>
              <a:bodyPr/>
              <a:lstStyle/>
              <a:p>
                <a:r>
                  <a:rPr lang="LID4096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 bwMode="auto">
              <a:xfrm>
                <a:off x="571546" y="5020304"/>
                <a:ext cx="460062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>
                          <a:latin typeface="Cambria Math"/>
                        </a:rPr>
                        <m:t>|1⟩</m:t>
                      </m:r>
                    </m:oMath>
                  </m:oMathPara>
                </a14:m>
                <a:endParaRPr sz="240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71546" y="5020304"/>
                <a:ext cx="460062" cy="369332"/>
              </a:xfrm>
              <a:prstGeom prst="rect">
                <a:avLst/>
              </a:prstGeom>
              <a:blipFill>
                <a:blip r:embed="rId9"/>
                <a:stretch>
                  <a:fillRect l="-22667" r="-22667" b="-38333"/>
                </a:stretch>
              </a:blipFill>
            </p:spPr>
            <p:txBody>
              <a:bodyPr/>
              <a:lstStyle/>
              <a:p>
                <a:r>
                  <a:rPr lang="LID4096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 bwMode="auto">
              <a:xfrm>
                <a:off x="580076" y="2856879"/>
                <a:ext cx="462947" cy="36933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latin typeface="Cambria Math"/>
                        </a:rPr>
                        <m:t>|</m:t>
                      </m:r>
                      <m:r>
                        <a:rPr lang="en-US" sz="2400" b="0" i="1">
                          <a:latin typeface="Cambria Math"/>
                        </a:rPr>
                        <m:t>0⟩</m:t>
                      </m:r>
                    </m:oMath>
                  </m:oMathPara>
                </a14:m>
                <a:endParaRPr sz="240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80076" y="2856879"/>
                <a:ext cx="462947" cy="369332"/>
              </a:xfrm>
              <a:prstGeom prst="rect">
                <a:avLst/>
              </a:prstGeom>
              <a:blipFill>
                <a:blip r:embed="rId10"/>
                <a:stretch>
                  <a:fillRect l="-21053" r="-22368" b="-38333"/>
                </a:stretch>
              </a:blipFill>
            </p:spPr>
            <p:txBody>
              <a:bodyPr/>
              <a:lstStyle/>
              <a:p>
                <a:r>
                  <a:rPr lang="LID4096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 bwMode="auto">
              <a:xfrm>
                <a:off x="580076" y="4246237"/>
                <a:ext cx="462947" cy="36933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latin typeface="Cambria Math"/>
                        </a:rPr>
                        <m:t>|</m:t>
                      </m:r>
                      <m:r>
                        <a:rPr lang="en-US" sz="2400" b="0" i="1">
                          <a:latin typeface="Cambria Math"/>
                        </a:rPr>
                        <m:t>0⟩</m:t>
                      </m:r>
                    </m:oMath>
                  </m:oMathPara>
                </a14:m>
                <a:endParaRPr sz="2400"/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80076" y="4246237"/>
                <a:ext cx="462947" cy="369332"/>
              </a:xfrm>
              <a:prstGeom prst="rect">
                <a:avLst/>
              </a:prstGeom>
              <a:blipFill>
                <a:blip r:embed="rId11"/>
                <a:stretch>
                  <a:fillRect l="-21053" r="-22368" b="-38333"/>
                </a:stretch>
              </a:blipFill>
            </p:spPr>
            <p:txBody>
              <a:bodyPr/>
              <a:lstStyle/>
              <a:p>
                <a:r>
                  <a:rPr lang="LID4096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 bwMode="auto">
              <a:xfrm>
                <a:off x="471333" y="1003606"/>
                <a:ext cx="11661430" cy="168437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342900" indent="-342900">
                  <a:lnSpc>
                    <a:spcPct val="110000"/>
                  </a:lnSpc>
                  <a:buFont typeface="Arial"/>
                  <a:buChar char="•"/>
                  <a:defRPr/>
                </a:pPr>
                <a:r>
                  <a:rPr lang="en-US" sz="2400" dirty="0"/>
                  <a:t>Let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/>
                      </a:rPr>
                      <m:t>𝑓</m:t>
                    </m:r>
                    <m:r>
                      <a:rPr lang="en-US" sz="2400" b="0" i="1">
                        <a:latin typeface="Cambria Math"/>
                      </a:rPr>
                      <m:t>=</m:t>
                    </m:r>
                    <m:r>
                      <a:rPr lang="en-US" sz="2400" b="0" i="1">
                        <a:latin typeface="Cambria Math"/>
                      </a:rPr>
                      <m:t>𝑐</m:t>
                    </m:r>
                    <m:r>
                      <a:rPr lang="en-US" sz="2400" b="0" i="1">
                        <a:latin typeface="Cambria Math"/>
                      </a:rPr>
                      <m:t>⋅</m:t>
                    </m:r>
                    <m:r>
                      <a:rPr lang="en-US" sz="2400" b="0" i="1">
                        <a:latin typeface="Cambria Math"/>
                      </a:rPr>
                      <m:t>𝑥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b>
                    </m:sSub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⊕…⊕</m:t>
                    </m:r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sz="2400" i="1">
                        <a:latin typeface="Cambria Math"/>
                      </a:rPr>
                      <m:t>:</m:t>
                    </m:r>
                    <m:r>
                      <a:rPr lang="en-US" sz="2400" b="0" i="1">
                        <a:latin typeface="Cambria Math"/>
                      </a:rPr>
                      <m:t> </m:t>
                    </m:r>
                    <m:sSub>
                      <m:sSubPr>
                        <m:ctrlPr>
                          <a:rPr lang="ar-AE" sz="2400" b="0" i="1">
                            <a:latin typeface="Cambria Math" panose="02040503050406030204" pitchFamily="18" charset="0"/>
                            <a:ea typeface="Cambria Math"/>
                            <a:cs typeface="Cambria Math"/>
                          </a:rPr>
                        </m:ctrlPr>
                      </m:sSubPr>
                      <m:e>
                        <m:r>
                          <a:rPr lang="ar-AE" sz="2400" b="0" i="1">
                            <a:latin typeface="Cambria Math"/>
                          </a:rPr>
                          <m:t>𝑆</m:t>
                        </m:r>
                      </m:e>
                      <m:sub>
                        <m:r>
                          <a:rPr lang="ar-AE" sz="2400" b="0" i="1">
                            <a:latin typeface="Cambria Math"/>
                          </a:rPr>
                          <m:t>𝑛</m:t>
                        </m:r>
                      </m:sub>
                    </m:sSub>
                    <m:r>
                      <a:rPr lang="ar-AE" sz="2400" b="0" i="1">
                        <a:latin typeface="Cambria Math"/>
                      </a:rPr>
                      <m:t>≡</m:t>
                    </m:r>
                    <m:d>
                      <m:dPr>
                        <m:begChr m:val="{"/>
                        <m:endChr m:val="}"/>
                        <m:ctrlPr>
                          <a:rPr lang="ar-AE" sz="2400" i="1">
                            <a:latin typeface="Cambria Math" panose="02040503050406030204" pitchFamily="18" charset="0"/>
                            <a:ea typeface="Cambria Math"/>
                            <a:cs typeface="Cambria Math"/>
                          </a:rPr>
                        </m:ctrlPr>
                      </m:dPr>
                      <m:e>
                        <m:r>
                          <a:rPr lang="ar-AE" sz="2400" i="1">
                            <a:latin typeface="Cambria Math"/>
                          </a:rPr>
                          <m:t>0,1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ar-AE" sz="2400" b="0" i="1">
                            <a:latin typeface="Cambria Math"/>
                          </a:rPr>
                          <m:t>…,</m:t>
                        </m:r>
                        <m:sSup>
                          <m:sSupPr>
                            <m:ctrlPr>
                              <a:rPr lang="ar-AE" sz="2400" b="0" i="1">
                                <a:latin typeface="Cambria Math" panose="02040503050406030204" pitchFamily="18" charset="0"/>
                                <a:ea typeface="Cambria Math"/>
                                <a:cs typeface="Cambria Math"/>
                              </a:rPr>
                            </m:ctrlPr>
                          </m:sSupPr>
                          <m:e>
                            <m:r>
                              <a:rPr lang="ar-AE" sz="2400" b="0" i="1">
                                <a:latin typeface="Cambria Math"/>
                              </a:rPr>
                              <m:t>2</m:t>
                            </m:r>
                          </m:e>
                          <m:sup>
                            <m:r>
                              <a:rPr lang="ar-AE" sz="2400" b="0" i="1">
                                <a:latin typeface="Cambria Math"/>
                              </a:rPr>
                              <m:t>𝑛</m:t>
                            </m:r>
                          </m:sup>
                        </m:sSup>
                        <m:r>
                          <a:rPr lang="ar-AE" sz="2400" b="0" i="1">
                            <a:latin typeface="Cambria Math"/>
                          </a:rPr>
                          <m:t>−1</m:t>
                        </m:r>
                      </m:e>
                    </m:d>
                    <m:r>
                      <a:rPr lang="ar-AE" sz="2400" i="1">
                        <a:latin typeface="Cambria Math"/>
                      </a:rPr>
                      <m:t>→{0,1}</m:t>
                    </m:r>
                  </m:oMath>
                </a14:m>
                <a:r>
                  <a:rPr lang="ar-AE" sz="2400" dirty="0"/>
                  <a:t>.</a:t>
                </a:r>
                <a14:m>
                  <m:oMath xmlns:m="http://schemas.openxmlformats.org/officeDocument/2006/math">
                    <m:r>
                      <a:rPr lang="de-DE" sz="2400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ar-AE" sz="2400" b="0" i="1"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ar-AE" sz="2400" b="0" i="1">
                            <a:latin typeface="Cambria Math" panose="02040503050406030204" pitchFamily="18" charset="0"/>
                            <a:ea typeface="Cambria Math"/>
                            <a:cs typeface="Cambria Math"/>
                          </a:rPr>
                        </m:ctrlPr>
                      </m:sSubPr>
                      <m:e>
                        <m:r>
                          <a:rPr lang="ar-AE" sz="2400" b="0" i="1">
                            <a:latin typeface="Cambria Math"/>
                          </a:rPr>
                          <m:t>𝑐</m:t>
                        </m:r>
                      </m:e>
                      <m:sub>
                        <m:r>
                          <a:rPr lang="ar-AE" sz="2400" b="0" i="1">
                            <a:latin typeface="Cambria Math"/>
                          </a:rPr>
                          <m:t>𝑛</m:t>
                        </m:r>
                        <m:r>
                          <a:rPr lang="ar-AE" sz="2400" b="0" i="1">
                            <a:latin typeface="Cambria Math"/>
                          </a:rPr>
                          <m:t>−1</m:t>
                        </m:r>
                      </m:sub>
                    </m:sSub>
                    <m:r>
                      <a:rPr lang="ar-AE" sz="2400" b="0" i="1">
                        <a:latin typeface="Cambria Math"/>
                      </a:rPr>
                      <m:t>…</m:t>
                    </m:r>
                    <m:sSub>
                      <m:sSubPr>
                        <m:ctrlPr>
                          <a:rPr lang="ar-AE" sz="2400" b="0" i="1">
                            <a:latin typeface="Cambria Math" panose="02040503050406030204" pitchFamily="18" charset="0"/>
                            <a:ea typeface="Cambria Math"/>
                            <a:cs typeface="Cambria Math"/>
                          </a:rPr>
                        </m:ctrlPr>
                      </m:sSubPr>
                      <m:e>
                        <m:r>
                          <a:rPr lang="ar-AE" sz="2400" b="0" i="1">
                            <a:latin typeface="Cambria Math"/>
                          </a:rPr>
                          <m:t>𝑐</m:t>
                        </m:r>
                      </m:e>
                      <m:sub>
                        <m:r>
                          <a:rPr lang="ar-AE" sz="2400" b="0" i="1">
                            <a:latin typeface="Cambria Math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ar-AE" sz="2400" b="0" i="1">
                            <a:latin typeface="Cambria Math" panose="02040503050406030204" pitchFamily="18" charset="0"/>
                            <a:ea typeface="Cambria Math"/>
                            <a:cs typeface="Cambria Math"/>
                          </a:rPr>
                        </m:ctrlPr>
                      </m:sSubPr>
                      <m:e>
                        <m:r>
                          <a:rPr lang="ar-AE" sz="2400" b="0" i="1">
                            <a:latin typeface="Cambria Math"/>
                          </a:rPr>
                          <m:t>𝑐</m:t>
                        </m:r>
                      </m:e>
                      <m:sub>
                        <m:r>
                          <a:rPr lang="ar-AE" sz="2400" b="0" i="1">
                            <a:latin typeface="Cambria Math"/>
                          </a:rPr>
                          <m:t>0</m:t>
                        </m:r>
                      </m:sub>
                    </m:sSub>
                    <m:r>
                      <a:rPr lang="ar-AE" sz="2400" b="0" i="1">
                        <a:latin typeface="Cambria Math"/>
                      </a:rPr>
                      <m:t>. </m:t>
                    </m:r>
                  </m:oMath>
                </a14:m>
                <a:endParaRPr lang="ar-AE" sz="2400" dirty="0"/>
              </a:p>
              <a:p>
                <a:pPr marL="342900" indent="-342900">
                  <a:lnSpc>
                    <a:spcPct val="110000"/>
                  </a:lnSpc>
                  <a:buFont typeface="Arial"/>
                  <a:buChar char="•"/>
                  <a:defRPr/>
                </a:pPr>
                <a:r>
                  <a:rPr lang="en-US" sz="2400" dirty="0"/>
                  <a:t>We need to evaluate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/>
                      </a:rPr>
                      <m:t>𝑓</m:t>
                    </m:r>
                  </m:oMath>
                </a14:m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r>
                      <a:rPr lang="en-US" sz="2400" b="0" i="1">
                        <a:solidFill>
                          <a:srgbClr val="C00000"/>
                        </a:solidFill>
                        <a:latin typeface="Cambria Math"/>
                      </a:rPr>
                      <m:t>𝑛</m:t>
                    </m:r>
                  </m:oMath>
                </a14:m>
                <a:r>
                  <a:rPr lang="en-US" sz="2400" dirty="0">
                    <a:solidFill>
                      <a:srgbClr val="C00000"/>
                    </a:solidFill>
                  </a:rPr>
                  <a:t> times </a:t>
                </a:r>
                <a:r>
                  <a:rPr lang="en-US" sz="2400" dirty="0"/>
                  <a:t>for </a:t>
                </a:r>
                <a14:m>
                  <m:oMath xmlns:m="http://schemas.openxmlformats.org/officeDocument/2006/math">
                    <m:r>
                      <a:rPr lang="en-US" sz="2400" b="0" i="1">
                        <a:latin typeface="Cambria Math"/>
                      </a:rPr>
                      <m:t>𝑛</m:t>
                    </m:r>
                  </m:oMath>
                </a14:m>
                <a:r>
                  <a:rPr lang="en-US" sz="2400" dirty="0"/>
                  <a:t> different </a:t>
                </a:r>
                <a14:m>
                  <m:oMath xmlns:m="http://schemas.openxmlformats.org/officeDocument/2006/math">
                    <m:r>
                      <a:rPr lang="en-US" sz="2400" b="0" i="1">
                        <a:latin typeface="Cambria Math"/>
                      </a:rPr>
                      <m:t>𝑥</m:t>
                    </m:r>
                  </m:oMath>
                </a14:m>
                <a:r>
                  <a:rPr lang="en-US" sz="2400" dirty="0"/>
                  <a:t> to find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/>
                      </a:rPr>
                      <m:t>𝑐</m:t>
                    </m:r>
                  </m:oMath>
                </a14:m>
                <a:r>
                  <a:rPr lang="en-US" sz="2400" dirty="0"/>
                  <a:t> classically. </a:t>
                </a:r>
              </a:p>
              <a:p>
                <a:pPr>
                  <a:lnSpc>
                    <a:spcPct val="110000"/>
                  </a:lnSpc>
                  <a:defRPr/>
                </a:pPr>
                <a:r>
                  <a:rPr lang="en-US" sz="2400" b="0" dirty="0"/>
                  <a:t>     </a:t>
                </a:r>
                <a14:m>
                  <m:oMath xmlns:m="http://schemas.openxmlformats.org/officeDocument/2006/math">
                    <m:r>
                      <a:rPr lang="en-US" sz="2400" b="0" i="1">
                        <a:latin typeface="Cambria Math"/>
                      </a:rPr>
                      <m:t>𝑥</m:t>
                    </m:r>
                    <m:r>
                      <a:rPr lang="en-US" sz="2400" b="0" i="1">
                        <a:latin typeface="Cambria Math"/>
                      </a:rPr>
                      <m:t>=(100…0)</m:t>
                    </m:r>
                  </m:oMath>
                </a14:m>
                <a:r>
                  <a:rPr lang="en-US" sz="2400" dirty="0"/>
                  <a:t> is used to find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ar-AE" sz="2400" i="1">
                            <a:latin typeface="Cambria Math" panose="02040503050406030204" pitchFamily="18" charset="0"/>
                            <a:ea typeface="Cambria Math"/>
                            <a:cs typeface="Cambria Math"/>
                          </a:rPr>
                        </m:ctrlPr>
                      </m:sSubPr>
                      <m:e>
                        <m:r>
                          <a:rPr lang="ar-AE" sz="2400" i="1">
                            <a:latin typeface="Cambria Math"/>
                          </a:rPr>
                          <m:t>𝑐</m:t>
                        </m:r>
                      </m:e>
                      <m:sub>
                        <m:r>
                          <a:rPr lang="ar-AE" sz="2400" i="1">
                            <a:latin typeface="Cambria Math"/>
                          </a:rPr>
                          <m:t>𝑛</m:t>
                        </m:r>
                        <m:r>
                          <a:rPr lang="ar-AE" sz="2400" i="1">
                            <a:latin typeface="Cambria Math"/>
                          </a:rPr>
                          <m:t>−1</m:t>
                        </m:r>
                      </m:sub>
                    </m:sSub>
                  </m:oMath>
                </a14:m>
                <a:r>
                  <a:rPr lang="en-US" sz="2400" dirty="0"/>
                  <a:t> </a:t>
                </a:r>
                <a:r>
                  <a:rPr lang="ar-AE" sz="2400" dirty="0"/>
                  <a:t>,</a:t>
                </a:r>
                <a:r>
                  <a:rPr lang="en-US" sz="2400" dirty="0"/>
                  <a:t> </a:t>
                </a:r>
                <a:r>
                  <a:rPr lang="ar-AE" sz="2400" dirty="0"/>
                  <a:t> </a:t>
                </a:r>
                <a:r>
                  <a:rPr lang="en-US" sz="2400" dirty="0"/>
                  <a:t>for example.</a:t>
                </a:r>
                <a:endParaRPr lang="en-US" dirty="0"/>
              </a:p>
              <a:p>
                <a:pPr marL="342900" indent="-342900">
                  <a:lnSpc>
                    <a:spcPct val="110000"/>
                  </a:lnSpc>
                  <a:buFont typeface="Arial"/>
                  <a:buChar char="•"/>
                  <a:defRPr/>
                </a:pPr>
                <a:r>
                  <a:rPr lang="en-US" sz="2400" dirty="0"/>
                  <a:t>The Bernstein-Vazirani algorithm finds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/>
                      </a:rPr>
                      <m:t>𝑐</m:t>
                    </m:r>
                  </m:oMath>
                </a14:m>
                <a:r>
                  <a:rPr lang="en-US" sz="2400" dirty="0"/>
                  <a:t> with a </a:t>
                </a:r>
                <a:r>
                  <a:rPr lang="en-US" sz="2400" dirty="0">
                    <a:solidFill>
                      <a:srgbClr val="C00000"/>
                    </a:solidFill>
                  </a:rPr>
                  <a:t>single</a:t>
                </a:r>
                <a:r>
                  <a:rPr lang="en-US" sz="2400" dirty="0"/>
                  <a:t> query of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/>
                      </a:rPr>
                      <m:t>𝑓</m:t>
                    </m:r>
                  </m:oMath>
                </a14:m>
                <a:r>
                  <a:rPr lang="en-US" sz="2400" dirty="0"/>
                  <a:t>.</a:t>
                </a:r>
                <a:endParaRPr dirty="0"/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71333" y="1003606"/>
                <a:ext cx="11661430" cy="1684372"/>
              </a:xfrm>
              <a:prstGeom prst="rect">
                <a:avLst/>
              </a:prstGeom>
              <a:blipFill>
                <a:blip r:embed="rId12"/>
                <a:stretch>
                  <a:fillRect l="-652" t="-2256" r="-978" b="-7519"/>
                </a:stretch>
              </a:blipFill>
            </p:spPr>
            <p:txBody>
              <a:bodyPr/>
              <a:lstStyle/>
              <a:p>
                <a:r>
                  <a:rPr lang="en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BB034974-5083-1514-ECAD-926A9ED2B4CB}"/>
                  </a:ext>
                </a:extLst>
              </p:cNvPr>
              <p:cNvSpPr txBox="1"/>
              <p:nvPr/>
            </p:nvSpPr>
            <p:spPr bwMode="auto">
              <a:xfrm>
                <a:off x="9972523" y="4132113"/>
                <a:ext cx="2160240" cy="73250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𝑈</m:t>
                          </m:r>
                        </m:e>
                        <m:sub>
                          <m:r>
                            <a:rPr lang="en-US" sz="20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𝑓</m:t>
                          </m:r>
                        </m:sub>
                      </m:sSub>
                      <m:d>
                        <m:dPr>
                          <m:begChr m:val="|"/>
                          <m:endChr m:val="⟩"/>
                          <m:ctrlPr>
                            <a:rPr lang="en-US" sz="20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  <m:r>
                            <a:rPr lang="en-US" sz="20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0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sz="20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=|</m:t>
                      </m:r>
                      <m:r>
                        <a:rPr lang="en-US" sz="20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20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⊕(</m:t>
                      </m:r>
                      <m:r>
                        <a:rPr lang="en-US" sz="20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𝑐</m:t>
                      </m:r>
                      <m:r>
                        <a:rPr lang="en-US" sz="20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⋅</m:t>
                      </m:r>
                      <m:r>
                        <a:rPr lang="en-US" sz="20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0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),</m:t>
                      </m:r>
                      <m:r>
                        <a:rPr lang="en-US" sz="20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0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⟩</m:t>
                      </m:r>
                    </m:oMath>
                  </m:oMathPara>
                </a14:m>
                <a:endParaRPr lang="LID4096" sz="2000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BB034974-5083-1514-ECAD-926A9ED2B4C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9972523" y="4132113"/>
                <a:ext cx="2160240" cy="732508"/>
              </a:xfrm>
              <a:prstGeom prst="rect">
                <a:avLst/>
              </a:prstGeom>
              <a:blipFill>
                <a:blip r:embed="rId13"/>
                <a:stretch>
                  <a:fillRect b="-9167"/>
                </a:stretch>
              </a:blipFill>
            </p:spPr>
            <p:txBody>
              <a:bodyPr/>
              <a:lstStyle/>
              <a:p>
                <a:r>
                  <a:rPr lang="LID4096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/>
              <p:cNvSpPr>
                <a:spLocks noGrp="1"/>
              </p:cNvSpPr>
              <p:nvPr>
                <p:ph idx="1"/>
              </p:nvPr>
            </p:nvSpPr>
            <p:spPr bwMode="auto">
              <a:xfrm>
                <a:off x="4642063" y="986118"/>
                <a:ext cx="7471280" cy="3880802"/>
              </a:xfrm>
            </p:spPr>
            <p:txBody>
              <a:bodyPr>
                <a:normAutofit fontScale="92500" lnSpcReduction="20000"/>
              </a:bodyPr>
              <a:lstStyle/>
              <a:p>
                <a:pPr>
                  <a:defRPr/>
                </a:pPr>
                <a14:m>
                  <m:oMath xmlns:m="http://schemas.openxmlformats.org/officeDocument/2006/math">
                    <m:d>
                      <m:dPr>
                        <m:begChr m:val="|"/>
                        <m:endChr m:val="⟩"/>
                        <m:ctrlPr>
                          <a:rPr lang="en-US" i="1">
                            <a:latin typeface="Cambria Math" panose="02040503050406030204" pitchFamily="18" charset="0"/>
                            <a:ea typeface="Cambria Math"/>
                            <a:cs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/>
                                <a:cs typeface="Cambria Math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>
                                <a:latin typeface="Cambria Math"/>
                              </a:rPr>
                              <m:t>Ψ</m:t>
                            </m:r>
                          </m:e>
                          <m:sub>
                            <m:r>
                              <a:rPr lang="en-US" i="1">
                                <a:latin typeface="Cambria Math"/>
                              </a:rPr>
                              <m:t>3</m:t>
                            </m:r>
                          </m:sub>
                        </m:sSub>
                      </m:e>
                    </m:d>
                    <m:r>
                      <a:rPr lang="en-US" i="1"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  <a:ea typeface="Cambria Math"/>
                            <a:cs typeface="Cambria Math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/>
                          </a:rPr>
                          <m:t>(</m:t>
                        </m:r>
                        <m:r>
                          <a:rPr lang="en-US" i="1">
                            <a:latin typeface="Cambria Math"/>
                          </a:rPr>
                          <m:t>𝐼</m:t>
                        </m:r>
                        <m:r>
                          <a:rPr lang="en-US" i="1">
                            <a:latin typeface="Cambria Math"/>
                          </a:rPr>
                          <m:t>⊗</m:t>
                        </m:r>
                        <m:r>
                          <a:rPr lang="en-US" i="1">
                            <a:latin typeface="Cambria Math"/>
                          </a:rPr>
                          <m:t>𝐻</m:t>
                        </m:r>
                      </m:e>
                      <m:sup>
                        <m:r>
                          <a:rPr lang="en-US" i="1">
                            <a:latin typeface="Cambria Math"/>
                          </a:rPr>
                          <m:t>⊗</m:t>
                        </m:r>
                        <m:r>
                          <a:rPr lang="en-US" i="1">
                            <a:latin typeface="Cambria Math"/>
                          </a:rPr>
                          <m:t>𝑛</m:t>
                        </m:r>
                      </m:sup>
                    </m:sSup>
                    <m:r>
                      <a:rPr lang="en-US" i="1">
                        <a:latin typeface="Cambria Math"/>
                      </a:rPr>
                      <m:t>)|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mbria Math"/>
                            <a:cs typeface="Cambria Math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>
                            <a:latin typeface="Cambria Math"/>
                          </a:rPr>
                          <m:t>Ψ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en-US" i="1">
                        <a:latin typeface="Cambria Math"/>
                      </a:rPr>
                      <m:t>⟩</m:t>
                    </m:r>
                  </m:oMath>
                </a14:m>
                <a:endParaRPr lang="en-US" dirty="0"/>
              </a:p>
              <a:p>
                <a:pPr marL="0" indent="0">
                  <a:buNone/>
                  <a:defRPr/>
                </a:pPr>
                <a:r>
                  <a:rPr lang="en-US" dirty="0"/>
                  <a:t>          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  <a:ea typeface="Cambria Math"/>
                            <a:cs typeface="Cambria Math"/>
                          </a:rPr>
                        </m:ctrlPr>
                      </m:fPr>
                      <m:num>
                        <m:r>
                          <a:rPr lang="en-US" i="1">
                            <a:latin typeface="Cambria Math"/>
                          </a:rPr>
                          <m:t>1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/>
                                <a:cs typeface="Cambria Math"/>
                              </a:rPr>
                            </m:ctrlPr>
                          </m:radPr>
                          <m:deg/>
                          <m:e>
                            <m:r>
                              <a:rPr lang="en-US" i="1">
                                <a:latin typeface="Cambria Math"/>
                              </a:rPr>
                              <m:t>2</m:t>
                            </m:r>
                          </m:e>
                        </m:rad>
                      </m:den>
                    </m:f>
                    <m:r>
                      <a:rPr lang="en-US" i="1">
                        <a:latin typeface="Cambria Math"/>
                      </a:rPr>
                      <m:t>(|0⟩−|1⟩)</m:t>
                    </m:r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  <a:ea typeface="Cambria Math"/>
                            <a:cs typeface="Cambria Math"/>
                          </a:rPr>
                        </m:ctrlPr>
                      </m:fPr>
                      <m:num>
                        <m:r>
                          <a:rPr lang="en-US" i="1">
                            <a:latin typeface="Cambria Math"/>
                          </a:rPr>
                          <m:t>1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/>
                                <a:cs typeface="Cambria Math"/>
                              </a:rPr>
                            </m:ctrlPr>
                          </m:radPr>
                          <m:deg/>
                          <m:e>
                            <m:sSup>
                              <m:sSupPr>
                                <m:ctrlPr>
                                  <a:rPr lang="en-US" i="1">
                                    <a:latin typeface="Cambria Math" panose="02040503050406030204" pitchFamily="18" charset="0"/>
                                    <a:ea typeface="Cambria Math"/>
                                    <a:cs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US" i="1">
                                    <a:latin typeface="Cambria Math"/>
                                  </a:rPr>
                                  <m:t>2</m:t>
                                </m:r>
                              </m:e>
                              <m:sup>
                                <m:r>
                                  <a:rPr lang="en-US" i="1">
                                    <a:latin typeface="Cambria Math"/>
                                  </a:rPr>
                                  <m:t>𝑛</m:t>
                                </m:r>
                              </m:sup>
                            </m:sSup>
                          </m:e>
                        </m:rad>
                      </m:den>
                    </m:f>
                    <m:nary>
                      <m:naryPr>
                        <m:chr m:val="∑"/>
                        <m:ctrlPr>
                          <a:rPr lang="en-US" i="1">
                            <a:latin typeface="Cambria Math" panose="02040503050406030204" pitchFamily="18" charset="0"/>
                            <a:ea typeface="Cambria Math"/>
                            <a:cs typeface="Cambria Math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i="1">
                            <a:latin typeface="Cambria Math"/>
                          </a:rPr>
                          <m:t>𝑥</m:t>
                        </m:r>
                        <m:r>
                          <a:rPr lang="en-US" i="1">
                            <a:latin typeface="Cambria Math"/>
                          </a:rPr>
                          <m:t>=0</m:t>
                        </m:r>
                      </m:sub>
                      <m:sup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/>
                                <a:cs typeface="Cambria Math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/>
                              </a:rPr>
                              <m:t>2</m:t>
                            </m:r>
                          </m:e>
                          <m:sup>
                            <m:r>
                              <a:rPr lang="en-US" i="1">
                                <a:latin typeface="Cambria Math"/>
                              </a:rPr>
                              <m:t>𝑛</m:t>
                            </m:r>
                          </m:sup>
                        </m:sSup>
                        <m:r>
                          <a:rPr lang="en-US" i="1">
                            <a:latin typeface="Cambria Math"/>
                          </a:rPr>
                          <m:t>−1</m:t>
                        </m:r>
                      </m:sup>
                      <m:e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/>
                                <a:cs typeface="Cambria Math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/>
                              </a:rPr>
                              <m:t>(−1)</m:t>
                            </m:r>
                          </m:e>
                          <m:sup>
                            <m:r>
                              <a:rPr lang="en-US" b="0" i="1">
                                <a:latin typeface="Cambria Math"/>
                              </a:rPr>
                              <m:t>𝑐</m:t>
                            </m:r>
                            <m:r>
                              <a:rPr lang="en-US" b="0" i="1">
                                <a:latin typeface="Cambria Math"/>
                              </a:rPr>
                              <m:t>⋅</m:t>
                            </m:r>
                            <m:r>
                              <a:rPr lang="en-US" b="0" i="1">
                                <a:latin typeface="Cambria Math"/>
                              </a:rPr>
                              <m:t>𝑥</m:t>
                            </m:r>
                          </m:sup>
                        </m:sSup>
                        <m:sSup>
                          <m:sSupPr>
                            <m:ctrlPr>
                              <a:rPr lang="en-US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Cambria Math"/>
                                <a:cs typeface="Cambria Math"/>
                              </a:rPr>
                            </m:ctrlPr>
                          </m:sSupPr>
                          <m:e>
                            <m:r>
                              <a:rPr lang="en-US" i="1">
                                <a:solidFill>
                                  <a:srgbClr val="C00000"/>
                                </a:solidFill>
                                <a:latin typeface="Cambria Math"/>
                              </a:rPr>
                              <m:t>𝐻</m:t>
                            </m:r>
                          </m:e>
                          <m:sup>
                            <m:r>
                              <a:rPr lang="en-US" i="1">
                                <a:solidFill>
                                  <a:srgbClr val="C00000"/>
                                </a:solidFill>
                                <a:latin typeface="Cambria Math"/>
                              </a:rPr>
                              <m:t>⊗</m:t>
                            </m:r>
                            <m:r>
                              <a:rPr lang="en-US" i="1">
                                <a:solidFill>
                                  <a:srgbClr val="C00000"/>
                                </a:solidFill>
                                <a:latin typeface="Cambria Math"/>
                              </a:rPr>
                              <m:t>𝑛</m:t>
                            </m:r>
                          </m:sup>
                        </m:sSup>
                        <m:d>
                          <m:dPr>
                            <m:begChr m:val="|"/>
                            <m:endChr m:val="⟩"/>
                            <m:ctrlPr>
                              <a:rPr lang="en-US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Cambria Math"/>
                                <a:cs typeface="Cambria Math"/>
                              </a:rPr>
                            </m:ctrlPr>
                          </m:dPr>
                          <m:e>
                            <m:r>
                              <a:rPr lang="en-US" i="1">
                                <a:solidFill>
                                  <a:srgbClr val="C00000"/>
                                </a:solidFill>
                                <a:latin typeface="Cambria Math"/>
                              </a:rPr>
                              <m:t>𝑥</m:t>
                            </m:r>
                          </m:e>
                        </m:d>
                      </m:e>
                    </m:nary>
                    <m:r>
                      <a:rPr lang="en-US" i="1">
                        <a:latin typeface="Cambria Math"/>
                      </a:rPr>
                      <m:t>.</m:t>
                    </m:r>
                  </m:oMath>
                </a14:m>
                <a:endParaRPr lang="en-US" dirty="0"/>
              </a:p>
              <a:p>
                <a:pPr>
                  <a:defRPr/>
                </a:pPr>
                <a:r>
                  <a:rPr lang="en-US" dirty="0"/>
                  <a:t>Recall that </a:t>
                </a:r>
                <a:endParaRPr dirty="0"/>
              </a:p>
              <a:p>
                <a:pPr marL="0" indent="0">
                  <a:buNone/>
                  <a:defRPr/>
                </a:pP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𝐻</m:t>
                    </m:r>
                    <m:d>
                      <m:dPr>
                        <m:begChr m:val="|"/>
                        <m:endChr m:val="⟩"/>
                        <m:ctrlPr>
                          <a:rPr lang="en-US" i="1">
                            <a:latin typeface="Cambria Math" panose="02040503050406030204" pitchFamily="18" charset="0"/>
                            <a:ea typeface="Cambria Math"/>
                            <a:cs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/>
                                <a:cs typeface="Cambria Math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en-US" i="1">
                                <a:latin typeface="Cambria Math"/>
                              </a:rPr>
                              <m:t>𝑘</m:t>
                            </m:r>
                          </m:sub>
                        </m:sSub>
                      </m:e>
                    </m:d>
                    <m:r>
                      <a:rPr lang="en-US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  <a:ea typeface="Cambria Math"/>
                            <a:cs typeface="Cambria Math"/>
                          </a:rPr>
                        </m:ctrlPr>
                      </m:fPr>
                      <m:num>
                        <m:r>
                          <a:rPr lang="en-US" i="1">
                            <a:latin typeface="Cambria Math"/>
                          </a:rPr>
                          <m:t>1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/>
                                <a:cs typeface="Cambria Math"/>
                              </a:rPr>
                            </m:ctrlPr>
                          </m:radPr>
                          <m:deg/>
                          <m:e>
                            <m:r>
                              <a:rPr lang="en-US" i="1">
                                <a:latin typeface="Cambria Math"/>
                              </a:rPr>
                              <m:t>2</m:t>
                            </m:r>
                          </m:e>
                        </m:rad>
                      </m:den>
                    </m:f>
                    <m:r>
                      <a:rPr lang="en-US" i="1">
                        <a:latin typeface="Cambria Math"/>
                      </a:rPr>
                      <m:t>(|0⟩+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  <a:ea typeface="Cambria Math"/>
                            <a:cs typeface="Cambria Math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/>
                                <a:cs typeface="Cambria Math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/>
                              </a:rPr>
                              <m:t>−1</m:t>
                            </m:r>
                          </m:e>
                        </m:d>
                      </m:e>
                      <m:sup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/>
                                <a:cs typeface="Cambria Math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en-US" i="1">
                                <a:latin typeface="Cambria Math"/>
                              </a:rPr>
                              <m:t>𝑘</m:t>
                            </m:r>
                          </m:sub>
                        </m:sSub>
                      </m:sup>
                    </m:sSup>
                    <m:r>
                      <a:rPr lang="en-US" i="1">
                        <a:latin typeface="Cambria Math"/>
                      </a:rPr>
                      <m:t>|1⟩)</m:t>
                    </m:r>
                  </m:oMath>
                </a14:m>
                <a:endParaRPr lang="en-US" i="1" dirty="0">
                  <a:latin typeface="Cambria Math"/>
                </a:endParaRPr>
              </a:p>
              <a:p>
                <a:pPr marL="0" indent="0">
                  <a:buNone/>
                  <a:defRPr/>
                </a:pPr>
                <a:r>
                  <a:rPr lang="en-US" b="0" dirty="0"/>
                  <a:t>           </a:t>
                </a:r>
                <a14:m>
                  <m:oMath xmlns:m="http://schemas.openxmlformats.org/officeDocument/2006/math">
                    <m:r>
                      <a:rPr lang="en-US" b="0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  <a:ea typeface="Cambria Math"/>
                            <a:cs typeface="Cambria Math"/>
                          </a:rPr>
                        </m:ctrlPr>
                      </m:fPr>
                      <m:num>
                        <m:r>
                          <a:rPr lang="en-US" i="1">
                            <a:latin typeface="Cambria Math"/>
                          </a:rPr>
                          <m:t>1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/>
                                <a:cs typeface="Cambria Math"/>
                              </a:rPr>
                            </m:ctrlPr>
                          </m:radPr>
                          <m:deg/>
                          <m:e>
                            <m:r>
                              <a:rPr lang="en-US" i="1">
                                <a:latin typeface="Cambria Math"/>
                              </a:rPr>
                              <m:t>2</m:t>
                            </m:r>
                          </m:e>
                        </m:rad>
                      </m:den>
                    </m:f>
                    <m:nary>
                      <m:naryPr>
                        <m:chr m:val="∑"/>
                        <m:supHide m:val="on"/>
                        <m:ctrlPr>
                          <a:rPr lang="en-US" i="1">
                            <a:latin typeface="Cambria Math" panose="02040503050406030204" pitchFamily="18" charset="0"/>
                            <a:ea typeface="Cambria Math"/>
                            <a:cs typeface="Cambria Math"/>
                          </a:rPr>
                        </m:ctrlPr>
                      </m:naryPr>
                      <m:sub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/>
                                <a:cs typeface="Cambria Math"/>
                              </a:rPr>
                            </m:ctrlPr>
                          </m:sSubPr>
                          <m:e>
                            <m:r>
                              <m:rPr>
                                <m:brk m:alnAt="7"/>
                              </m:rPr>
                              <a:rPr lang="en-US" i="1">
                                <a:latin typeface="Cambria Math"/>
                              </a:rPr>
                              <m:t>𝑦</m:t>
                            </m:r>
                          </m:e>
                          <m:sub>
                            <m:r>
                              <m:rPr>
                                <m:brk m:alnAt="7"/>
                              </m:rPr>
                              <a:rPr lang="en-US" i="1">
                                <a:latin typeface="Cambria Math"/>
                              </a:rPr>
                              <m:t>𝑘</m:t>
                            </m:r>
                          </m:sub>
                        </m:sSub>
                        <m:r>
                          <m:rPr>
                            <m:brk m:alnAt="7"/>
                          </m:rPr>
                          <a:rPr lang="en-US" i="1">
                            <a:latin typeface="Cambria Math"/>
                          </a:rPr>
                          <m:t>∈</m:t>
                        </m:r>
                        <m:r>
                          <a:rPr lang="en-US" i="1">
                            <a:latin typeface="Cambria Math"/>
                          </a:rPr>
                          <m:t>{0,1}</m:t>
                        </m:r>
                      </m:sub>
                      <m:sup/>
                      <m:e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/>
                                <a:cs typeface="Cambria Math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/>
                              </a:rPr>
                              <m:t>(−1)</m:t>
                            </m:r>
                          </m:e>
                          <m:sup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  <a:ea typeface="Cambria Math"/>
                                    <a:cs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/>
                                  </a:rPr>
                                  <m:t>𝑘</m:t>
                                </m:r>
                              </m:sub>
                            </m:sSub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  <a:ea typeface="Cambria Math"/>
                                    <a:cs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/>
                                  </a:rPr>
                                  <m:t>𝑦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/>
                                  </a:rPr>
                                  <m:t>𝑘</m:t>
                                </m:r>
                              </m:sub>
                            </m:sSub>
                          </m:sup>
                        </m:sSup>
                      </m:e>
                    </m:nary>
                    <m:r>
                      <a:rPr lang="en-US" i="1">
                        <a:latin typeface="Cambria Math"/>
                      </a:rPr>
                      <m:t>|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mbria Math"/>
                            <a:cs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𝑦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𝑘</m:t>
                        </m:r>
                      </m:sub>
                    </m:sSub>
                    <m:r>
                      <a:rPr lang="en-US" i="1">
                        <a:latin typeface="Cambria Math"/>
                      </a:rPr>
                      <m:t>⟩</m:t>
                    </m:r>
                  </m:oMath>
                </a14:m>
                <a:r>
                  <a:rPr lang="en-US" dirty="0"/>
                  <a:t>. Then</a:t>
                </a:r>
                <a:endParaRPr dirty="0"/>
              </a:p>
              <a:p>
                <a:pPr marL="0" indent="0">
                  <a:buNone/>
                  <a:defRPr/>
                </a:pPr>
                <a:r>
                  <a:rPr lang="en-US" dirty="0"/>
                  <a:t>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/>
                            <a:cs typeface="Cambria Math"/>
                          </a:rPr>
                        </m:ctrlPr>
                      </m:sSupPr>
                      <m:e>
                        <m:r>
                          <a:rPr lang="en-US" i="1">
                            <a:solidFill>
                              <a:srgbClr val="C00000"/>
                            </a:solidFill>
                            <a:latin typeface="Cambria Math"/>
                          </a:rPr>
                          <m:t>𝐻</m:t>
                        </m:r>
                      </m:e>
                      <m:sup>
                        <m:r>
                          <a:rPr lang="en-US" i="1">
                            <a:solidFill>
                              <a:srgbClr val="C00000"/>
                            </a:solidFill>
                            <a:latin typeface="Cambria Math"/>
                          </a:rPr>
                          <m:t>⊗</m:t>
                        </m:r>
                        <m:r>
                          <a:rPr lang="en-US" i="1">
                            <a:solidFill>
                              <a:srgbClr val="C00000"/>
                            </a:solidFill>
                            <a:latin typeface="Cambria Math"/>
                          </a:rPr>
                          <m:t>𝑛</m:t>
                        </m:r>
                      </m:sup>
                    </m:sSup>
                    <m:d>
                      <m:dPr>
                        <m:begChr m:val="|"/>
                        <m:endChr m:val="⟩"/>
                        <m:ctrlPr>
                          <a:rPr lang="en-US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/>
                            <a:cs typeface="Cambria Math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rgbClr val="C00000"/>
                            </a:solidFill>
                            <a:latin typeface="Cambria Math"/>
                          </a:rPr>
                          <m:t>𝑥</m:t>
                        </m:r>
                      </m:e>
                    </m:d>
                  </m:oMath>
                </a14:m>
                <a:r>
                  <a:rPr lang="en-US" dirty="0"/>
                  <a:t>=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(</m:t>
                    </m:r>
                    <m:r>
                      <a:rPr lang="en-US" i="1">
                        <a:latin typeface="Cambria Math"/>
                      </a:rPr>
                      <m:t>𝐻</m:t>
                    </m:r>
                    <m:r>
                      <a:rPr lang="en-US" i="1">
                        <a:latin typeface="Cambria Math"/>
                      </a:rPr>
                      <m:t>|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mbria Math"/>
                            <a:cs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𝑛</m:t>
                        </m:r>
                        <m:r>
                          <a:rPr lang="en-US" i="1">
                            <a:latin typeface="Cambria Math"/>
                          </a:rPr>
                          <m:t>−1</m:t>
                        </m:r>
                      </m:sub>
                    </m:sSub>
                    <m:r>
                      <a:rPr lang="en-US" i="1">
                        <a:latin typeface="Cambria Math"/>
                      </a:rPr>
                      <m:t>⟩)(</m:t>
                    </m:r>
                    <m:r>
                      <a:rPr lang="en-US" i="1">
                        <a:latin typeface="Cambria Math"/>
                      </a:rPr>
                      <m:t>𝐻</m:t>
                    </m:r>
                    <m:r>
                      <a:rPr lang="en-US" i="1">
                        <a:latin typeface="Cambria Math"/>
                      </a:rPr>
                      <m:t>|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mbria Math"/>
                            <a:cs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𝑛</m:t>
                        </m:r>
                        <m:r>
                          <a:rPr lang="en-US" i="1">
                            <a:latin typeface="Cambria Math"/>
                          </a:rPr>
                          <m:t>−2</m:t>
                        </m:r>
                      </m:sub>
                    </m:sSub>
                    <m:r>
                      <a:rPr lang="en-US" i="1">
                        <a:latin typeface="Cambria Math"/>
                      </a:rPr>
                      <m:t>⟩)…(</m:t>
                    </m:r>
                    <m:r>
                      <a:rPr lang="en-US" i="1">
                        <a:latin typeface="Cambria Math"/>
                      </a:rPr>
                      <m:t>𝐻</m:t>
                    </m:r>
                    <m:r>
                      <a:rPr lang="en-US" i="1">
                        <a:latin typeface="Cambria Math"/>
                      </a:rPr>
                      <m:t>|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mbria Math"/>
                            <a:cs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0</m:t>
                        </m:r>
                      </m:sub>
                    </m:sSub>
                    <m:r>
                      <a:rPr lang="en-US" i="1">
                        <a:latin typeface="Cambria Math"/>
                      </a:rPr>
                      <m:t>⟩)</m:t>
                    </m:r>
                  </m:oMath>
                </a14:m>
                <a:endParaRPr lang="en-US" dirty="0"/>
              </a:p>
              <a:p>
                <a:pPr marL="0" indent="0">
                  <a:buNone/>
                  <a:defRPr/>
                </a:pP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     </m:t>
                    </m:r>
                    <m:r>
                      <a:rPr lang="en-US" b="0" i="1">
                        <a:latin typeface="Cambria Math"/>
                      </a:rPr>
                      <m:t>           </m:t>
                    </m:r>
                    <m:r>
                      <a:rPr lang="en-US" i="1">
                        <a:latin typeface="Cambria Math"/>
                      </a:rPr>
                      <m:t> =</m:t>
                    </m:r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  <a:ea typeface="Cambria Math"/>
                            <a:cs typeface="Cambria Math"/>
                          </a:rPr>
                        </m:ctrlPr>
                      </m:fPr>
                      <m:num>
                        <m:r>
                          <a:rPr lang="en-US" i="1">
                            <a:latin typeface="Cambria Math"/>
                          </a:rPr>
                          <m:t>1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/>
                                <a:cs typeface="Cambria Math"/>
                              </a:rPr>
                            </m:ctrlPr>
                          </m:radPr>
                          <m:deg/>
                          <m:e>
                            <m:sSup>
                              <m:sSupPr>
                                <m:ctrlPr>
                                  <a:rPr lang="en-US" i="1">
                                    <a:latin typeface="Cambria Math" panose="02040503050406030204" pitchFamily="18" charset="0"/>
                                    <a:ea typeface="Cambria Math"/>
                                    <a:cs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US" i="1">
                                    <a:latin typeface="Cambria Math"/>
                                  </a:rPr>
                                  <m:t>2</m:t>
                                </m:r>
                              </m:e>
                              <m:sup>
                                <m:r>
                                  <a:rPr lang="en-US" i="1">
                                    <a:latin typeface="Cambria Math"/>
                                  </a:rPr>
                                  <m:t>𝑛</m:t>
                                </m:r>
                              </m:sup>
                            </m:sSup>
                          </m:e>
                        </m:rad>
                      </m:den>
                    </m:f>
                    <m:nary>
                      <m:naryPr>
                        <m:chr m:val="∑"/>
                        <m:supHide m:val="on"/>
                        <m:ctrlPr>
                          <a:rPr lang="en-US" i="1">
                            <a:latin typeface="Cambria Math" panose="02040503050406030204" pitchFamily="18" charset="0"/>
                            <a:ea typeface="Cambria Math"/>
                            <a:cs typeface="Cambria Math"/>
                          </a:rPr>
                        </m:ctrlPr>
                      </m:naryPr>
                      <m:sub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/>
                                <a:cs typeface="Cambria Math"/>
                              </a:rPr>
                            </m:ctrlPr>
                          </m:sSubPr>
                          <m:e>
                            <m:r>
                              <m:rPr>
                                <m:brk m:alnAt="7"/>
                              </m:rPr>
                              <a:rPr lang="en-US" i="1">
                                <a:latin typeface="Cambria Math"/>
                              </a:rPr>
                              <m:t>𝑦</m:t>
                            </m:r>
                          </m:e>
                          <m:sub>
                            <m:r>
                              <m:rPr>
                                <m:brk m:alnAt="7"/>
                              </m:rPr>
                              <a:rPr lang="en-US" i="1">
                                <a:latin typeface="Cambria Math"/>
                              </a:rPr>
                              <m:t>𝑘</m:t>
                            </m:r>
                          </m:sub>
                        </m:sSub>
                        <m:r>
                          <a:rPr lang="en-US" i="1">
                            <a:latin typeface="Cambria Math"/>
                          </a:rPr>
                          <m:t>∈</m:t>
                        </m:r>
                        <m:d>
                          <m:dPr>
                            <m:begChr m:val="{"/>
                            <m:endChr m:val="}"/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/>
                                <a:cs typeface="Cambria Math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/>
                              </a:rPr>
                              <m:t>0,1</m:t>
                            </m:r>
                          </m:e>
                        </m:d>
                      </m:sub>
                      <m:sup/>
                      <m:e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/>
                                <a:cs typeface="Cambria Math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/>
                              </a:rPr>
                              <m:t>(−1)</m:t>
                            </m:r>
                          </m:e>
                          <m:sup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  <a:ea typeface="Cambria Math"/>
                                    <a:cs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/>
                                  </a:rPr>
                                  <m:t>𝑛</m:t>
                                </m:r>
                                <m:r>
                                  <a:rPr lang="en-US" i="1">
                                    <a:latin typeface="Cambria Math"/>
                                  </a:rPr>
                                  <m:t>−1</m:t>
                                </m:r>
                              </m:sub>
                            </m:sSub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  <a:ea typeface="Cambria Math"/>
                                    <a:cs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/>
                                  </a:rPr>
                                  <m:t>𝑦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/>
                                  </a:rPr>
                                  <m:t>𝑛</m:t>
                                </m:r>
                                <m:r>
                                  <a:rPr lang="en-US" i="1">
                                    <a:latin typeface="Cambria Math"/>
                                  </a:rPr>
                                  <m:t>−1</m:t>
                                </m:r>
                              </m:sub>
                            </m:sSub>
                            <m:r>
                              <a:rPr lang="en-US" i="1">
                                <a:latin typeface="Cambria Math"/>
                              </a:rPr>
                              <m:t>+…</m:t>
                            </m:r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  <a:ea typeface="Cambria Math"/>
                                    <a:cs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/>
                                  </a:rPr>
                                  <m:t>+</m:t>
                                </m:r>
                                <m:r>
                                  <a:rPr lang="en-US" i="1">
                                    <a:latin typeface="Cambria Math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/>
                                  </a:rPr>
                                  <m:t>0</m:t>
                                </m:r>
                              </m:sub>
                            </m:sSub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  <a:ea typeface="Cambria Math"/>
                                    <a:cs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/>
                                  </a:rPr>
                                  <m:t>𝑦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/>
                                  </a:rPr>
                                  <m:t>0</m:t>
                                </m:r>
                              </m:sub>
                            </m:sSub>
                          </m:sup>
                        </m:sSup>
                        <m:d>
                          <m:dPr>
                            <m:begChr m:val="|"/>
                            <m:endChr m:val="⟩"/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/>
                                <a:cs typeface="Cambria Math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  <a:ea typeface="Cambria Math"/>
                                    <a:cs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/>
                                  </a:rPr>
                                  <m:t>𝑦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/>
                                  </a:rPr>
                                  <m:t>𝑛</m:t>
                                </m:r>
                                <m:r>
                                  <a:rPr lang="en-US" i="1">
                                    <a:latin typeface="Cambria Math"/>
                                  </a:rPr>
                                  <m:t>−1</m:t>
                                </m:r>
                              </m:sub>
                            </m:sSub>
                            <m:r>
                              <a:rPr lang="en-US" i="1">
                                <a:latin typeface="Cambria Math"/>
                              </a:rPr>
                              <m:t>…</m:t>
                            </m:r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  <a:ea typeface="Cambria Math"/>
                                    <a:cs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/>
                                  </a:rPr>
                                  <m:t>𝑦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/>
                                  </a:rPr>
                                  <m:t>0</m:t>
                                </m:r>
                              </m:sub>
                            </m:sSub>
                          </m:e>
                        </m:d>
                      </m:e>
                    </m:nary>
                  </m:oMath>
                </a14:m>
                <a:endParaRPr lang="en-US" i="1" dirty="0">
                  <a:latin typeface="Cambria Math"/>
                </a:endParaRPr>
              </a:p>
              <a:p>
                <a:pPr marL="0" indent="0">
                  <a:buNone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00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/>
                              <a:cs typeface="Cambria Math"/>
                            </a:rPr>
                          </m:ctrlPr>
                        </m:fPr>
                        <m:num>
                          <m:r>
                            <a:rPr lang="en-US" sz="2000" i="1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1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sz="20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/>
                                  <a:cs typeface="Cambria Math"/>
                                </a:rPr>
                              </m:ctrlPr>
                            </m:radPr>
                            <m:deg/>
                            <m:e>
                              <m:sSup>
                                <m:sSupPr>
                                  <m:ctrlPr>
                                    <a:rPr lang="en-US" sz="2000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  <a:ea typeface="Cambria Math"/>
                                      <a:cs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sz="2000" i="1">
                                      <a:solidFill>
                                        <a:srgbClr val="C00000"/>
                                      </a:solidFill>
                                      <a:latin typeface="Cambria Math"/>
                                    </a:rPr>
                                    <m:t>2</m:t>
                                  </m:r>
                                </m:e>
                                <m:sup>
                                  <m:r>
                                    <a:rPr lang="en-US" sz="2000" i="1">
                                      <a:solidFill>
                                        <a:srgbClr val="C00000"/>
                                      </a:solidFill>
                                      <a:latin typeface="Cambria Math"/>
                                    </a:rPr>
                                    <m:t>𝑛</m:t>
                                  </m:r>
                                </m:sup>
                              </m:sSup>
                            </m:e>
                          </m:rad>
                        </m:den>
                      </m:f>
                      <m:nary>
                        <m:naryPr>
                          <m:chr m:val="∑"/>
                          <m:ctrlPr>
                            <a:rPr lang="en-US" sz="20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/>
                              <a:cs typeface="Cambria Math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2000" i="1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𝑦</m:t>
                          </m:r>
                          <m:r>
                            <a:rPr lang="en-US" sz="2000" i="1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=0</m:t>
                          </m:r>
                        </m:sub>
                        <m:sup>
                          <m:sSup>
                            <m:sSupPr>
                              <m:ctrlPr>
                                <a:rPr lang="en-US" sz="20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/>
                                  <a:cs typeface="Cambria Math"/>
                                </a:rPr>
                              </m:ctrlPr>
                            </m:sSupPr>
                            <m:e>
                              <m:r>
                                <a:rPr lang="en-US" sz="2000" i="1">
                                  <a:solidFill>
                                    <a:srgbClr val="C00000"/>
                                  </a:solidFill>
                                  <a:latin typeface="Cambria Math"/>
                                </a:rPr>
                                <m:t>2</m:t>
                              </m:r>
                            </m:e>
                            <m:sup>
                              <m:r>
                                <a:rPr lang="en-US" sz="2000" i="1">
                                  <a:solidFill>
                                    <a:srgbClr val="C00000"/>
                                  </a:solidFill>
                                  <a:latin typeface="Cambria Math"/>
                                </a:rPr>
                                <m:t>𝑛</m:t>
                              </m:r>
                            </m:sup>
                          </m:sSup>
                          <m:r>
                            <a:rPr lang="en-US" sz="2000" i="1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−1</m:t>
                          </m:r>
                        </m:sup>
                        <m:e>
                          <m:sSup>
                            <m:sSupPr>
                              <m:ctrlPr>
                                <a:rPr lang="en-US" sz="20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/>
                                  <a:cs typeface="Cambria Math"/>
                                </a:rPr>
                              </m:ctrlPr>
                            </m:sSupPr>
                            <m:e>
                              <m:r>
                                <a:rPr lang="en-US" sz="2000" i="1">
                                  <a:solidFill>
                                    <a:srgbClr val="C00000"/>
                                  </a:solidFill>
                                  <a:latin typeface="Cambria Math"/>
                                </a:rPr>
                                <m:t>(−1)</m:t>
                              </m:r>
                            </m:e>
                            <m:sup>
                              <m:r>
                                <a:rPr lang="en-US" sz="2000" i="1">
                                  <a:solidFill>
                                    <a:srgbClr val="C00000"/>
                                  </a:solidFill>
                                  <a:latin typeface="Cambria Math"/>
                                </a:rPr>
                                <m:t>𝑥</m:t>
                              </m:r>
                              <m:r>
                                <a:rPr lang="en-US" sz="2000" i="1">
                                  <a:solidFill>
                                    <a:srgbClr val="C00000"/>
                                  </a:solidFill>
                                  <a:latin typeface="Cambria Math"/>
                                </a:rPr>
                                <m:t>⋅</m:t>
                              </m:r>
                              <m:r>
                                <a:rPr lang="en-US" sz="2000" i="1">
                                  <a:solidFill>
                                    <a:srgbClr val="C00000"/>
                                  </a:solidFill>
                                  <a:latin typeface="Cambria Math"/>
                                </a:rPr>
                                <m:t>𝑦</m:t>
                              </m:r>
                            </m:sup>
                          </m:sSup>
                          <m:d>
                            <m:dPr>
                              <m:begChr m:val="|"/>
                              <m:endChr m:val="⟩"/>
                              <m:ctrlPr>
                                <a:rPr lang="en-US" sz="20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/>
                                  <a:cs typeface="Cambria Math"/>
                                </a:rPr>
                              </m:ctrlPr>
                            </m:dPr>
                            <m:e>
                              <m:r>
                                <a:rPr lang="en-US" sz="2000" i="1">
                                  <a:solidFill>
                                    <a:srgbClr val="C00000"/>
                                  </a:solidFill>
                                  <a:latin typeface="Cambria Math"/>
                                </a:rPr>
                                <m:t>𝑦</m:t>
                              </m:r>
                            </m:e>
                          </m:d>
                          <m:r>
                            <a:rPr lang="en-US" sz="2000" i="1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.</m:t>
                          </m:r>
                        </m:e>
                      </m:nary>
                    </m:oMath>
                  </m:oMathPara>
                </a14:m>
                <a:endParaRPr sz="2000" dirty="0"/>
              </a:p>
              <a:p>
                <a:pPr marL="0" indent="0">
                  <a:lnSpc>
                    <a:spcPct val="110000"/>
                  </a:lnSpc>
                  <a:buNone/>
                  <a:defRPr/>
                </a:pPr>
                <a:endParaRPr lang="en-US" dirty="0"/>
              </a:p>
            </p:txBody>
          </p:sp>
        </mc:Choice>
        <mc:Fallback xmlns="">
          <p:sp>
            <p:nvSpPr>
              <p:cNvPr id="2" name="Content Placeholder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 bwMode="auto">
              <a:xfrm>
                <a:off x="4642063" y="986118"/>
                <a:ext cx="7471280" cy="3880802"/>
              </a:xfrm>
              <a:blipFill>
                <a:blip r:embed="rId2"/>
                <a:stretch>
                  <a:fillRect l="-897" t="-1101"/>
                </a:stretch>
              </a:blipFill>
            </p:spPr>
            <p:txBody>
              <a:bodyPr/>
              <a:lstStyle/>
              <a:p>
                <a:r>
                  <a:rPr lang="LID4096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itle 2"/>
          <p:cNvSpPr>
            <a:spLocks noGrp="1"/>
          </p:cNvSpPr>
          <p:nvPr>
            <p:ph type="title"/>
          </p:nvPr>
        </p:nvSpPr>
        <p:spPr bwMode="auto">
          <a:xfrm>
            <a:off x="580076" y="403412"/>
            <a:ext cx="11293986" cy="582706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sz="3200" dirty="0"/>
              <a:t>Bernstein-Vazirani algorithm</a:t>
            </a:r>
            <a:endParaRPr sz="3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 bwMode="auto">
              <a:xfrm>
                <a:off x="650553" y="4130033"/>
                <a:ext cx="868680" cy="39241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⟩"/>
                          <m:ctrlPr>
                            <a:rPr lang="en-US" sz="2400" b="0" i="1">
                              <a:latin typeface="Cambria Math" panose="02040503050406030204" pitchFamily="18" charset="0"/>
                              <a:ea typeface="Cambria Math"/>
                              <a:cs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400" b="0" i="1">
                                  <a:latin typeface="Cambria Math" panose="02040503050406030204" pitchFamily="18" charset="0"/>
                                  <a:ea typeface="Cambria Math"/>
                                  <a:cs typeface="Cambria Math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sz="2400" b="0" i="0">
                                  <a:latin typeface="Cambria Math"/>
                                </a:rPr>
                                <m:t>Ψ</m:t>
                              </m:r>
                            </m:e>
                            <m:sub>
                              <m:r>
                                <a:rPr lang="en-US" sz="2400" b="0" i="1">
                                  <a:latin typeface="Cambria Math"/>
                                </a:rPr>
                                <m:t>0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sz="2400"/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50553" y="4130033"/>
                <a:ext cx="868680" cy="392415"/>
              </a:xfrm>
              <a:prstGeom prst="rect">
                <a:avLst/>
              </a:prstGeom>
              <a:blipFill>
                <a:blip r:embed="rId3"/>
                <a:stretch>
                  <a:fillRect b="-21538"/>
                </a:stretch>
              </a:blipFill>
            </p:spPr>
            <p:txBody>
              <a:bodyPr/>
              <a:lstStyle/>
              <a:p>
                <a:r>
                  <a:rPr lang="LID4096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 bwMode="auto">
              <a:xfrm>
                <a:off x="3725091" y="4120010"/>
                <a:ext cx="868680" cy="39241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⟩"/>
                          <m:ctrlPr>
                            <a:rPr lang="en-US" sz="2400" b="0" i="1">
                              <a:latin typeface="Cambria Math" panose="02040503050406030204" pitchFamily="18" charset="0"/>
                              <a:ea typeface="Cambria Math"/>
                              <a:cs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400" b="0" i="1">
                                  <a:latin typeface="Cambria Math" panose="02040503050406030204" pitchFamily="18" charset="0"/>
                                  <a:ea typeface="Cambria Math"/>
                                  <a:cs typeface="Cambria Math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sz="2400" b="0" i="0">
                                  <a:latin typeface="Cambria Math"/>
                                </a:rPr>
                                <m:t>Ψ</m:t>
                              </m:r>
                            </m:e>
                            <m:sub>
                              <m:r>
                                <a:rPr lang="en-US" sz="2400" b="0" i="1">
                                  <a:latin typeface="Cambria Math"/>
                                </a:rPr>
                                <m:t>3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sz="2400"/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725091" y="4120010"/>
                <a:ext cx="868680" cy="392415"/>
              </a:xfrm>
              <a:prstGeom prst="rect">
                <a:avLst/>
              </a:prstGeom>
              <a:blipFill>
                <a:blip r:embed="rId4"/>
                <a:stretch>
                  <a:fillRect b="-21875"/>
                </a:stretch>
              </a:blipFill>
            </p:spPr>
            <p:txBody>
              <a:bodyPr/>
              <a:lstStyle/>
              <a:p>
                <a:r>
                  <a:rPr lang="LID4096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 bwMode="auto">
              <a:xfrm>
                <a:off x="2856411" y="4120009"/>
                <a:ext cx="868680" cy="39241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⟩"/>
                          <m:ctrlPr>
                            <a:rPr lang="en-US" sz="2400" b="0" i="1">
                              <a:latin typeface="Cambria Math" panose="02040503050406030204" pitchFamily="18" charset="0"/>
                              <a:ea typeface="Cambria Math"/>
                              <a:cs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400" b="0" i="1">
                                  <a:latin typeface="Cambria Math" panose="02040503050406030204" pitchFamily="18" charset="0"/>
                                  <a:ea typeface="Cambria Math"/>
                                  <a:cs typeface="Cambria Math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sz="2400" b="0" i="0">
                                  <a:latin typeface="Cambria Math"/>
                                </a:rPr>
                                <m:t>Ψ</m:t>
                              </m:r>
                            </m:e>
                            <m:sub>
                              <m:r>
                                <a:rPr lang="en-US" sz="2400" b="0" i="1"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sz="2400"/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856411" y="4120009"/>
                <a:ext cx="868680" cy="392415"/>
              </a:xfrm>
              <a:prstGeom prst="rect">
                <a:avLst/>
              </a:prstGeom>
              <a:blipFill>
                <a:blip r:embed="rId5"/>
                <a:stretch>
                  <a:fillRect b="-21875"/>
                </a:stretch>
              </a:blipFill>
            </p:spPr>
            <p:txBody>
              <a:bodyPr/>
              <a:lstStyle/>
              <a:p>
                <a:r>
                  <a:rPr lang="LID4096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 bwMode="auto">
              <a:xfrm>
                <a:off x="1780124" y="4126337"/>
                <a:ext cx="868680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⟩"/>
                          <m:ctrlPr>
                            <a:rPr lang="en-US" sz="2400" b="0" i="1">
                              <a:latin typeface="Cambria Math" panose="02040503050406030204" pitchFamily="18" charset="0"/>
                              <a:ea typeface="Cambria Math"/>
                              <a:cs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400" b="0" i="1">
                                  <a:latin typeface="Cambria Math" panose="02040503050406030204" pitchFamily="18" charset="0"/>
                                  <a:ea typeface="Cambria Math"/>
                                  <a:cs typeface="Cambria Math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sz="2400" b="0" i="0">
                                  <a:latin typeface="Cambria Math"/>
                                </a:rPr>
                                <m:t>Ψ</m:t>
                              </m:r>
                            </m:e>
                            <m:sub>
                              <m:r>
                                <a:rPr lang="en-US" sz="2400" b="0" i="1"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sz="2400"/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780124" y="4126337"/>
                <a:ext cx="868680" cy="461665"/>
              </a:xfrm>
              <a:prstGeom prst="rect">
                <a:avLst/>
              </a:prstGeom>
              <a:blipFill>
                <a:blip r:embed="rId6"/>
                <a:stretch>
                  <a:fillRect b="-2632"/>
                </a:stretch>
              </a:blipFill>
            </p:spPr>
            <p:txBody>
              <a:bodyPr/>
              <a:lstStyle/>
              <a:p>
                <a:r>
                  <a:rPr lang="LID4096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 descr="Diagram"/>
          <p:cNvPicPr>
            <a:picLocks noChangeAspect="1"/>
          </p:cNvPicPr>
          <p:nvPr/>
        </p:nvPicPr>
        <p:blipFill>
          <a:blip r:embed="rId7"/>
          <a:stretch/>
        </p:blipFill>
        <p:spPr bwMode="auto">
          <a:xfrm>
            <a:off x="1138177" y="1202474"/>
            <a:ext cx="3242995" cy="295987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 bwMode="auto">
              <a:xfrm>
                <a:off x="580076" y="1866302"/>
                <a:ext cx="462947" cy="36933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latin typeface="Cambria Math"/>
                        </a:rPr>
                        <m:t>|</m:t>
                      </m:r>
                      <m:r>
                        <a:rPr lang="en-US" sz="2400" b="0" i="1">
                          <a:latin typeface="Cambria Math"/>
                        </a:rPr>
                        <m:t>0⟩</m:t>
                      </m:r>
                    </m:oMath>
                  </m:oMathPara>
                </a14:m>
                <a:endParaRPr sz="240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80076" y="1866302"/>
                <a:ext cx="462947" cy="369332"/>
              </a:xfrm>
              <a:prstGeom prst="rect">
                <a:avLst/>
              </a:prstGeom>
              <a:blipFill>
                <a:blip r:embed="rId8"/>
                <a:stretch>
                  <a:fillRect l="-21053" r="-22368" b="-37705"/>
                </a:stretch>
              </a:blipFill>
            </p:spPr>
            <p:txBody>
              <a:bodyPr/>
              <a:lstStyle/>
              <a:p>
                <a:r>
                  <a:rPr lang="LID4096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 bwMode="auto">
              <a:xfrm>
                <a:off x="571546" y="3479941"/>
                <a:ext cx="460062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>
                          <a:latin typeface="Cambria Math"/>
                        </a:rPr>
                        <m:t>|1⟩</m:t>
                      </m:r>
                    </m:oMath>
                  </m:oMathPara>
                </a14:m>
                <a:endParaRPr sz="240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71546" y="3479941"/>
                <a:ext cx="460062" cy="369332"/>
              </a:xfrm>
              <a:prstGeom prst="rect">
                <a:avLst/>
              </a:prstGeom>
              <a:blipFill>
                <a:blip r:embed="rId9"/>
                <a:stretch>
                  <a:fillRect l="-22667" r="-22667" b="-38333"/>
                </a:stretch>
              </a:blipFill>
            </p:spPr>
            <p:txBody>
              <a:bodyPr/>
              <a:lstStyle/>
              <a:p>
                <a:r>
                  <a:rPr lang="LID4096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 bwMode="auto">
              <a:xfrm>
                <a:off x="580076" y="1316515"/>
                <a:ext cx="462947" cy="36933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latin typeface="Cambria Math"/>
                        </a:rPr>
                        <m:t>|</m:t>
                      </m:r>
                      <m:r>
                        <a:rPr lang="en-US" sz="2400" b="0" i="1">
                          <a:latin typeface="Cambria Math"/>
                        </a:rPr>
                        <m:t>0⟩</m:t>
                      </m:r>
                    </m:oMath>
                  </m:oMathPara>
                </a14:m>
                <a:endParaRPr sz="240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80076" y="1316515"/>
                <a:ext cx="462947" cy="369332"/>
              </a:xfrm>
              <a:prstGeom prst="rect">
                <a:avLst/>
              </a:prstGeom>
              <a:blipFill>
                <a:blip r:embed="rId10"/>
                <a:stretch>
                  <a:fillRect l="-21053" r="-22368" b="-36066"/>
                </a:stretch>
              </a:blipFill>
            </p:spPr>
            <p:txBody>
              <a:bodyPr/>
              <a:lstStyle/>
              <a:p>
                <a:r>
                  <a:rPr lang="LID4096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 bwMode="auto">
              <a:xfrm>
                <a:off x="580076" y="2705873"/>
                <a:ext cx="462947" cy="36933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latin typeface="Cambria Math"/>
                        </a:rPr>
                        <m:t>|</m:t>
                      </m:r>
                      <m:r>
                        <a:rPr lang="en-US" sz="2400" b="0" i="1">
                          <a:latin typeface="Cambria Math"/>
                        </a:rPr>
                        <m:t>0⟩</m:t>
                      </m:r>
                    </m:oMath>
                  </m:oMathPara>
                </a14:m>
                <a:endParaRPr sz="2400"/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80076" y="2705873"/>
                <a:ext cx="462947" cy="369332"/>
              </a:xfrm>
              <a:prstGeom prst="rect">
                <a:avLst/>
              </a:prstGeom>
              <a:blipFill>
                <a:blip r:embed="rId11"/>
                <a:stretch>
                  <a:fillRect l="-21053" r="-22368" b="-38333"/>
                </a:stretch>
              </a:blipFill>
            </p:spPr>
            <p:txBody>
              <a:bodyPr/>
              <a:lstStyle/>
              <a:p>
                <a:r>
                  <a:rPr lang="LID4096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 bwMode="auto">
              <a:xfrm>
                <a:off x="201810" y="4660115"/>
                <a:ext cx="11556123" cy="152945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342900" indent="-342900">
                  <a:lnSpc>
                    <a:spcPct val="110000"/>
                  </a:lnSpc>
                  <a:buFont typeface="Arial"/>
                  <a:buChar char="•"/>
                  <a:defRPr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  <a:ea typeface="Cambria Math"/>
                            <a:cs typeface="Cambria Math"/>
                          </a:rPr>
                        </m:ctrlPr>
                      </m:sSubPr>
                      <m:e>
                        <m:r>
                          <a:rPr lang="en-US" sz="2400" b="0" i="0">
                            <a:latin typeface="Cambria Math"/>
                          </a:rPr>
                          <m:t>|</m:t>
                        </m:r>
                        <m:r>
                          <m:rPr>
                            <m:sty m:val="p"/>
                          </m:rPr>
                          <a:rPr lang="en-US" sz="2400">
                            <a:latin typeface="Cambria Math"/>
                          </a:rPr>
                          <m:t>Ψ</m:t>
                        </m:r>
                      </m:e>
                      <m:sub>
                        <m:r>
                          <a:rPr lang="en-US" sz="2400" i="1">
                            <a:latin typeface="Cambria Math"/>
                          </a:rPr>
                          <m:t>3</m:t>
                        </m:r>
                      </m:sub>
                    </m:sSub>
                    <m:r>
                      <a:rPr lang="en-US" sz="2400" b="0" i="1">
                        <a:latin typeface="Cambria Math"/>
                      </a:rPr>
                      <m:t>⟩=</m:t>
                    </m:r>
                  </m:oMath>
                </a14:m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  <a:ea typeface="Cambria Math"/>
                            <a:cs typeface="Cambria Math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/>
                          </a:rPr>
                          <m:t>1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US" sz="2400" i="1">
                                <a:latin typeface="Cambria Math" panose="02040503050406030204" pitchFamily="18" charset="0"/>
                                <a:ea typeface="Cambria Math"/>
                                <a:cs typeface="Cambria Math"/>
                              </a:rPr>
                            </m:ctrlPr>
                          </m:radPr>
                          <m:deg/>
                          <m:e>
                            <m:r>
                              <a:rPr lang="en-US" sz="2400" i="1">
                                <a:latin typeface="Cambria Math"/>
                              </a:rPr>
                              <m:t>2</m:t>
                            </m:r>
                          </m:e>
                        </m:rad>
                      </m:den>
                    </m:f>
                    <m:r>
                      <a:rPr lang="en-US" sz="2400" i="1">
                        <a:latin typeface="Cambria Math"/>
                      </a:rPr>
                      <m:t>(|0⟩−|1⟩)</m:t>
                    </m:r>
                  </m:oMath>
                </a14:m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  <a:ea typeface="Cambria Math"/>
                            <a:cs typeface="Cambria Math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/>
                          </a:rPr>
                          <m:t>1</m:t>
                        </m:r>
                      </m:num>
                      <m:den>
                        <m:sSup>
                          <m:sSupPr>
                            <m:ctrlPr>
                              <a:rPr lang="en-US" sz="2400" b="0" i="1">
                                <a:latin typeface="Cambria Math" panose="02040503050406030204" pitchFamily="18" charset="0"/>
                                <a:ea typeface="Cambria Math"/>
                                <a:cs typeface="Cambria Math"/>
                              </a:rPr>
                            </m:ctrlPr>
                          </m:sSupPr>
                          <m:e>
                            <m:r>
                              <a:rPr lang="en-US" sz="2400" b="0" i="1">
                                <a:latin typeface="Cambria Math"/>
                              </a:rPr>
                              <m:t>2</m:t>
                            </m:r>
                          </m:e>
                          <m:sup>
                            <m:r>
                              <a:rPr lang="en-US" sz="2400" b="0" i="1">
                                <a:latin typeface="Cambria Math"/>
                              </a:rPr>
                              <m:t>𝑛</m:t>
                            </m:r>
                          </m:sup>
                        </m:sSup>
                      </m:den>
                    </m:f>
                    <m:nary>
                      <m:naryPr>
                        <m:chr m:val="∑"/>
                        <m:supHide m:val="on"/>
                        <m:ctrlPr>
                          <a:rPr lang="en-US" sz="2400" i="1">
                            <a:latin typeface="Cambria Math" panose="02040503050406030204" pitchFamily="18" charset="0"/>
                            <a:ea typeface="Cambria Math"/>
                            <a:cs typeface="Cambria Math"/>
                          </a:rPr>
                        </m:ctrlPr>
                      </m:naryPr>
                      <m:sub>
                        <m:sSub>
                          <m:sSubPr>
                            <m:ctrlPr>
                              <a:rPr lang="en-US" sz="2400" i="1">
                                <a:latin typeface="Cambria Math" panose="02040503050406030204" pitchFamily="18" charset="0"/>
                                <a:ea typeface="Cambria Math"/>
                                <a:cs typeface="Cambria Math"/>
                              </a:rPr>
                            </m:ctrlPr>
                          </m:sSubPr>
                          <m:e>
                            <m:sSub>
                              <m:sSubPr>
                                <m:ctrlPr>
                                  <a:rPr lang="en-US" sz="2400" b="0" i="1">
                                    <a:latin typeface="Cambria Math" panose="02040503050406030204" pitchFamily="18" charset="0"/>
                                    <a:ea typeface="Cambria Math"/>
                                    <a:cs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sz="2400" b="0" i="1">
                                    <a:latin typeface="Cambria Math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sz="2400" b="0" i="1">
                                    <a:latin typeface="Cambria Math"/>
                                  </a:rPr>
                                  <m:t>𝑘</m:t>
                                </m:r>
                              </m:sub>
                            </m:sSub>
                            <m:r>
                              <a:rPr lang="en-US" sz="2400" b="0" i="1">
                                <a:latin typeface="Cambria Math"/>
                              </a:rPr>
                              <m:t>,</m:t>
                            </m:r>
                            <m:r>
                              <m:rPr>
                                <m:brk m:alnAt="7"/>
                              </m:rPr>
                              <a:rPr lang="en-US" sz="2400" i="1">
                                <a:latin typeface="Cambria Math"/>
                              </a:rPr>
                              <m:t>𝑦</m:t>
                            </m:r>
                          </m:e>
                          <m:sub>
                            <m:r>
                              <m:rPr>
                                <m:brk m:alnAt="7"/>
                              </m:rPr>
                              <a:rPr lang="en-US" sz="2400" i="1">
                                <a:latin typeface="Cambria Math"/>
                              </a:rPr>
                              <m:t>𝑘</m:t>
                            </m:r>
                          </m:sub>
                        </m:sSub>
                        <m:r>
                          <a:rPr lang="en-US" sz="2400" i="1">
                            <a:latin typeface="Cambria Math"/>
                          </a:rPr>
                          <m:t>∈</m:t>
                        </m:r>
                        <m:d>
                          <m:dPr>
                            <m:begChr m:val="{"/>
                            <m:endChr m:val="}"/>
                            <m:ctrlPr>
                              <a:rPr lang="en-US" sz="2400" i="1">
                                <a:latin typeface="Cambria Math" panose="02040503050406030204" pitchFamily="18" charset="0"/>
                                <a:ea typeface="Cambria Math"/>
                                <a:cs typeface="Cambria Math"/>
                              </a:rPr>
                            </m:ctrlPr>
                          </m:dPr>
                          <m:e>
                            <m:r>
                              <a:rPr lang="en-US" sz="2400" i="1">
                                <a:latin typeface="Cambria Math"/>
                              </a:rPr>
                              <m:t>0,1</m:t>
                            </m:r>
                          </m:e>
                        </m:d>
                      </m:sub>
                      <m:sup/>
                      <m:e>
                        <m:sSup>
                          <m:sSupPr>
                            <m:ctrlPr>
                              <a:rPr lang="en-US" sz="2400" i="1">
                                <a:latin typeface="Cambria Math" panose="02040503050406030204" pitchFamily="18" charset="0"/>
                                <a:ea typeface="Cambria Math"/>
                                <a:cs typeface="Cambria Math"/>
                              </a:rPr>
                            </m:ctrlPr>
                          </m:sSupPr>
                          <m:e>
                            <m:r>
                              <a:rPr lang="en-US" sz="2400" i="1">
                                <a:latin typeface="Cambria Math"/>
                              </a:rPr>
                              <m:t>(−1)</m:t>
                            </m:r>
                          </m:e>
                          <m:sup>
                            <m:r>
                              <a:rPr lang="en-US" sz="2400" b="0" i="1">
                                <a:latin typeface="Cambria Math"/>
                              </a:rPr>
                              <m:t>𝑐</m:t>
                            </m:r>
                            <m:r>
                              <a:rPr lang="en-US" sz="2400" b="0" i="1">
                                <a:latin typeface="Cambria Math"/>
                              </a:rPr>
                              <m:t>⋅</m:t>
                            </m:r>
                            <m:r>
                              <a:rPr lang="en-US" sz="2400" b="0" i="1">
                                <a:latin typeface="Cambria Math"/>
                              </a:rPr>
                              <m:t>𝑥</m:t>
                            </m:r>
                            <m:r>
                              <a:rPr lang="en-US" sz="2400" b="0" i="1">
                                <a:latin typeface="Cambria Math"/>
                              </a:rPr>
                              <m:t>+ </m:t>
                            </m:r>
                            <m:r>
                              <a:rPr lang="en-US" sz="2400" b="0" i="1">
                                <a:latin typeface="Cambria Math"/>
                              </a:rPr>
                              <m:t>𝑥</m:t>
                            </m:r>
                            <m:r>
                              <a:rPr lang="en-US" sz="2400" b="0" i="1">
                                <a:latin typeface="Cambria Math"/>
                              </a:rPr>
                              <m:t>⋅</m:t>
                            </m:r>
                            <m:r>
                              <a:rPr lang="en-US" sz="2400" b="0" i="1">
                                <a:latin typeface="Cambria Math"/>
                              </a:rPr>
                              <m:t>𝑦</m:t>
                            </m:r>
                          </m:sup>
                        </m:sSup>
                        <m:d>
                          <m:dPr>
                            <m:begChr m:val="|"/>
                            <m:endChr m:val="⟩"/>
                            <m:ctrlPr>
                              <a:rPr lang="en-US" sz="2400" i="1">
                                <a:latin typeface="Cambria Math" panose="02040503050406030204" pitchFamily="18" charset="0"/>
                                <a:ea typeface="Cambria Math"/>
                                <a:cs typeface="Cambria Math"/>
                              </a:rPr>
                            </m:ctrlPr>
                          </m:dPr>
                          <m:e>
                            <m:r>
                              <a:rPr lang="en-US" sz="2400" b="0" i="1">
                                <a:latin typeface="Cambria Math"/>
                              </a:rPr>
                              <m:t>𝑦</m:t>
                            </m:r>
                          </m:e>
                        </m:d>
                      </m:e>
                    </m:nary>
                  </m:oMath>
                </a14:m>
                <a:r>
                  <a:rPr lang="en-US" sz="2400" dirty="0"/>
                  <a:t>.</a:t>
                </a:r>
                <a:endParaRPr dirty="0"/>
              </a:p>
              <a:p>
                <a:pPr marL="342900" indent="-342900">
                  <a:lnSpc>
                    <a:spcPct val="110000"/>
                  </a:lnSpc>
                  <a:buFont typeface="Arial"/>
                  <a:buChar char="•"/>
                  <a:defRPr/>
                </a:pPr>
                <a:r>
                  <a:rPr lang="en-US" sz="2400" dirty="0"/>
                  <a:t>Let </a:t>
                </a:r>
                <a14:m>
                  <m:oMath xmlns:m="http://schemas.openxmlformats.org/officeDocument/2006/math">
                    <m:r>
                      <a:rPr lang="en-US" sz="2400" b="0" i="1">
                        <a:latin typeface="Cambria Math"/>
                      </a:rPr>
                      <m:t>𝑦</m:t>
                    </m:r>
                    <m:r>
                      <a:rPr lang="en-US" sz="2400" b="0" i="1">
                        <a:latin typeface="Cambria Math"/>
                      </a:rPr>
                      <m:t>=</m:t>
                    </m:r>
                    <m:r>
                      <a:rPr lang="en-US" sz="2400" b="0" i="1">
                        <a:latin typeface="Cambria Math"/>
                      </a:rPr>
                      <m:t>𝑐</m:t>
                    </m:r>
                  </m:oMath>
                </a14:m>
                <a:r>
                  <a:rPr lang="en-US" sz="2400" dirty="0"/>
                  <a:t>. Then the phase is 1 independently of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/>
                      </a:rPr>
                      <m:t>𝑥</m:t>
                    </m:r>
                  </m:oMath>
                </a14:m>
                <a:r>
                  <a:rPr lang="en-US" sz="2400" dirty="0"/>
                  <a:t> and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supHide m:val="on"/>
                        <m:ctrlPr>
                          <a:rPr lang="en-US" sz="2400" i="1">
                            <a:latin typeface="Cambria Math" panose="02040503050406030204" pitchFamily="18" charset="0"/>
                            <a:ea typeface="Cambria Math"/>
                            <a:cs typeface="Cambria Math"/>
                          </a:rPr>
                        </m:ctrlPr>
                      </m:naryPr>
                      <m:sub>
                        <m:sSub>
                          <m:sSubPr>
                            <m:ctrlPr>
                              <a:rPr lang="en-US" sz="2400" b="0" i="1">
                                <a:latin typeface="Cambria Math" panose="02040503050406030204" pitchFamily="18" charset="0"/>
                                <a:ea typeface="Cambria Math"/>
                                <a:cs typeface="Cambria Math"/>
                              </a:rPr>
                            </m:ctrlPr>
                          </m:sSubPr>
                          <m:e>
                            <m:r>
                              <a:rPr lang="en-US" sz="2400" b="0" i="1">
                                <a:latin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400" b="0" i="1">
                                <a:latin typeface="Cambria Math"/>
                              </a:rPr>
                              <m:t>𝑘</m:t>
                            </m:r>
                          </m:sub>
                        </m:sSub>
                        <m:r>
                          <a:rPr lang="en-US" sz="2400" i="1">
                            <a:latin typeface="Cambria Math"/>
                          </a:rPr>
                          <m:t>∈</m:t>
                        </m:r>
                        <m:d>
                          <m:dPr>
                            <m:begChr m:val="{"/>
                            <m:endChr m:val="}"/>
                            <m:ctrlPr>
                              <a:rPr lang="en-US" sz="2400" i="1">
                                <a:latin typeface="Cambria Math" panose="02040503050406030204" pitchFamily="18" charset="0"/>
                                <a:ea typeface="Cambria Math"/>
                                <a:cs typeface="Cambria Math"/>
                              </a:rPr>
                            </m:ctrlPr>
                          </m:dPr>
                          <m:e>
                            <m:r>
                              <a:rPr lang="en-US" sz="2400" i="1">
                                <a:latin typeface="Cambria Math"/>
                              </a:rPr>
                              <m:t>0,1</m:t>
                            </m:r>
                          </m:e>
                        </m:d>
                      </m:sub>
                      <m:sup/>
                      <m:e>
                        <m:r>
                          <a:rPr lang="en-US" sz="2400" b="0" i="1">
                            <a:latin typeface="Cambria Math"/>
                          </a:rPr>
                          <m:t>1=</m:t>
                        </m:r>
                        <m:sSup>
                          <m:sSupPr>
                            <m:ctrlPr>
                              <a:rPr lang="en-US" sz="2400" b="0" i="1">
                                <a:latin typeface="Cambria Math" panose="02040503050406030204" pitchFamily="18" charset="0"/>
                                <a:ea typeface="Cambria Math"/>
                                <a:cs typeface="Cambria Math"/>
                              </a:rPr>
                            </m:ctrlPr>
                          </m:sSupPr>
                          <m:e>
                            <m:r>
                              <a:rPr lang="en-US" sz="2400" b="0" i="1">
                                <a:latin typeface="Cambria Math"/>
                              </a:rPr>
                              <m:t>2</m:t>
                            </m:r>
                          </m:e>
                          <m:sup>
                            <m:r>
                              <a:rPr lang="en-US" sz="2400" b="0" i="1">
                                <a:latin typeface="Cambria Math"/>
                              </a:rPr>
                              <m:t>𝑛</m:t>
                            </m:r>
                          </m:sup>
                        </m:sSup>
                      </m:e>
                    </m:nary>
                    <m:r>
                      <a:rPr lang="en-US" sz="2400" b="0" i="0">
                        <a:latin typeface="Cambria Math"/>
                      </a:rPr>
                      <m:t>.</m:t>
                    </m:r>
                  </m:oMath>
                </a14:m>
                <a:r>
                  <a:rPr lang="en-US" sz="2400" dirty="0"/>
                  <a:t> </a:t>
                </a:r>
                <a:endParaRPr dirty="0"/>
              </a:p>
              <a:p>
                <a:pPr marL="342900" indent="-342900">
                  <a:lnSpc>
                    <a:spcPct val="110000"/>
                  </a:lnSpc>
                  <a:buFont typeface="Arial"/>
                  <a:buChar char="•"/>
                  <a:defRPr/>
                </a:pPr>
                <a:r>
                  <a:rPr lang="en-US" sz="2400" dirty="0"/>
                  <a:t>If </a:t>
                </a:r>
                <a14:m>
                  <m:oMath xmlns:m="http://schemas.openxmlformats.org/officeDocument/2006/math">
                    <m:r>
                      <a:rPr lang="en-US" sz="2400" b="0" i="1">
                        <a:latin typeface="Cambria Math"/>
                      </a:rPr>
                      <m:t>𝑦</m:t>
                    </m:r>
                    <m:r>
                      <a:rPr lang="en-US" sz="2400" b="0" i="1">
                        <a:latin typeface="Cambria Math"/>
                      </a:rPr>
                      <m:t>≠</m:t>
                    </m:r>
                    <m:r>
                      <a:rPr lang="en-US" sz="2400" b="0" i="1">
                        <a:latin typeface="Cambria Math"/>
                      </a:rPr>
                      <m:t>𝑐</m:t>
                    </m:r>
                  </m:oMath>
                </a14:m>
                <a:r>
                  <a:rPr lang="en-US" sz="2400" dirty="0"/>
                  <a:t>, a half of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/>
                      </a:rPr>
                      <m:t>𝑥</m:t>
                    </m:r>
                  </m:oMath>
                </a14:m>
                <a:r>
                  <a:rPr lang="en-US" sz="2400" dirty="0"/>
                  <a:t> gives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  <a:ea typeface="Cambria Math"/>
                            <a:cs typeface="Cambria Math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/>
                          </a:rPr>
                          <m:t>(−1)</m:t>
                        </m:r>
                      </m:e>
                      <m:sup>
                        <m:r>
                          <a:rPr lang="en-US" sz="2400" i="1">
                            <a:latin typeface="Cambria Math"/>
                          </a:rPr>
                          <m:t>𝑐</m:t>
                        </m:r>
                        <m:r>
                          <a:rPr lang="en-US" sz="2400" i="1">
                            <a:latin typeface="Cambria Math"/>
                          </a:rPr>
                          <m:t>⋅</m:t>
                        </m:r>
                        <m:r>
                          <a:rPr lang="en-US" sz="2400" i="1">
                            <a:latin typeface="Cambria Math"/>
                          </a:rPr>
                          <m:t>𝑥</m:t>
                        </m:r>
                        <m:r>
                          <a:rPr lang="en-US" sz="2400" i="1">
                            <a:latin typeface="Cambria Math"/>
                          </a:rPr>
                          <m:t>+ </m:t>
                        </m:r>
                        <m:r>
                          <a:rPr lang="en-US" sz="2400" i="1">
                            <a:latin typeface="Cambria Math"/>
                          </a:rPr>
                          <m:t>𝑥</m:t>
                        </m:r>
                        <m:r>
                          <a:rPr lang="en-US" sz="2400" i="1">
                            <a:latin typeface="Cambria Math"/>
                          </a:rPr>
                          <m:t>⋅</m:t>
                        </m:r>
                        <m:r>
                          <a:rPr lang="en-US" sz="2400" i="1">
                            <a:latin typeface="Cambria Math"/>
                          </a:rPr>
                          <m:t>𝑦</m:t>
                        </m:r>
                      </m:sup>
                    </m:sSup>
                    <m:r>
                      <a:rPr lang="en-US" sz="2400" b="0" i="1">
                        <a:latin typeface="Cambria Math"/>
                      </a:rPr>
                      <m:t>=+1</m:t>
                    </m:r>
                  </m:oMath>
                </a14:m>
                <a:r>
                  <a:rPr lang="en-US" sz="2400" dirty="0"/>
                  <a:t> and the rest</a:t>
                </a:r>
                <a14:m>
                  <m:oMath xmlns:m="http://schemas.openxmlformats.org/officeDocument/2006/math">
                    <m:r>
                      <a:rPr lang="en-US" sz="2400" b="0" i="0">
                        <a:latin typeface="Cambria Math"/>
                      </a:rPr>
                      <m:t> </m:t>
                    </m:r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  <a:ea typeface="Cambria Math"/>
                            <a:cs typeface="Cambria Math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/>
                          </a:rPr>
                          <m:t>(−1)</m:t>
                        </m:r>
                      </m:e>
                      <m:sup>
                        <m:r>
                          <a:rPr lang="en-US" sz="2400" i="1">
                            <a:latin typeface="Cambria Math"/>
                          </a:rPr>
                          <m:t>𝑐</m:t>
                        </m:r>
                        <m:r>
                          <a:rPr lang="en-US" sz="2400" i="1">
                            <a:latin typeface="Cambria Math"/>
                          </a:rPr>
                          <m:t>⋅</m:t>
                        </m:r>
                        <m:r>
                          <a:rPr lang="en-US" sz="2400" i="1">
                            <a:latin typeface="Cambria Math"/>
                          </a:rPr>
                          <m:t>𝑥</m:t>
                        </m:r>
                        <m:r>
                          <a:rPr lang="en-US" sz="2400" i="1">
                            <a:latin typeface="Cambria Math"/>
                          </a:rPr>
                          <m:t>+ </m:t>
                        </m:r>
                        <m:r>
                          <a:rPr lang="en-US" sz="2400" i="1">
                            <a:latin typeface="Cambria Math"/>
                          </a:rPr>
                          <m:t>𝑥</m:t>
                        </m:r>
                        <m:r>
                          <a:rPr lang="en-US" sz="2400" i="1">
                            <a:latin typeface="Cambria Math"/>
                          </a:rPr>
                          <m:t>⋅</m:t>
                        </m:r>
                        <m:r>
                          <a:rPr lang="en-US" sz="2400" i="1">
                            <a:latin typeface="Cambria Math"/>
                          </a:rPr>
                          <m:t>𝑦</m:t>
                        </m:r>
                      </m:sup>
                    </m:sSup>
                    <m:r>
                      <a:rPr lang="en-US" sz="2400" i="1">
                        <a:latin typeface="Cambria Math"/>
                      </a:rPr>
                      <m:t>=</m:t>
                    </m:r>
                    <m:r>
                      <a:rPr lang="en-US" sz="2400" b="0" i="1">
                        <a:latin typeface="Cambria Math"/>
                      </a:rPr>
                      <m:t>−</m:t>
                    </m:r>
                    <m:r>
                      <a:rPr lang="en-US" sz="2400" i="1">
                        <a:latin typeface="Cambria Math"/>
                      </a:rPr>
                      <m:t>1</m:t>
                    </m:r>
                    <m:r>
                      <a:rPr lang="en-US" sz="2400" b="0" i="0">
                        <a:latin typeface="Cambria Math"/>
                      </a:rPr>
                      <m:t>. </m:t>
                    </m:r>
                  </m:oMath>
                </a14:m>
                <a:r>
                  <a:rPr lang="en-US" sz="2400" dirty="0"/>
                  <a:t> </a:t>
                </a:r>
                <a:endParaRPr dirty="0"/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01810" y="4660115"/>
                <a:ext cx="11556123" cy="1529458"/>
              </a:xfrm>
              <a:prstGeom prst="rect">
                <a:avLst/>
              </a:prstGeom>
              <a:blipFill>
                <a:blip r:embed="rId12"/>
                <a:stretch>
                  <a:fillRect l="-686" b="-31076"/>
                </a:stretch>
              </a:blipFill>
            </p:spPr>
            <p:txBody>
              <a:bodyPr/>
              <a:lstStyle/>
              <a:p>
                <a:r>
                  <a:rPr lang="LID4096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/>
              <p:cNvSpPr>
                <a:spLocks noGrp="1"/>
              </p:cNvSpPr>
              <p:nvPr>
                <p:ph idx="1"/>
              </p:nvPr>
            </p:nvSpPr>
            <p:spPr bwMode="auto">
              <a:xfrm>
                <a:off x="5457459" y="986118"/>
                <a:ext cx="6655884" cy="3880802"/>
              </a:xfrm>
            </p:spPr>
            <p:txBody>
              <a:bodyPr>
                <a:normAutofit/>
              </a:bodyPr>
              <a:lstStyle/>
              <a:p>
                <a:pPr>
                  <a:defRPr/>
                </a:pPr>
                <a14:m>
                  <m:oMath xmlns:m="http://schemas.openxmlformats.org/officeDocument/2006/math">
                    <m:d>
                      <m:dPr>
                        <m:begChr m:val="|"/>
                        <m:endChr m:val="⟩"/>
                        <m:ctrlPr>
                          <a:rPr lang="en-US" b="0" i="1">
                            <a:latin typeface="Cambria Math" panose="02040503050406030204" pitchFamily="18" charset="0"/>
                            <a:ea typeface="Cambria Math"/>
                            <a:cs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>
                                <a:latin typeface="Cambria Math" panose="02040503050406030204" pitchFamily="18" charset="0"/>
                                <a:ea typeface="Cambria Math"/>
                                <a:cs typeface="Cambria Math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b="0" i="0">
                                <a:latin typeface="Cambria Math"/>
                              </a:rPr>
                              <m:t>Ψ</m:t>
                            </m:r>
                          </m:e>
                          <m:sub>
                            <m:r>
                              <a:rPr lang="en-US" b="0" i="1">
                                <a:latin typeface="Cambria Math"/>
                              </a:rPr>
                              <m:t>3</m:t>
                            </m:r>
                          </m:sub>
                        </m:sSub>
                      </m:e>
                    </m:d>
                    <m:r>
                      <a:rPr lang="en-US" b="0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  <a:ea typeface="Cambria Math"/>
                            <a:cs typeface="Cambria Math"/>
                          </a:rPr>
                        </m:ctrlPr>
                      </m:fPr>
                      <m:num>
                        <m:r>
                          <a:rPr lang="en-US" i="1">
                            <a:latin typeface="Cambria Math"/>
                          </a:rPr>
                          <m:t>1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/>
                                <a:cs typeface="Cambria Math"/>
                              </a:rPr>
                            </m:ctrlPr>
                          </m:radPr>
                          <m:deg/>
                          <m:e>
                            <m:r>
                              <a:rPr lang="en-US" i="1">
                                <a:latin typeface="Cambria Math"/>
                              </a:rPr>
                              <m:t>2</m:t>
                            </m:r>
                          </m:e>
                        </m:rad>
                      </m:den>
                    </m:f>
                    <m:r>
                      <a:rPr lang="en-US" b="0" i="1">
                        <a:latin typeface="Cambria Math"/>
                      </a:rPr>
                      <m:t>(|0⟩−</m:t>
                    </m:r>
                    <m:d>
                      <m:dPr>
                        <m:begChr m:val="|"/>
                        <m:endChr m:val="⟩"/>
                        <m:ctrlPr>
                          <a:rPr lang="en-US" i="1">
                            <a:latin typeface="Cambria Math" panose="02040503050406030204" pitchFamily="18" charset="0"/>
                            <a:ea typeface="Cambria Math"/>
                            <a:cs typeface="Cambria Math"/>
                          </a:rPr>
                        </m:ctrlPr>
                      </m:dPr>
                      <m:e>
                        <m:r>
                          <a:rPr lang="en-US" i="1">
                            <a:latin typeface="Cambria Math"/>
                          </a:rPr>
                          <m:t>1</m:t>
                        </m:r>
                      </m:e>
                    </m:d>
                    <m:r>
                      <a:rPr lang="en-US" b="0" i="1">
                        <a:latin typeface="Cambria Math"/>
                      </a:rPr>
                      <m:t>)|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/>
                      </a:rPr>
                      <m:t>𝑐</m:t>
                    </m:r>
                    <m:r>
                      <a:rPr lang="en-US" b="0" i="1">
                        <a:latin typeface="Cambria Math"/>
                      </a:rPr>
                      <m:t>⟩</m:t>
                    </m:r>
                  </m:oMath>
                </a14:m>
                <a:r>
                  <a:rPr lang="en-US" dirty="0"/>
                  <a:t>.</a:t>
                </a:r>
                <a:endParaRPr dirty="0"/>
              </a:p>
              <a:p>
                <a:pPr>
                  <a:defRPr/>
                </a:pPr>
                <a:r>
                  <a:rPr lang="en-US" dirty="0"/>
                  <a:t>A </a:t>
                </a:r>
                <a:r>
                  <a:rPr lang="en-US" dirty="0">
                    <a:solidFill>
                      <a:srgbClr val="C00000"/>
                    </a:solidFill>
                  </a:rPr>
                  <a:t>single</a:t>
                </a:r>
                <a:r>
                  <a:rPr lang="en-US" dirty="0"/>
                  <a:t> measurement of the </a:t>
                </a:r>
                <a14:m>
                  <m:oMath xmlns:m="http://schemas.openxmlformats.org/officeDocument/2006/math">
                    <m:r>
                      <a:rPr lang="en-US" b="0" i="1">
                        <a:latin typeface="Cambria Math"/>
                      </a:rPr>
                      <m:t>𝑛</m:t>
                    </m:r>
                  </m:oMath>
                </a14:m>
                <a:r>
                  <a:rPr lang="en-US" dirty="0"/>
                  <a:t> qubits reveals </a:t>
                </a:r>
                <a:endParaRPr lang="en-US" i="1" dirty="0">
                  <a:latin typeface="Cambria Math"/>
                </a:endParaRPr>
              </a:p>
              <a:p>
                <a:pPr marL="0" indent="0">
                  <a:buNone/>
                  <a:defRPr/>
                </a:pPr>
                <a14:m>
                  <m:oMath xmlns:m="http://schemas.openxmlformats.org/officeDocument/2006/math">
                    <m:r>
                      <a:rPr lang="en-US" b="0" i="1">
                        <a:latin typeface="Cambria Math"/>
                      </a:rPr>
                      <m:t>   </m:t>
                    </m:r>
                    <m:r>
                      <a:rPr lang="en-US" i="1">
                        <a:latin typeface="Cambria Math"/>
                      </a:rPr>
                      <m:t>𝑐</m:t>
                    </m:r>
                    <m:r>
                      <a:rPr lang="en-US" i="1"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mbria Math"/>
                            <a:cs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𝑐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𝑛</m:t>
                        </m:r>
                        <m:r>
                          <a:rPr lang="en-US" i="1">
                            <a:latin typeface="Cambria Math"/>
                          </a:rPr>
                          <m:t>−1</m:t>
                        </m:r>
                      </m:sub>
                    </m:sSub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mbria Math"/>
                            <a:cs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𝑐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𝑛</m:t>
                        </m:r>
                        <m:r>
                          <a:rPr lang="en-US" i="1">
                            <a:latin typeface="Cambria Math"/>
                          </a:rPr>
                          <m:t>−2</m:t>
                        </m:r>
                      </m:sub>
                    </m:sSub>
                    <m:r>
                      <a:rPr lang="en-US" i="1">
                        <a:latin typeface="Cambria Math"/>
                      </a:rPr>
                      <m:t>…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mbria Math"/>
                            <a:cs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𝑐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mbria Math"/>
                            <a:cs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𝑐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0</m:t>
                        </m:r>
                      </m:sub>
                    </m:sSub>
                    <m:r>
                      <a:rPr lang="en-US" i="1">
                        <a:latin typeface="Cambria Math"/>
                      </a:rPr>
                      <m:t>.</m:t>
                    </m:r>
                  </m:oMath>
                </a14:m>
                <a:r>
                  <a:rPr lang="en-US" dirty="0"/>
                  <a:t>  </a:t>
                </a:r>
                <a:endParaRPr dirty="0"/>
              </a:p>
            </p:txBody>
          </p:sp>
        </mc:Choice>
        <mc:Fallback xmlns="">
          <p:sp>
            <p:nvSpPr>
              <p:cNvPr id="2" name="Content Placeholder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 bwMode="auto">
              <a:xfrm>
                <a:off x="5457459" y="986118"/>
                <a:ext cx="6655884" cy="3880802"/>
              </a:xfrm>
              <a:blipFill>
                <a:blip r:embed="rId2"/>
                <a:stretch>
                  <a:fillRect l="-1190" t="-629" r="-549"/>
                </a:stretch>
              </a:blipFill>
            </p:spPr>
            <p:txBody>
              <a:bodyPr/>
              <a:lstStyle/>
              <a:p>
                <a:r>
                  <a:rPr lang="LID4096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itle 2"/>
          <p:cNvSpPr>
            <a:spLocks noGrp="1"/>
          </p:cNvSpPr>
          <p:nvPr>
            <p:ph type="title"/>
          </p:nvPr>
        </p:nvSpPr>
        <p:spPr bwMode="auto">
          <a:xfrm>
            <a:off x="580076" y="403412"/>
            <a:ext cx="11293986" cy="582706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sz="3200" dirty="0"/>
              <a:t>Bernstein-Vazirani algorithm</a:t>
            </a:r>
            <a:endParaRPr sz="3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 bwMode="auto">
              <a:xfrm>
                <a:off x="650553" y="4130033"/>
                <a:ext cx="868680" cy="39241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⟩"/>
                          <m:ctrlPr>
                            <a:rPr lang="en-US" sz="2400" b="0" i="1">
                              <a:latin typeface="Cambria Math" panose="02040503050406030204" pitchFamily="18" charset="0"/>
                              <a:ea typeface="Cambria Math"/>
                              <a:cs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400" b="0" i="1">
                                  <a:latin typeface="Cambria Math" panose="02040503050406030204" pitchFamily="18" charset="0"/>
                                  <a:ea typeface="Cambria Math"/>
                                  <a:cs typeface="Cambria Math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sz="2400" b="0" i="0">
                                  <a:latin typeface="Cambria Math"/>
                                </a:rPr>
                                <m:t>Ψ</m:t>
                              </m:r>
                            </m:e>
                            <m:sub>
                              <m:r>
                                <a:rPr lang="en-US" sz="2400" b="0" i="1">
                                  <a:latin typeface="Cambria Math"/>
                                </a:rPr>
                                <m:t>0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sz="2400"/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50553" y="4130033"/>
                <a:ext cx="868680" cy="392415"/>
              </a:xfrm>
              <a:prstGeom prst="rect">
                <a:avLst/>
              </a:prstGeom>
              <a:blipFill>
                <a:blip r:embed="rId3"/>
                <a:stretch>
                  <a:fillRect b="-21538"/>
                </a:stretch>
              </a:blipFill>
            </p:spPr>
            <p:txBody>
              <a:bodyPr/>
              <a:lstStyle/>
              <a:p>
                <a:r>
                  <a:rPr lang="LID4096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 bwMode="auto">
              <a:xfrm>
                <a:off x="3725091" y="4120010"/>
                <a:ext cx="868680" cy="39241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⟩"/>
                          <m:ctrlPr>
                            <a:rPr lang="en-US" sz="2400" b="0" i="1">
                              <a:latin typeface="Cambria Math" panose="02040503050406030204" pitchFamily="18" charset="0"/>
                              <a:ea typeface="Cambria Math"/>
                              <a:cs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400" b="0" i="1">
                                  <a:latin typeface="Cambria Math" panose="02040503050406030204" pitchFamily="18" charset="0"/>
                                  <a:ea typeface="Cambria Math"/>
                                  <a:cs typeface="Cambria Math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sz="2400" b="0" i="0">
                                  <a:latin typeface="Cambria Math"/>
                                </a:rPr>
                                <m:t>Ψ</m:t>
                              </m:r>
                            </m:e>
                            <m:sub>
                              <m:r>
                                <a:rPr lang="en-US" sz="2400" b="0" i="1">
                                  <a:latin typeface="Cambria Math"/>
                                </a:rPr>
                                <m:t>3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sz="2400"/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725091" y="4120010"/>
                <a:ext cx="868680" cy="392415"/>
              </a:xfrm>
              <a:prstGeom prst="rect">
                <a:avLst/>
              </a:prstGeom>
              <a:blipFill>
                <a:blip r:embed="rId4"/>
                <a:stretch>
                  <a:fillRect b="-21875"/>
                </a:stretch>
              </a:blipFill>
            </p:spPr>
            <p:txBody>
              <a:bodyPr/>
              <a:lstStyle/>
              <a:p>
                <a:r>
                  <a:rPr lang="LID4096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 bwMode="auto">
              <a:xfrm>
                <a:off x="2856411" y="4120009"/>
                <a:ext cx="868680" cy="39241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⟩"/>
                          <m:ctrlPr>
                            <a:rPr lang="en-US" sz="2400" b="0" i="1">
                              <a:latin typeface="Cambria Math" panose="02040503050406030204" pitchFamily="18" charset="0"/>
                              <a:ea typeface="Cambria Math"/>
                              <a:cs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400" b="0" i="1">
                                  <a:latin typeface="Cambria Math" panose="02040503050406030204" pitchFamily="18" charset="0"/>
                                  <a:ea typeface="Cambria Math"/>
                                  <a:cs typeface="Cambria Math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sz="2400" b="0" i="0">
                                  <a:latin typeface="Cambria Math"/>
                                </a:rPr>
                                <m:t>Ψ</m:t>
                              </m:r>
                            </m:e>
                            <m:sub>
                              <m:r>
                                <a:rPr lang="en-US" sz="2400" b="0" i="1"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sz="2400"/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856411" y="4120009"/>
                <a:ext cx="868680" cy="392415"/>
              </a:xfrm>
              <a:prstGeom prst="rect">
                <a:avLst/>
              </a:prstGeom>
              <a:blipFill>
                <a:blip r:embed="rId5"/>
                <a:stretch>
                  <a:fillRect b="-21875"/>
                </a:stretch>
              </a:blipFill>
            </p:spPr>
            <p:txBody>
              <a:bodyPr/>
              <a:lstStyle/>
              <a:p>
                <a:r>
                  <a:rPr lang="LID4096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 bwMode="auto">
              <a:xfrm>
                <a:off x="1780124" y="4126337"/>
                <a:ext cx="868680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⟩"/>
                          <m:ctrlPr>
                            <a:rPr lang="en-US" sz="2400" b="0" i="1">
                              <a:latin typeface="Cambria Math" panose="02040503050406030204" pitchFamily="18" charset="0"/>
                              <a:ea typeface="Cambria Math"/>
                              <a:cs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400" b="0" i="1">
                                  <a:latin typeface="Cambria Math" panose="02040503050406030204" pitchFamily="18" charset="0"/>
                                  <a:ea typeface="Cambria Math"/>
                                  <a:cs typeface="Cambria Math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sz="2400" b="0" i="0">
                                  <a:latin typeface="Cambria Math"/>
                                </a:rPr>
                                <m:t>Ψ</m:t>
                              </m:r>
                            </m:e>
                            <m:sub>
                              <m:r>
                                <a:rPr lang="en-US" sz="2400" b="0" i="1"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sz="2400"/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780124" y="4126337"/>
                <a:ext cx="868680" cy="461665"/>
              </a:xfrm>
              <a:prstGeom prst="rect">
                <a:avLst/>
              </a:prstGeom>
              <a:blipFill>
                <a:blip r:embed="rId6"/>
                <a:stretch>
                  <a:fillRect b="-2632"/>
                </a:stretch>
              </a:blipFill>
            </p:spPr>
            <p:txBody>
              <a:bodyPr/>
              <a:lstStyle/>
              <a:p>
                <a:r>
                  <a:rPr lang="LID4096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 descr="Diagram"/>
          <p:cNvPicPr>
            <a:picLocks noChangeAspect="1"/>
          </p:cNvPicPr>
          <p:nvPr/>
        </p:nvPicPr>
        <p:blipFill>
          <a:blip r:embed="rId7"/>
          <a:stretch/>
        </p:blipFill>
        <p:spPr bwMode="auto">
          <a:xfrm>
            <a:off x="1138177" y="1202474"/>
            <a:ext cx="3242995" cy="295987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 bwMode="auto">
              <a:xfrm>
                <a:off x="580076" y="1866302"/>
                <a:ext cx="462947" cy="36933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latin typeface="Cambria Math"/>
                        </a:rPr>
                        <m:t>|</m:t>
                      </m:r>
                      <m:r>
                        <a:rPr lang="en-US" sz="2400" b="0" i="1">
                          <a:latin typeface="Cambria Math"/>
                        </a:rPr>
                        <m:t>0⟩</m:t>
                      </m:r>
                    </m:oMath>
                  </m:oMathPara>
                </a14:m>
                <a:endParaRPr sz="240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80076" y="1866302"/>
                <a:ext cx="462947" cy="369332"/>
              </a:xfrm>
              <a:prstGeom prst="rect">
                <a:avLst/>
              </a:prstGeom>
              <a:blipFill>
                <a:blip r:embed="rId8"/>
                <a:stretch>
                  <a:fillRect l="-21053" r="-22368" b="-37705"/>
                </a:stretch>
              </a:blipFill>
            </p:spPr>
            <p:txBody>
              <a:bodyPr/>
              <a:lstStyle/>
              <a:p>
                <a:r>
                  <a:rPr lang="LID4096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 bwMode="auto">
              <a:xfrm>
                <a:off x="571546" y="3479941"/>
                <a:ext cx="460062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>
                          <a:latin typeface="Cambria Math"/>
                        </a:rPr>
                        <m:t>|1⟩</m:t>
                      </m:r>
                    </m:oMath>
                  </m:oMathPara>
                </a14:m>
                <a:endParaRPr sz="240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71546" y="3479941"/>
                <a:ext cx="460062" cy="369332"/>
              </a:xfrm>
              <a:prstGeom prst="rect">
                <a:avLst/>
              </a:prstGeom>
              <a:blipFill>
                <a:blip r:embed="rId9"/>
                <a:stretch>
                  <a:fillRect l="-22667" r="-22667" b="-38333"/>
                </a:stretch>
              </a:blipFill>
            </p:spPr>
            <p:txBody>
              <a:bodyPr/>
              <a:lstStyle/>
              <a:p>
                <a:r>
                  <a:rPr lang="LID4096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 bwMode="auto">
              <a:xfrm>
                <a:off x="580076" y="1316515"/>
                <a:ext cx="462947" cy="36933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latin typeface="Cambria Math"/>
                        </a:rPr>
                        <m:t>|</m:t>
                      </m:r>
                      <m:r>
                        <a:rPr lang="en-US" sz="2400" b="0" i="1">
                          <a:latin typeface="Cambria Math"/>
                        </a:rPr>
                        <m:t>0⟩</m:t>
                      </m:r>
                    </m:oMath>
                  </m:oMathPara>
                </a14:m>
                <a:endParaRPr sz="240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80076" y="1316515"/>
                <a:ext cx="462947" cy="369332"/>
              </a:xfrm>
              <a:prstGeom prst="rect">
                <a:avLst/>
              </a:prstGeom>
              <a:blipFill>
                <a:blip r:embed="rId10"/>
                <a:stretch>
                  <a:fillRect l="-21053" r="-22368" b="-36066"/>
                </a:stretch>
              </a:blipFill>
            </p:spPr>
            <p:txBody>
              <a:bodyPr/>
              <a:lstStyle/>
              <a:p>
                <a:r>
                  <a:rPr lang="LID4096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 bwMode="auto">
              <a:xfrm>
                <a:off x="580076" y="2705873"/>
                <a:ext cx="462947" cy="36933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latin typeface="Cambria Math"/>
                        </a:rPr>
                        <m:t>|</m:t>
                      </m:r>
                      <m:r>
                        <a:rPr lang="en-US" sz="2400" b="0" i="1">
                          <a:latin typeface="Cambria Math"/>
                        </a:rPr>
                        <m:t>0⟩</m:t>
                      </m:r>
                    </m:oMath>
                  </m:oMathPara>
                </a14:m>
                <a:endParaRPr sz="2400"/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80076" y="2705873"/>
                <a:ext cx="462947" cy="369332"/>
              </a:xfrm>
              <a:prstGeom prst="rect">
                <a:avLst/>
              </a:prstGeom>
              <a:blipFill>
                <a:blip r:embed="rId11"/>
                <a:stretch>
                  <a:fillRect l="-21053" r="-22368" b="-38333"/>
                </a:stretch>
              </a:blipFill>
            </p:spPr>
            <p:txBody>
              <a:bodyPr/>
              <a:lstStyle/>
              <a:p>
                <a:r>
                  <a:rPr lang="LID4096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グラフィックス 8">
            <a:extLst>
              <a:ext uri="{FF2B5EF4-FFF2-40B4-BE49-F238E27FC236}">
                <a16:creationId xmlns:a16="http://schemas.microsoft.com/office/drawing/2014/main" id="{2C3B7658-95C2-DD0E-3237-80618A80215C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4386365" y="1456035"/>
            <a:ext cx="533400" cy="361950"/>
          </a:xfrm>
          <a:prstGeom prst="rect">
            <a:avLst/>
          </a:prstGeom>
        </p:spPr>
      </p:pic>
      <p:pic>
        <p:nvPicPr>
          <p:cNvPr id="13" name="グラフィックス 12">
            <a:extLst>
              <a:ext uri="{FF2B5EF4-FFF2-40B4-BE49-F238E27FC236}">
                <a16:creationId xmlns:a16="http://schemas.microsoft.com/office/drawing/2014/main" id="{7AF4A4DC-B275-7C44-FD54-F9169F5BFC10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4385915" y="2045027"/>
            <a:ext cx="533400" cy="361950"/>
          </a:xfrm>
          <a:prstGeom prst="rect">
            <a:avLst/>
          </a:prstGeom>
        </p:spPr>
      </p:pic>
      <p:pic>
        <p:nvPicPr>
          <p:cNvPr id="16" name="グラフィックス 15">
            <a:extLst>
              <a:ext uri="{FF2B5EF4-FFF2-40B4-BE49-F238E27FC236}">
                <a16:creationId xmlns:a16="http://schemas.microsoft.com/office/drawing/2014/main" id="{F86000B2-4A31-0C86-B0C9-66D34C5809BA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4385915" y="2926193"/>
            <a:ext cx="533400" cy="3619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 bwMode="auto"/>
        <p:txBody>
          <a:bodyPr>
            <a:normAutofit/>
          </a:bodyPr>
          <a:lstStyle/>
          <a:p>
            <a:pPr>
              <a:defRPr/>
            </a:pPr>
            <a:r>
              <a:rPr dirty="0"/>
              <a:t>Quantum </a:t>
            </a:r>
            <a:r>
              <a:rPr lang="de-DE" dirty="0"/>
              <a:t>c</a:t>
            </a:r>
            <a:r>
              <a:rPr dirty="0" err="1"/>
              <a:t>omput</a:t>
            </a:r>
            <a:r>
              <a:rPr lang="de-DE" dirty="0" err="1"/>
              <a:t>ing</a:t>
            </a:r>
            <a:r>
              <a:rPr dirty="0"/>
              <a:t>: </a:t>
            </a:r>
            <a:r>
              <a:rPr lang="de-DE" dirty="0"/>
              <a:t>a</a:t>
            </a:r>
            <a:r>
              <a:rPr dirty="0" err="1"/>
              <a:t>lgorithms</a:t>
            </a:r>
            <a:endParaRPr lang="en-US" dirty="0"/>
          </a:p>
        </p:txBody>
      </p:sp>
      <p:sp>
        <p:nvSpPr>
          <p:cNvPr id="117" name="TextBox 116"/>
          <p:cNvSpPr txBox="1"/>
          <p:nvPr/>
        </p:nvSpPr>
        <p:spPr bwMode="auto">
          <a:xfrm>
            <a:off x="517234" y="4954114"/>
            <a:ext cx="32840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dirty="0"/>
              <a:t>Prepare initial quantum state</a:t>
            </a:r>
          </a:p>
        </p:txBody>
      </p:sp>
      <p:sp>
        <p:nvSpPr>
          <p:cNvPr id="119" name="TextBox 118"/>
          <p:cNvSpPr txBox="1"/>
          <p:nvPr/>
        </p:nvSpPr>
        <p:spPr bwMode="auto">
          <a:xfrm>
            <a:off x="3941271" y="4815615"/>
            <a:ext cx="43200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dirty="0"/>
              <a:t>Use interference to make wanted outcomes more likely</a:t>
            </a:r>
          </a:p>
        </p:txBody>
      </p:sp>
      <p:sp>
        <p:nvSpPr>
          <p:cNvPr id="120" name="TextBox 119"/>
          <p:cNvSpPr txBox="1"/>
          <p:nvPr/>
        </p:nvSpPr>
        <p:spPr bwMode="auto">
          <a:xfrm>
            <a:off x="8658025" y="4954114"/>
            <a:ext cx="27739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dirty="0"/>
              <a:t>Measure multiple times</a:t>
            </a:r>
          </a:p>
        </p:txBody>
      </p:sp>
      <p:sp>
        <p:nvSpPr>
          <p:cNvPr id="4" name="Rectangle: Rounded Corners 154">
            <a:extLst>
              <a:ext uri="{FF2B5EF4-FFF2-40B4-BE49-F238E27FC236}">
                <a16:creationId xmlns:a16="http://schemas.microsoft.com/office/drawing/2014/main" id="{E21C5487-C857-0CB0-0C60-08B681E02578}"/>
              </a:ext>
            </a:extLst>
          </p:cNvPr>
          <p:cNvSpPr/>
          <p:nvPr/>
        </p:nvSpPr>
        <p:spPr>
          <a:xfrm>
            <a:off x="8161354" y="2400807"/>
            <a:ext cx="3767294" cy="2370131"/>
          </a:xfrm>
          <a:prstGeom prst="roundRect">
            <a:avLst>
              <a:gd name="adj" fmla="val 4278"/>
            </a:avLst>
          </a:prstGeom>
          <a:solidFill>
            <a:schemeClr val="bg1"/>
          </a:solidFill>
          <a:ln>
            <a:noFill/>
          </a:ln>
          <a:effectLst>
            <a:outerShdw blurRad="1270000" dist="393700" dir="8100000" algn="tl" rotWithShape="0">
              <a:prstClr val="black">
                <a:alpha val="8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5" name="Rectangle: Rounded Corners 153">
            <a:extLst>
              <a:ext uri="{FF2B5EF4-FFF2-40B4-BE49-F238E27FC236}">
                <a16:creationId xmlns:a16="http://schemas.microsoft.com/office/drawing/2014/main" id="{A121BA79-7EA8-B657-F8F9-8DD596DC173C}"/>
              </a:ext>
            </a:extLst>
          </p:cNvPr>
          <p:cNvSpPr/>
          <p:nvPr/>
        </p:nvSpPr>
        <p:spPr>
          <a:xfrm>
            <a:off x="4188591" y="2400807"/>
            <a:ext cx="3767294" cy="2370131"/>
          </a:xfrm>
          <a:prstGeom prst="roundRect">
            <a:avLst>
              <a:gd name="adj" fmla="val 4278"/>
            </a:avLst>
          </a:prstGeom>
          <a:solidFill>
            <a:schemeClr val="bg1"/>
          </a:solidFill>
          <a:ln>
            <a:noFill/>
          </a:ln>
          <a:effectLst>
            <a:outerShdw blurRad="1270000" dist="393700" dir="8100000" algn="tl" rotWithShape="0">
              <a:prstClr val="black">
                <a:alpha val="8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4E9FA7E5-7536-00E1-BAAB-3E7338221293}"/>
              </a:ext>
            </a:extLst>
          </p:cNvPr>
          <p:cNvGrpSpPr/>
          <p:nvPr/>
        </p:nvGrpSpPr>
        <p:grpSpPr>
          <a:xfrm>
            <a:off x="4469814" y="2789034"/>
            <a:ext cx="3204848" cy="1835914"/>
            <a:chOff x="645248" y="3813413"/>
            <a:chExt cx="3204848" cy="1835914"/>
          </a:xfrm>
        </p:grpSpPr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5FE505C7-F0A7-7E43-DDE2-31928BD4EDB9}"/>
                </a:ext>
              </a:extLst>
            </p:cNvPr>
            <p:cNvGrpSpPr/>
            <p:nvPr/>
          </p:nvGrpSpPr>
          <p:grpSpPr>
            <a:xfrm>
              <a:off x="645248" y="4157376"/>
              <a:ext cx="3204848" cy="1186147"/>
              <a:chOff x="645248" y="3893142"/>
              <a:chExt cx="3204848" cy="1186147"/>
            </a:xfrm>
          </p:grpSpPr>
          <p:cxnSp>
            <p:nvCxnSpPr>
              <p:cNvPr id="10" name="Straight Connector 9">
                <a:extLst>
                  <a:ext uri="{FF2B5EF4-FFF2-40B4-BE49-F238E27FC236}">
                    <a16:creationId xmlns:a16="http://schemas.microsoft.com/office/drawing/2014/main" id="{6D13FCD0-1ED2-7B18-9A3B-9294AD0A0972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1145867" y="4892723"/>
                <a:ext cx="2448436" cy="8361"/>
              </a:xfrm>
              <a:prstGeom prst="line">
                <a:avLst/>
              </a:prstGeom>
              <a:ln w="25400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" name="Oval 10">
                <a:extLst>
                  <a:ext uri="{FF2B5EF4-FFF2-40B4-BE49-F238E27FC236}">
                    <a16:creationId xmlns:a16="http://schemas.microsoft.com/office/drawing/2014/main" id="{D50918BD-85B8-20DB-30AA-4FB7A30ADEA3}"/>
                  </a:ext>
                </a:extLst>
              </p:cNvPr>
              <p:cNvSpPr/>
              <p:nvPr/>
            </p:nvSpPr>
            <p:spPr>
              <a:xfrm>
                <a:off x="645248" y="4738580"/>
                <a:ext cx="325006" cy="325006"/>
              </a:xfrm>
              <a:prstGeom prst="ellipse">
                <a:avLst/>
              </a:prstGeom>
              <a:gradFill>
                <a:gsLst>
                  <a:gs pos="0">
                    <a:schemeClr val="accent6"/>
                  </a:gs>
                  <a:gs pos="100000">
                    <a:schemeClr val="accent5"/>
                  </a:gs>
                </a:gsLst>
                <a:lin ang="2700000" scaled="0"/>
              </a:gradFill>
              <a:ln>
                <a:noFill/>
              </a:ln>
              <a:effectLst>
                <a:outerShdw blurRad="774700" dist="393700" dir="3000000" sx="101000" sy="101000" algn="tl" rotWithShape="0">
                  <a:prstClr val="black">
                    <a:alpha val="15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2000"/>
              </a:p>
            </p:txBody>
          </p:sp>
          <p:grpSp>
            <p:nvGrpSpPr>
              <p:cNvPr id="12" name="Group 11">
                <a:extLst>
                  <a:ext uri="{FF2B5EF4-FFF2-40B4-BE49-F238E27FC236}">
                    <a16:creationId xmlns:a16="http://schemas.microsoft.com/office/drawing/2014/main" id="{BB4254EC-0F7C-DA74-1D59-A137B3ACC156}"/>
                  </a:ext>
                </a:extLst>
              </p:cNvPr>
              <p:cNvGrpSpPr/>
              <p:nvPr/>
            </p:nvGrpSpPr>
            <p:grpSpPr>
              <a:xfrm>
                <a:off x="3593781" y="4352795"/>
                <a:ext cx="252792" cy="312927"/>
                <a:chOff x="3593781" y="4352795"/>
                <a:chExt cx="252792" cy="312927"/>
              </a:xfrm>
            </p:grpSpPr>
            <p:sp>
              <p:nvSpPr>
                <p:cNvPr id="51" name="Rounded Rectangle 188">
                  <a:extLst>
                    <a:ext uri="{FF2B5EF4-FFF2-40B4-BE49-F238E27FC236}">
                      <a16:creationId xmlns:a16="http://schemas.microsoft.com/office/drawing/2014/main" id="{1AA25DCB-F3DF-9677-60E0-14CF78043D7E}"/>
                    </a:ext>
                  </a:extLst>
                </p:cNvPr>
                <p:cNvSpPr/>
                <p:nvPr/>
              </p:nvSpPr>
              <p:spPr bwMode="auto">
                <a:xfrm>
                  <a:off x="3595434" y="4352795"/>
                  <a:ext cx="251139" cy="251139"/>
                </a:xfrm>
                <a:prstGeom prst="roundRect">
                  <a:avLst>
                    <a:gd name="adj" fmla="val 16667"/>
                  </a:avLst>
                </a:prstGeom>
                <a:solidFill>
                  <a:schemeClr val="bg1"/>
                </a:solidFill>
                <a:ln w="25400">
                  <a:solidFill>
                    <a:schemeClr val="tx1">
                      <a:lumMod val="50000"/>
                      <a:lumOff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>
                    <a:defRPr/>
                  </a:pPr>
                  <a:endParaRPr/>
                </a:p>
              </p:txBody>
            </p:sp>
            <p:grpSp>
              <p:nvGrpSpPr>
                <p:cNvPr id="52" name="Group 51">
                  <a:extLst>
                    <a:ext uri="{FF2B5EF4-FFF2-40B4-BE49-F238E27FC236}">
                      <a16:creationId xmlns:a16="http://schemas.microsoft.com/office/drawing/2014/main" id="{6EC954F3-463B-9A83-054B-31CBB26FDCE2}"/>
                    </a:ext>
                  </a:extLst>
                </p:cNvPr>
                <p:cNvGrpSpPr/>
                <p:nvPr/>
              </p:nvGrpSpPr>
              <p:grpSpPr bwMode="auto">
                <a:xfrm>
                  <a:off x="3593781" y="4418047"/>
                  <a:ext cx="223728" cy="247675"/>
                  <a:chOff x="8880581" y="2554558"/>
                  <a:chExt cx="513189" cy="568120"/>
                </a:xfrm>
              </p:grpSpPr>
              <p:sp>
                <p:nvSpPr>
                  <p:cNvPr id="53" name="Arc 24">
                    <a:extLst>
                      <a:ext uri="{FF2B5EF4-FFF2-40B4-BE49-F238E27FC236}">
                        <a16:creationId xmlns:a16="http://schemas.microsoft.com/office/drawing/2014/main" id="{E5AA3A9A-6E2D-85AB-A78C-D84AC3457417}"/>
                      </a:ext>
                    </a:extLst>
                  </p:cNvPr>
                  <p:cNvSpPr/>
                  <p:nvPr/>
                </p:nvSpPr>
                <p:spPr bwMode="auto">
                  <a:xfrm rot="19386060">
                    <a:off x="8880581" y="2691749"/>
                    <a:ext cx="513189" cy="430929"/>
                  </a:xfrm>
                  <a:prstGeom prst="arc">
                    <a:avLst>
                      <a:gd name="adj1" fmla="val 16200000"/>
                      <a:gd name="adj2" fmla="val 21326959"/>
                    </a:avLst>
                  </a:prstGeom>
                  <a:ln w="25400">
                    <a:solidFill>
                      <a:schemeClr val="tx1">
                        <a:lumMod val="50000"/>
                        <a:lumOff val="50000"/>
                      </a:schemeClr>
                    </a:solidFill>
                  </a:ln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>
                      <a:defRPr/>
                    </a:pPr>
                    <a:endParaRPr/>
                  </a:p>
                </p:txBody>
              </p:sp>
              <p:cxnSp>
                <p:nvCxnSpPr>
                  <p:cNvPr id="54" name="Straight Connector 53">
                    <a:extLst>
                      <a:ext uri="{FF2B5EF4-FFF2-40B4-BE49-F238E27FC236}">
                        <a16:creationId xmlns:a16="http://schemas.microsoft.com/office/drawing/2014/main" id="{ED730898-2A6E-7673-7381-D1AE71EEA59C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 bwMode="auto">
                  <a:xfrm flipV="1">
                    <a:off x="9199180" y="2554558"/>
                    <a:ext cx="112412" cy="233830"/>
                  </a:xfrm>
                  <a:prstGeom prst="line">
                    <a:avLst/>
                  </a:prstGeom>
                  <a:ln w="25400">
                    <a:solidFill>
                      <a:schemeClr val="tx1">
                        <a:lumMod val="50000"/>
                        <a:lumOff val="50000"/>
                      </a:schemeClr>
                    </a:solidFill>
                  </a:ln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</p:grpSp>
          </p:grpSp>
          <p:grpSp>
            <p:nvGrpSpPr>
              <p:cNvPr id="13" name="Group 12">
                <a:extLst>
                  <a:ext uri="{FF2B5EF4-FFF2-40B4-BE49-F238E27FC236}">
                    <a16:creationId xmlns:a16="http://schemas.microsoft.com/office/drawing/2014/main" id="{BCF269B5-CC29-5D98-0A70-AC3AE0212056}"/>
                  </a:ext>
                </a:extLst>
              </p:cNvPr>
              <p:cNvGrpSpPr/>
              <p:nvPr/>
            </p:nvGrpSpPr>
            <p:grpSpPr>
              <a:xfrm>
                <a:off x="3593781" y="3930076"/>
                <a:ext cx="256315" cy="322080"/>
                <a:chOff x="3593781" y="3930076"/>
                <a:chExt cx="256315" cy="322080"/>
              </a:xfrm>
            </p:grpSpPr>
            <p:sp>
              <p:nvSpPr>
                <p:cNvPr id="43" name="Rounded Rectangle 184">
                  <a:extLst>
                    <a:ext uri="{FF2B5EF4-FFF2-40B4-BE49-F238E27FC236}">
                      <a16:creationId xmlns:a16="http://schemas.microsoft.com/office/drawing/2014/main" id="{60F0EABF-C184-4E27-4012-4232B55D4F9B}"/>
                    </a:ext>
                  </a:extLst>
                </p:cNvPr>
                <p:cNvSpPr/>
                <p:nvPr/>
              </p:nvSpPr>
              <p:spPr bwMode="auto">
                <a:xfrm>
                  <a:off x="3598957" y="3930076"/>
                  <a:ext cx="251139" cy="251139"/>
                </a:xfrm>
                <a:prstGeom prst="roundRect">
                  <a:avLst>
                    <a:gd name="adj" fmla="val 16667"/>
                  </a:avLst>
                </a:prstGeom>
                <a:solidFill>
                  <a:schemeClr val="bg1"/>
                </a:solidFill>
                <a:ln w="25400">
                  <a:solidFill>
                    <a:schemeClr val="tx1">
                      <a:lumMod val="50000"/>
                      <a:lumOff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>
                    <a:defRPr/>
                  </a:pPr>
                  <a:endParaRPr/>
                </a:p>
              </p:txBody>
            </p:sp>
            <p:grpSp>
              <p:nvGrpSpPr>
                <p:cNvPr id="47" name="Group 46">
                  <a:extLst>
                    <a:ext uri="{FF2B5EF4-FFF2-40B4-BE49-F238E27FC236}">
                      <a16:creationId xmlns:a16="http://schemas.microsoft.com/office/drawing/2014/main" id="{F3B6FE3D-876C-D6C8-B0C1-DF545AD3F0CC}"/>
                    </a:ext>
                  </a:extLst>
                </p:cNvPr>
                <p:cNvGrpSpPr/>
                <p:nvPr/>
              </p:nvGrpSpPr>
              <p:grpSpPr bwMode="auto">
                <a:xfrm>
                  <a:off x="3593781" y="4004481"/>
                  <a:ext cx="223728" cy="247675"/>
                  <a:chOff x="8880581" y="2554558"/>
                  <a:chExt cx="513189" cy="568120"/>
                </a:xfrm>
              </p:grpSpPr>
              <p:sp>
                <p:nvSpPr>
                  <p:cNvPr id="49" name="Arc 24">
                    <a:extLst>
                      <a:ext uri="{FF2B5EF4-FFF2-40B4-BE49-F238E27FC236}">
                        <a16:creationId xmlns:a16="http://schemas.microsoft.com/office/drawing/2014/main" id="{A2AC0CA6-3EC8-68C8-AD41-4EC2215AA6E8}"/>
                      </a:ext>
                    </a:extLst>
                  </p:cNvPr>
                  <p:cNvSpPr/>
                  <p:nvPr/>
                </p:nvSpPr>
                <p:spPr bwMode="auto">
                  <a:xfrm rot="19386060">
                    <a:off x="8880581" y="2691749"/>
                    <a:ext cx="513189" cy="430929"/>
                  </a:xfrm>
                  <a:prstGeom prst="arc">
                    <a:avLst>
                      <a:gd name="adj1" fmla="val 16200000"/>
                      <a:gd name="adj2" fmla="val 21326959"/>
                    </a:avLst>
                  </a:prstGeom>
                  <a:ln w="25400">
                    <a:solidFill>
                      <a:schemeClr val="tx1">
                        <a:lumMod val="50000"/>
                        <a:lumOff val="50000"/>
                      </a:schemeClr>
                    </a:solidFill>
                  </a:ln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>
                      <a:defRPr/>
                    </a:pPr>
                    <a:endParaRPr/>
                  </a:p>
                </p:txBody>
              </p:sp>
              <p:cxnSp>
                <p:nvCxnSpPr>
                  <p:cNvPr id="50" name="Straight Connector 49">
                    <a:extLst>
                      <a:ext uri="{FF2B5EF4-FFF2-40B4-BE49-F238E27FC236}">
                        <a16:creationId xmlns:a16="http://schemas.microsoft.com/office/drawing/2014/main" id="{A323447F-928C-BBDE-881A-01D2D55300CF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 bwMode="auto">
                  <a:xfrm flipV="1">
                    <a:off x="9199180" y="2554558"/>
                    <a:ext cx="112412" cy="233830"/>
                  </a:xfrm>
                  <a:prstGeom prst="line">
                    <a:avLst/>
                  </a:prstGeom>
                  <a:ln w="25400">
                    <a:solidFill>
                      <a:schemeClr val="tx1">
                        <a:lumMod val="50000"/>
                        <a:lumOff val="50000"/>
                      </a:schemeClr>
                    </a:solidFill>
                  </a:ln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</p:grpSp>
          </p:grpSp>
          <p:grpSp>
            <p:nvGrpSpPr>
              <p:cNvPr id="14" name="Group 13">
                <a:extLst>
                  <a:ext uri="{FF2B5EF4-FFF2-40B4-BE49-F238E27FC236}">
                    <a16:creationId xmlns:a16="http://schemas.microsoft.com/office/drawing/2014/main" id="{CCEF8098-4CB1-859B-62E1-80089DD169E2}"/>
                  </a:ext>
                </a:extLst>
              </p:cNvPr>
              <p:cNvGrpSpPr/>
              <p:nvPr/>
            </p:nvGrpSpPr>
            <p:grpSpPr>
              <a:xfrm>
                <a:off x="3593781" y="4775514"/>
                <a:ext cx="251661" cy="303775"/>
                <a:chOff x="3593781" y="4775514"/>
                <a:chExt cx="251661" cy="303775"/>
              </a:xfrm>
            </p:grpSpPr>
            <p:sp>
              <p:nvSpPr>
                <p:cNvPr id="39" name="Rounded Rectangle 179">
                  <a:extLst>
                    <a:ext uri="{FF2B5EF4-FFF2-40B4-BE49-F238E27FC236}">
                      <a16:creationId xmlns:a16="http://schemas.microsoft.com/office/drawing/2014/main" id="{0C117AA8-E841-6BFF-4FC4-665650ABD018}"/>
                    </a:ext>
                  </a:extLst>
                </p:cNvPr>
                <p:cNvSpPr/>
                <p:nvPr/>
              </p:nvSpPr>
              <p:spPr bwMode="auto">
                <a:xfrm>
                  <a:off x="3594303" y="4775514"/>
                  <a:ext cx="251139" cy="251139"/>
                </a:xfrm>
                <a:prstGeom prst="roundRect">
                  <a:avLst>
                    <a:gd name="adj" fmla="val 16667"/>
                  </a:avLst>
                </a:prstGeom>
                <a:solidFill>
                  <a:schemeClr val="bg1"/>
                </a:solidFill>
                <a:ln w="25400">
                  <a:solidFill>
                    <a:schemeClr val="tx1">
                      <a:lumMod val="50000"/>
                      <a:lumOff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>
                    <a:defRPr/>
                  </a:pPr>
                  <a:endParaRPr/>
                </a:p>
              </p:txBody>
            </p:sp>
            <p:grpSp>
              <p:nvGrpSpPr>
                <p:cNvPr id="40" name="Group 39">
                  <a:extLst>
                    <a:ext uri="{FF2B5EF4-FFF2-40B4-BE49-F238E27FC236}">
                      <a16:creationId xmlns:a16="http://schemas.microsoft.com/office/drawing/2014/main" id="{2E89853B-D4CA-7D81-54B3-220CE5E9A0A6}"/>
                    </a:ext>
                  </a:extLst>
                </p:cNvPr>
                <p:cNvGrpSpPr/>
                <p:nvPr/>
              </p:nvGrpSpPr>
              <p:grpSpPr bwMode="auto">
                <a:xfrm>
                  <a:off x="3593781" y="4831614"/>
                  <a:ext cx="223728" cy="247675"/>
                  <a:chOff x="8880609" y="2554558"/>
                  <a:chExt cx="513191" cy="568120"/>
                </a:xfrm>
              </p:grpSpPr>
              <p:sp>
                <p:nvSpPr>
                  <p:cNvPr id="41" name="Arc 24">
                    <a:extLst>
                      <a:ext uri="{FF2B5EF4-FFF2-40B4-BE49-F238E27FC236}">
                        <a16:creationId xmlns:a16="http://schemas.microsoft.com/office/drawing/2014/main" id="{099818D2-4978-41E8-3473-13EA8F7C914A}"/>
                      </a:ext>
                    </a:extLst>
                  </p:cNvPr>
                  <p:cNvSpPr/>
                  <p:nvPr/>
                </p:nvSpPr>
                <p:spPr bwMode="auto">
                  <a:xfrm rot="19386060">
                    <a:off x="8880609" y="2691749"/>
                    <a:ext cx="513191" cy="430929"/>
                  </a:xfrm>
                  <a:prstGeom prst="arc">
                    <a:avLst>
                      <a:gd name="adj1" fmla="val 16200000"/>
                      <a:gd name="adj2" fmla="val 21326959"/>
                    </a:avLst>
                  </a:prstGeom>
                  <a:ln w="25400">
                    <a:solidFill>
                      <a:schemeClr val="tx1">
                        <a:lumMod val="50000"/>
                        <a:lumOff val="50000"/>
                      </a:schemeClr>
                    </a:solidFill>
                  </a:ln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>
                      <a:defRPr/>
                    </a:pPr>
                    <a:endParaRPr/>
                  </a:p>
                </p:txBody>
              </p:sp>
              <p:cxnSp>
                <p:nvCxnSpPr>
                  <p:cNvPr id="42" name="Straight Connector 41">
                    <a:extLst>
                      <a:ext uri="{FF2B5EF4-FFF2-40B4-BE49-F238E27FC236}">
                        <a16:creationId xmlns:a16="http://schemas.microsoft.com/office/drawing/2014/main" id="{844F7208-C4E5-B93B-0A5F-75BC1107394E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 bwMode="auto">
                  <a:xfrm flipV="1">
                    <a:off x="9199179" y="2554558"/>
                    <a:ext cx="112413" cy="233829"/>
                  </a:xfrm>
                  <a:prstGeom prst="line">
                    <a:avLst/>
                  </a:prstGeom>
                  <a:ln w="25400">
                    <a:solidFill>
                      <a:schemeClr val="tx1">
                        <a:lumMod val="50000"/>
                        <a:lumOff val="50000"/>
                      </a:schemeClr>
                    </a:solidFill>
                  </a:ln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</p:grpSp>
          </p:grpSp>
          <p:cxnSp>
            <p:nvCxnSpPr>
              <p:cNvPr id="15" name="Straight Connector 14">
                <a:extLst>
                  <a:ext uri="{FF2B5EF4-FFF2-40B4-BE49-F238E27FC236}">
                    <a16:creationId xmlns:a16="http://schemas.microsoft.com/office/drawing/2014/main" id="{6AC09B1C-5024-C834-9368-3EB1CE628BB2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1145867" y="4055645"/>
                <a:ext cx="2453090" cy="1"/>
              </a:xfrm>
              <a:prstGeom prst="line">
                <a:avLst/>
              </a:prstGeom>
              <a:ln w="25400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9" name="Rounded Rectangle 155">
                <a:extLst>
                  <a:ext uri="{FF2B5EF4-FFF2-40B4-BE49-F238E27FC236}">
                    <a16:creationId xmlns:a16="http://schemas.microsoft.com/office/drawing/2014/main" id="{EAD15FE7-776F-F1DB-EACB-BEA1E925301B}"/>
                  </a:ext>
                </a:extLst>
              </p:cNvPr>
              <p:cNvSpPr/>
              <p:nvPr/>
            </p:nvSpPr>
            <p:spPr bwMode="auto">
              <a:xfrm>
                <a:off x="1326960" y="3930076"/>
                <a:ext cx="251139" cy="251139"/>
              </a:xfrm>
              <a:prstGeom prst="roundRect">
                <a:avLst>
                  <a:gd name="adj" fmla="val 16667"/>
                </a:avLst>
              </a:prstGeom>
              <a:solidFill>
                <a:schemeClr val="bg1"/>
              </a:solidFill>
              <a:ln w="28575">
                <a:gradFill>
                  <a:gsLst>
                    <a:gs pos="0">
                      <a:schemeClr val="accent6"/>
                    </a:gs>
                    <a:gs pos="100000">
                      <a:schemeClr val="accent5"/>
                    </a:gs>
                  </a:gsLst>
                  <a:lin ang="5400000" scaled="1"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/>
              </a:p>
            </p:txBody>
          </p:sp>
          <p:sp>
            <p:nvSpPr>
              <p:cNvPr id="20" name="Oval 19">
                <a:extLst>
                  <a:ext uri="{FF2B5EF4-FFF2-40B4-BE49-F238E27FC236}">
                    <a16:creationId xmlns:a16="http://schemas.microsoft.com/office/drawing/2014/main" id="{BAC17627-79A2-1DD6-411E-6D1687816E08}"/>
                  </a:ext>
                </a:extLst>
              </p:cNvPr>
              <p:cNvSpPr/>
              <p:nvPr/>
            </p:nvSpPr>
            <p:spPr>
              <a:xfrm>
                <a:off x="645248" y="3893142"/>
                <a:ext cx="325006" cy="325006"/>
              </a:xfrm>
              <a:prstGeom prst="ellipse">
                <a:avLst/>
              </a:prstGeom>
              <a:gradFill>
                <a:gsLst>
                  <a:gs pos="0">
                    <a:schemeClr val="accent6"/>
                  </a:gs>
                  <a:gs pos="100000">
                    <a:schemeClr val="accent5"/>
                  </a:gs>
                </a:gsLst>
                <a:lin ang="2700000" scaled="0"/>
              </a:gradFill>
              <a:ln>
                <a:noFill/>
              </a:ln>
              <a:effectLst>
                <a:outerShdw blurRad="774700" dist="393700" dir="3000000" sx="101000" sy="101000" algn="tl" rotWithShape="0">
                  <a:prstClr val="black">
                    <a:alpha val="15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2000"/>
              </a:p>
            </p:txBody>
          </p:sp>
          <p:cxnSp>
            <p:nvCxnSpPr>
              <p:cNvPr id="22" name="Straight Connector 21">
                <a:extLst>
                  <a:ext uri="{FF2B5EF4-FFF2-40B4-BE49-F238E27FC236}">
                    <a16:creationId xmlns:a16="http://schemas.microsoft.com/office/drawing/2014/main" id="{D29AF6E3-598A-23D7-A550-D047FC2158D2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1145867" y="4474184"/>
                <a:ext cx="2449567" cy="1"/>
              </a:xfrm>
              <a:prstGeom prst="line">
                <a:avLst/>
              </a:prstGeom>
              <a:ln w="25400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23" name="Group 22">
                <a:extLst>
                  <a:ext uri="{FF2B5EF4-FFF2-40B4-BE49-F238E27FC236}">
                    <a16:creationId xmlns:a16="http://schemas.microsoft.com/office/drawing/2014/main" id="{FCF37667-BF3D-A545-6D6D-EA67F4A2AFB4}"/>
                  </a:ext>
                </a:extLst>
              </p:cNvPr>
              <p:cNvGrpSpPr/>
              <p:nvPr/>
            </p:nvGrpSpPr>
            <p:grpSpPr>
              <a:xfrm>
                <a:off x="2691200" y="3992861"/>
                <a:ext cx="251139" cy="611072"/>
                <a:chOff x="2691200" y="3992861"/>
                <a:chExt cx="251139" cy="611072"/>
              </a:xfrm>
            </p:grpSpPr>
            <p:cxnSp>
              <p:nvCxnSpPr>
                <p:cNvPr id="36" name="Straight Connector 35">
                  <a:extLst>
                    <a:ext uri="{FF2B5EF4-FFF2-40B4-BE49-F238E27FC236}">
                      <a16:creationId xmlns:a16="http://schemas.microsoft.com/office/drawing/2014/main" id="{15BFC5C6-F675-C593-2B13-1E6E0086F458}"/>
                    </a:ext>
                  </a:extLst>
                </p:cNvPr>
                <p:cNvCxnSpPr>
                  <a:cxnSpLocks/>
                  <a:stCxn id="37" idx="4"/>
                  <a:endCxn id="38" idx="0"/>
                </p:cNvCxnSpPr>
                <p:nvPr/>
              </p:nvCxnSpPr>
              <p:spPr bwMode="auto">
                <a:xfrm flipH="1">
                  <a:off x="2816770" y="4118430"/>
                  <a:ext cx="534" cy="234365"/>
                </a:xfrm>
                <a:prstGeom prst="line">
                  <a:avLst/>
                </a:prstGeom>
                <a:ln w="28575">
                  <a:solidFill>
                    <a:schemeClr val="accent6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37" name="Oval 36">
                  <a:extLst>
                    <a:ext uri="{FF2B5EF4-FFF2-40B4-BE49-F238E27FC236}">
                      <a16:creationId xmlns:a16="http://schemas.microsoft.com/office/drawing/2014/main" id="{27883250-B018-0DF8-A38A-3CD2547A8BF2}"/>
                    </a:ext>
                  </a:extLst>
                </p:cNvPr>
                <p:cNvSpPr/>
                <p:nvPr/>
              </p:nvSpPr>
              <p:spPr bwMode="auto">
                <a:xfrm>
                  <a:off x="2754519" y="3992861"/>
                  <a:ext cx="125570" cy="125569"/>
                </a:xfrm>
                <a:prstGeom prst="ellipse">
                  <a:avLst/>
                </a:prstGeom>
                <a:gradFill>
                  <a:gsLst>
                    <a:gs pos="0">
                      <a:schemeClr val="accent6"/>
                    </a:gs>
                    <a:gs pos="100000">
                      <a:schemeClr val="accent5"/>
                    </a:gs>
                  </a:gsLst>
                  <a:lin ang="16200000" scaled="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>
                    <a:defRPr/>
                  </a:pPr>
                  <a:endParaRPr/>
                </a:p>
              </p:txBody>
            </p:sp>
            <p:sp>
              <p:nvSpPr>
                <p:cNvPr id="38" name="Rounded Rectangle 172">
                  <a:extLst>
                    <a:ext uri="{FF2B5EF4-FFF2-40B4-BE49-F238E27FC236}">
                      <a16:creationId xmlns:a16="http://schemas.microsoft.com/office/drawing/2014/main" id="{2C07E6C0-5114-28AE-0F38-19AB34244FAC}"/>
                    </a:ext>
                  </a:extLst>
                </p:cNvPr>
                <p:cNvSpPr/>
                <p:nvPr/>
              </p:nvSpPr>
              <p:spPr bwMode="auto">
                <a:xfrm>
                  <a:off x="2691200" y="4352795"/>
                  <a:ext cx="251139" cy="251138"/>
                </a:xfrm>
                <a:prstGeom prst="roundRect">
                  <a:avLst>
                    <a:gd name="adj" fmla="val 16667"/>
                  </a:avLst>
                </a:prstGeom>
                <a:solidFill>
                  <a:schemeClr val="bg1"/>
                </a:solidFill>
                <a:ln w="28575">
                  <a:gradFill>
                    <a:gsLst>
                      <a:gs pos="0">
                        <a:schemeClr val="accent6"/>
                      </a:gs>
                      <a:gs pos="100000">
                        <a:schemeClr val="accent5"/>
                      </a:gs>
                    </a:gsLst>
                    <a:lin ang="5400000" scaled="1"/>
                  </a:gra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>
                    <a:defRPr/>
                  </a:pPr>
                  <a:endParaRPr/>
                </a:p>
              </p:txBody>
            </p:sp>
          </p:grpSp>
          <p:sp>
            <p:nvSpPr>
              <p:cNvPr id="24" name="Oval 23">
                <a:extLst>
                  <a:ext uri="{FF2B5EF4-FFF2-40B4-BE49-F238E27FC236}">
                    <a16:creationId xmlns:a16="http://schemas.microsoft.com/office/drawing/2014/main" id="{ED5C7B89-0441-1EAE-67E0-05E20B87217F}"/>
                  </a:ext>
                </a:extLst>
              </p:cNvPr>
              <p:cNvSpPr/>
              <p:nvPr/>
            </p:nvSpPr>
            <p:spPr>
              <a:xfrm>
                <a:off x="645248" y="4315861"/>
                <a:ext cx="325006" cy="325006"/>
              </a:xfrm>
              <a:prstGeom prst="ellipse">
                <a:avLst/>
              </a:prstGeom>
              <a:gradFill>
                <a:gsLst>
                  <a:gs pos="0">
                    <a:schemeClr val="accent6"/>
                  </a:gs>
                  <a:gs pos="100000">
                    <a:schemeClr val="accent5"/>
                  </a:gs>
                </a:gsLst>
                <a:lin ang="2700000" scaled="0"/>
              </a:gradFill>
              <a:ln>
                <a:noFill/>
              </a:ln>
              <a:effectLst>
                <a:outerShdw blurRad="774700" dist="393700" dir="3000000" sx="101000" sy="101000" algn="tl" rotWithShape="0">
                  <a:prstClr val="black">
                    <a:alpha val="15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2000"/>
              </a:p>
            </p:txBody>
          </p:sp>
          <p:grpSp>
            <p:nvGrpSpPr>
              <p:cNvPr id="25" name="Group 24">
                <a:extLst>
                  <a:ext uri="{FF2B5EF4-FFF2-40B4-BE49-F238E27FC236}">
                    <a16:creationId xmlns:a16="http://schemas.microsoft.com/office/drawing/2014/main" id="{330B1D95-0129-4FC7-25C4-BFC8F782A622}"/>
                  </a:ext>
                </a:extLst>
              </p:cNvPr>
              <p:cNvGrpSpPr/>
              <p:nvPr/>
            </p:nvGrpSpPr>
            <p:grpSpPr>
              <a:xfrm>
                <a:off x="2131383" y="4415580"/>
                <a:ext cx="251139" cy="611072"/>
                <a:chOff x="2131383" y="4415580"/>
                <a:chExt cx="251139" cy="611072"/>
              </a:xfrm>
            </p:grpSpPr>
            <p:sp>
              <p:nvSpPr>
                <p:cNvPr id="26" name="Rounded Rectangle 177">
                  <a:extLst>
                    <a:ext uri="{FF2B5EF4-FFF2-40B4-BE49-F238E27FC236}">
                      <a16:creationId xmlns:a16="http://schemas.microsoft.com/office/drawing/2014/main" id="{F8D76639-3C68-4A36-E6A7-F6409397B23A}"/>
                    </a:ext>
                  </a:extLst>
                </p:cNvPr>
                <p:cNvSpPr/>
                <p:nvPr/>
              </p:nvSpPr>
              <p:spPr bwMode="auto">
                <a:xfrm>
                  <a:off x="2131383" y="4775514"/>
                  <a:ext cx="251139" cy="251138"/>
                </a:xfrm>
                <a:prstGeom prst="roundRect">
                  <a:avLst>
                    <a:gd name="adj" fmla="val 16667"/>
                  </a:avLst>
                </a:prstGeom>
                <a:solidFill>
                  <a:schemeClr val="bg1"/>
                </a:solidFill>
                <a:ln w="28575">
                  <a:gradFill>
                    <a:gsLst>
                      <a:gs pos="0">
                        <a:schemeClr val="accent6"/>
                      </a:gs>
                      <a:gs pos="100000">
                        <a:schemeClr val="accent5"/>
                      </a:gs>
                    </a:gsLst>
                    <a:lin ang="5400000" scaled="1"/>
                  </a:gra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>
                    <a:defRPr/>
                  </a:pPr>
                  <a:endParaRPr/>
                </a:p>
              </p:txBody>
            </p:sp>
            <p:cxnSp>
              <p:nvCxnSpPr>
                <p:cNvPr id="27" name="Straight Connector 26">
                  <a:extLst>
                    <a:ext uri="{FF2B5EF4-FFF2-40B4-BE49-F238E27FC236}">
                      <a16:creationId xmlns:a16="http://schemas.microsoft.com/office/drawing/2014/main" id="{23C42C77-5899-578C-672E-AC4900C74FE4}"/>
                    </a:ext>
                  </a:extLst>
                </p:cNvPr>
                <p:cNvCxnSpPr>
                  <a:cxnSpLocks/>
                  <a:stCxn id="35" idx="4"/>
                  <a:endCxn id="26" idx="0"/>
                </p:cNvCxnSpPr>
                <p:nvPr/>
              </p:nvCxnSpPr>
              <p:spPr bwMode="auto">
                <a:xfrm flipH="1">
                  <a:off x="2256953" y="4541149"/>
                  <a:ext cx="537" cy="234365"/>
                </a:xfrm>
                <a:prstGeom prst="line">
                  <a:avLst/>
                </a:prstGeom>
                <a:ln w="28575">
                  <a:solidFill>
                    <a:schemeClr val="accent6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35" name="Oval 34">
                  <a:extLst>
                    <a:ext uri="{FF2B5EF4-FFF2-40B4-BE49-F238E27FC236}">
                      <a16:creationId xmlns:a16="http://schemas.microsoft.com/office/drawing/2014/main" id="{C5EFB51A-75E3-B068-9578-E129006642A6}"/>
                    </a:ext>
                  </a:extLst>
                </p:cNvPr>
                <p:cNvSpPr/>
                <p:nvPr/>
              </p:nvSpPr>
              <p:spPr bwMode="auto">
                <a:xfrm>
                  <a:off x="2194705" y="4415580"/>
                  <a:ext cx="125570" cy="125569"/>
                </a:xfrm>
                <a:prstGeom prst="ellipse">
                  <a:avLst/>
                </a:prstGeom>
                <a:gradFill>
                  <a:gsLst>
                    <a:gs pos="0">
                      <a:schemeClr val="accent6"/>
                    </a:gs>
                    <a:gs pos="100000">
                      <a:schemeClr val="accent5"/>
                    </a:gs>
                  </a:gsLst>
                  <a:lin ang="16200000" scaled="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>
                    <a:defRPr/>
                  </a:pPr>
                  <a:endParaRPr/>
                </a:p>
              </p:txBody>
            </p:sp>
          </p:grpSp>
        </p:grp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6C06B319-ABBA-EA04-86DA-6B33A9774064}"/>
                </a:ext>
              </a:extLst>
            </p:cNvPr>
            <p:cNvSpPr txBox="1"/>
            <p:nvPr/>
          </p:nvSpPr>
          <p:spPr>
            <a:xfrm>
              <a:off x="873058" y="3813413"/>
              <a:ext cx="1158942" cy="276999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20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1-qubit gate</a:t>
              </a: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93D16C8E-B809-33A7-D6A0-2DEC8F9E7C23}"/>
                </a:ext>
              </a:extLst>
            </p:cNvPr>
            <p:cNvSpPr txBox="1"/>
            <p:nvPr/>
          </p:nvSpPr>
          <p:spPr>
            <a:xfrm>
              <a:off x="1962323" y="5372328"/>
              <a:ext cx="1158942" cy="276999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20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2-qubit gate</a:t>
              </a:r>
            </a:p>
          </p:txBody>
        </p:sp>
      </p:grpSp>
      <p:graphicFrame>
        <p:nvGraphicFramePr>
          <p:cNvPr id="55" name="Chart 54">
            <a:extLst>
              <a:ext uri="{FF2B5EF4-FFF2-40B4-BE49-F238E27FC236}">
                <a16:creationId xmlns:a16="http://schemas.microsoft.com/office/drawing/2014/main" id="{7BD0D593-2955-B08E-ABFF-DF1CE5F220A5}"/>
              </a:ext>
            </a:extLst>
          </p:cNvPr>
          <p:cNvGraphicFramePr/>
          <p:nvPr/>
        </p:nvGraphicFramePr>
        <p:xfrm>
          <a:off x="8261277" y="2907582"/>
          <a:ext cx="3567448" cy="16922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6" name="Rectangle: Rounded Corners 19">
            <a:extLst>
              <a:ext uri="{FF2B5EF4-FFF2-40B4-BE49-F238E27FC236}">
                <a16:creationId xmlns:a16="http://schemas.microsoft.com/office/drawing/2014/main" id="{335091FC-FF91-8F30-43C1-9CDCE62FF1AE}"/>
              </a:ext>
            </a:extLst>
          </p:cNvPr>
          <p:cNvSpPr/>
          <p:nvPr/>
        </p:nvSpPr>
        <p:spPr bwMode="auto">
          <a:xfrm>
            <a:off x="8887693" y="2310048"/>
            <a:ext cx="2314616" cy="322680"/>
          </a:xfrm>
          <a:prstGeom prst="roundRect">
            <a:avLst>
              <a:gd name="adj" fmla="val 50000"/>
            </a:avLst>
          </a:prstGeom>
          <a:gradFill>
            <a:gsLst>
              <a:gs pos="15000">
                <a:schemeClr val="accent5"/>
              </a:gs>
              <a:gs pos="75000">
                <a:schemeClr val="accent6"/>
              </a:gs>
            </a:gsLst>
            <a:path path="circle"/>
          </a:gradFill>
          <a:ln w="9525" cap="flat">
            <a:noFill/>
            <a:prstDash val="solid"/>
            <a:miter/>
          </a:ln>
          <a:effectLst>
            <a:outerShdw blurRad="571500" dist="152400" dir="5400000" sx="85000" sy="85000" algn="t" rotWithShape="0">
              <a:schemeClr val="accent5">
                <a:alpha val="30000"/>
              </a:schemeClr>
            </a:outerShdw>
          </a:effectLst>
        </p:spPr>
        <p:txBody>
          <a:bodyPr lIns="90000" tIns="90000" rIns="90000" bIns="90000" rtlCol="0" anchor="ctr"/>
          <a:lstStyle/>
          <a:p>
            <a:pPr marL="0" marR="0" lvl="0" indent="0" algn="ctr" defTabSz="91426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ea typeface="+mn-ea"/>
                <a:cs typeface="+mn-cs"/>
              </a:rPr>
              <a:t>Measurement outcomes</a:t>
            </a:r>
            <a:endParaRPr kumimoji="0" lang="id-ID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57" name="Rectangle: Rounded Corners 19">
            <a:extLst>
              <a:ext uri="{FF2B5EF4-FFF2-40B4-BE49-F238E27FC236}">
                <a16:creationId xmlns:a16="http://schemas.microsoft.com/office/drawing/2014/main" id="{C4CE1610-9379-20F6-1230-F77517451A5D}"/>
              </a:ext>
            </a:extLst>
          </p:cNvPr>
          <p:cNvSpPr/>
          <p:nvPr/>
        </p:nvSpPr>
        <p:spPr bwMode="auto">
          <a:xfrm>
            <a:off x="4914930" y="2310048"/>
            <a:ext cx="2314616" cy="322680"/>
          </a:xfrm>
          <a:prstGeom prst="roundRect">
            <a:avLst>
              <a:gd name="adj" fmla="val 50000"/>
            </a:avLst>
          </a:prstGeom>
          <a:gradFill>
            <a:gsLst>
              <a:gs pos="15000">
                <a:schemeClr val="accent5"/>
              </a:gs>
              <a:gs pos="75000">
                <a:schemeClr val="accent6"/>
              </a:gs>
            </a:gsLst>
            <a:path path="circle"/>
          </a:gradFill>
          <a:ln w="9525" cap="flat">
            <a:noFill/>
            <a:prstDash val="solid"/>
            <a:miter/>
          </a:ln>
          <a:effectLst>
            <a:outerShdw blurRad="571500" dist="152400" dir="5400000" sx="85000" sy="85000" algn="t" rotWithShape="0">
              <a:schemeClr val="accent5">
                <a:alpha val="30000"/>
              </a:schemeClr>
            </a:outerShdw>
          </a:effectLst>
        </p:spPr>
        <p:txBody>
          <a:bodyPr lIns="90000" tIns="90000" rIns="90000" bIns="90000" rtlCol="0" anchor="ctr"/>
          <a:lstStyle/>
          <a:p>
            <a:pPr marL="0" marR="0" lvl="0" indent="0" algn="ctr" defTabSz="91426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ea typeface="+mn-ea"/>
                <a:cs typeface="+mn-cs"/>
              </a:rPr>
              <a:t>Quantum algorithm</a:t>
            </a:r>
          </a:p>
        </p:txBody>
      </p:sp>
      <p:sp>
        <p:nvSpPr>
          <p:cNvPr id="58" name="Rectangle: Rounded Corners 154">
            <a:extLst>
              <a:ext uri="{FF2B5EF4-FFF2-40B4-BE49-F238E27FC236}">
                <a16:creationId xmlns:a16="http://schemas.microsoft.com/office/drawing/2014/main" id="{8CD844E6-DCB7-A9B5-71DB-1FEB76D7C185}"/>
              </a:ext>
            </a:extLst>
          </p:cNvPr>
          <p:cNvSpPr/>
          <p:nvPr/>
        </p:nvSpPr>
        <p:spPr bwMode="auto">
          <a:xfrm>
            <a:off x="245484" y="2435729"/>
            <a:ext cx="3767294" cy="2370131"/>
          </a:xfrm>
          <a:prstGeom prst="roundRect">
            <a:avLst>
              <a:gd name="adj" fmla="val 4278"/>
            </a:avLst>
          </a:prstGeom>
          <a:solidFill>
            <a:schemeClr val="bg1"/>
          </a:solidFill>
          <a:ln>
            <a:noFill/>
          </a:ln>
          <a:effectLst>
            <a:outerShdw blurRad="1270000" dist="393700" dir="8100000" algn="tl" rotWithShape="0">
              <a:prstClr val="black">
                <a:alpha val="8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graphicFrame>
        <p:nvGraphicFramePr>
          <p:cNvPr id="60" name="Chart 59">
            <a:extLst>
              <a:ext uri="{FF2B5EF4-FFF2-40B4-BE49-F238E27FC236}">
                <a16:creationId xmlns:a16="http://schemas.microsoft.com/office/drawing/2014/main" id="{159FC4BF-27E7-6A93-F5BE-9C0E1287E7FB}"/>
              </a:ext>
            </a:extLst>
          </p:cNvPr>
          <p:cNvGraphicFramePr/>
          <p:nvPr/>
        </p:nvGraphicFramePr>
        <p:xfrm>
          <a:off x="345407" y="2942504"/>
          <a:ext cx="3567448" cy="16922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64" name="Rectangle: Rounded Corners 19">
            <a:extLst>
              <a:ext uri="{FF2B5EF4-FFF2-40B4-BE49-F238E27FC236}">
                <a16:creationId xmlns:a16="http://schemas.microsoft.com/office/drawing/2014/main" id="{EB4E37BE-682C-D77C-9CFB-8C27160A33BD}"/>
              </a:ext>
            </a:extLst>
          </p:cNvPr>
          <p:cNvSpPr/>
          <p:nvPr/>
        </p:nvSpPr>
        <p:spPr bwMode="auto">
          <a:xfrm>
            <a:off x="971823" y="2344970"/>
            <a:ext cx="2314616" cy="322680"/>
          </a:xfrm>
          <a:prstGeom prst="roundRect">
            <a:avLst>
              <a:gd name="adj" fmla="val 50000"/>
            </a:avLst>
          </a:prstGeom>
          <a:gradFill>
            <a:gsLst>
              <a:gs pos="15000">
                <a:schemeClr val="accent5"/>
              </a:gs>
              <a:gs pos="75000">
                <a:schemeClr val="accent6"/>
              </a:gs>
            </a:gsLst>
            <a:path path="circle"/>
          </a:gradFill>
          <a:ln w="9525" cap="flat">
            <a:noFill/>
            <a:prstDash val="solid"/>
            <a:miter/>
          </a:ln>
          <a:effectLst>
            <a:outerShdw blurRad="571500" dist="152400" dir="5400000" sx="85000" sy="85000" algn="t" rotWithShape="0">
              <a:schemeClr val="accent5">
                <a:alpha val="30000"/>
              </a:schemeClr>
            </a:outerShdw>
          </a:effectLst>
        </p:spPr>
        <p:txBody>
          <a:bodyPr lIns="90000" tIns="90000" rIns="90000" bIns="90000" rtlCol="0" anchor="ctr"/>
          <a:lstStyle/>
          <a:p>
            <a:pPr marL="0" marR="0" lvl="0" indent="0" algn="ctr" defTabSz="91426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ea typeface="+mn-ea"/>
                <a:cs typeface="+mn-cs"/>
              </a:rPr>
              <a:t>Prepare initial state</a:t>
            </a:r>
            <a:endParaRPr kumimoji="0" lang="id-ID" sz="1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9200255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9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79230007-6E4D-DF32-A297-A75804F671F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317940" y="908720"/>
                <a:ext cx="11556123" cy="5268243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dirty="0"/>
                  <a:t>Another example:</a:t>
                </a:r>
              </a:p>
              <a:p>
                <a:r>
                  <a:rPr lang="en-US" dirty="0"/>
                  <a:t>Let us consider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𝑈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sub>
                    </m:sSub>
                  </m:oMath>
                </a14:m>
                <a:r>
                  <a:rPr lang="en-US" dirty="0"/>
                  <a:t> for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=010</m:t>
                    </m:r>
                  </m:oMath>
                </a14:m>
                <a:r>
                  <a:rPr lang="en-US" dirty="0"/>
                  <a:t> for example.</a:t>
                </a:r>
              </a:p>
            </p:txBody>
          </p:sp>
        </mc:Choice>
        <mc:Fallback xmlns="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79230007-6E4D-DF32-A297-A75804F671F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17940" y="908720"/>
                <a:ext cx="11556123" cy="5268243"/>
              </a:xfrm>
              <a:blipFill>
                <a:blip r:embed="rId2"/>
                <a:stretch>
                  <a:fillRect l="-768" t="-1442"/>
                </a:stretch>
              </a:blipFill>
            </p:spPr>
            <p:txBody>
              <a:bodyPr/>
              <a:lstStyle/>
              <a:p>
                <a:r>
                  <a:rPr lang="en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itle 2">
            <a:extLst>
              <a:ext uri="{FF2B5EF4-FFF2-40B4-BE49-F238E27FC236}">
                <a16:creationId xmlns:a16="http://schemas.microsoft.com/office/drawing/2014/main" id="{D605544F-C449-FBEA-1787-5B8467A75A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9389" y="365127"/>
            <a:ext cx="11344673" cy="674245"/>
          </a:xfrm>
        </p:spPr>
        <p:txBody>
          <a:bodyPr/>
          <a:lstStyle/>
          <a:p>
            <a:r>
              <a:rPr kumimoji="0" lang="en-US" sz="320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Bernstein-Vazirani algorithm</a:t>
            </a:r>
            <a:endParaRPr lang="LID4096" dirty="0"/>
          </a:p>
        </p:txBody>
      </p:sp>
      <p:pic>
        <p:nvPicPr>
          <p:cNvPr id="6" name="Picture 5" descr="A diagram of a network&#10;&#10;Description automatically generated">
            <a:extLst>
              <a:ext uri="{FF2B5EF4-FFF2-40B4-BE49-F238E27FC236}">
                <a16:creationId xmlns:a16="http://schemas.microsoft.com/office/drawing/2014/main" id="{F690F44D-E022-B45D-4124-029306C4756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400" y="1844824"/>
            <a:ext cx="3745904" cy="2952328"/>
          </a:xfrm>
          <a:prstGeom prst="rect">
            <a:avLst/>
          </a:prstGeom>
        </p:spPr>
      </p:pic>
      <p:pic>
        <p:nvPicPr>
          <p:cNvPr id="8" name="Picture 7" descr="A diagram of a mathematical equation">
            <a:extLst>
              <a:ext uri="{FF2B5EF4-FFF2-40B4-BE49-F238E27FC236}">
                <a16:creationId xmlns:a16="http://schemas.microsoft.com/office/drawing/2014/main" id="{48B339F8-C8E3-9ED5-2E30-7F628748402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9896" y="1970486"/>
            <a:ext cx="5733263" cy="2701004"/>
          </a:xfrm>
          <a:prstGeom prst="rect">
            <a:avLst/>
          </a:prstGeom>
        </p:spPr>
      </p:pic>
      <p:pic>
        <p:nvPicPr>
          <p:cNvPr id="10" name="Picture 9" descr="A diagram of a number">
            <a:extLst>
              <a:ext uri="{FF2B5EF4-FFF2-40B4-BE49-F238E27FC236}">
                <a16:creationId xmlns:a16="http://schemas.microsoft.com/office/drawing/2014/main" id="{3E609241-B524-1F80-2290-A090409D5FE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9936" y="4938280"/>
            <a:ext cx="4573122" cy="1299032"/>
          </a:xfrm>
          <a:prstGeom prst="rect">
            <a:avLst/>
          </a:prstGeom>
        </p:spPr>
      </p:pic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3C67843B-ABAC-BCE2-7E38-DB572BFEF927}"/>
              </a:ext>
            </a:extLst>
          </p:cNvPr>
          <p:cNvSpPr txBox="1"/>
          <p:nvPr/>
        </p:nvSpPr>
        <p:spPr bwMode="auto">
          <a:xfrm>
            <a:off x="2422104" y="5356963"/>
            <a:ext cx="30978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u="sng" dirty="0"/>
              <a:t>Exercise</a:t>
            </a:r>
            <a:r>
              <a:rPr lang="en-US" sz="2400" dirty="0"/>
              <a:t>: Show that</a:t>
            </a:r>
            <a:endParaRPr lang="LID4096" sz="2400" dirty="0"/>
          </a:p>
        </p:txBody>
      </p:sp>
    </p:spTree>
    <p:extLst>
      <p:ext uri="{BB962C8B-B14F-4D97-AF65-F5344CB8AC3E}">
        <p14:creationId xmlns:p14="http://schemas.microsoft.com/office/powerpoint/2010/main" val="70027442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79230007-6E4D-DF32-A297-A75804F671F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317940" y="908720"/>
                <a:ext cx="11556123" cy="5268243"/>
              </a:xfrm>
            </p:spPr>
            <p:txBody>
              <a:bodyPr/>
              <a:lstStyle/>
              <a:p>
                <a:endParaRPr lang="en-US" dirty="0"/>
              </a:p>
              <a:p>
                <a:r>
                  <a:rPr lang="en-US" dirty="0"/>
                  <a:t>Find the oracle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𝑈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sub>
                    </m:sSub>
                  </m:oMath>
                </a14:m>
                <a:r>
                  <a:rPr lang="en-US" dirty="0"/>
                  <a:t> for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=110</m:t>
                    </m:r>
                  </m:oMath>
                </a14:m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79230007-6E4D-DF32-A297-A75804F671F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17940" y="908720"/>
                <a:ext cx="11556123" cy="5268243"/>
              </a:xfrm>
              <a:blipFill>
                <a:blip r:embed="rId2"/>
                <a:stretch>
                  <a:fillRect l="-658"/>
                </a:stretch>
              </a:blipFill>
            </p:spPr>
            <p:txBody>
              <a:bodyPr/>
              <a:lstStyle/>
              <a:p>
                <a:r>
                  <a:rPr lang="en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itle 2">
            <a:extLst>
              <a:ext uri="{FF2B5EF4-FFF2-40B4-BE49-F238E27FC236}">
                <a16:creationId xmlns:a16="http://schemas.microsoft.com/office/drawing/2014/main" id="{D605544F-C449-FBEA-1787-5B8467A75A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7358" y="365127"/>
            <a:ext cx="11356704" cy="681620"/>
          </a:xfrm>
        </p:spPr>
        <p:txBody>
          <a:bodyPr/>
          <a:lstStyle/>
          <a:p>
            <a:r>
              <a:rPr kumimoji="0" lang="en-US" sz="320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Exercise</a:t>
            </a:r>
            <a:endParaRPr lang="LID4096" dirty="0"/>
          </a:p>
        </p:txBody>
      </p:sp>
      <p:pic>
        <p:nvPicPr>
          <p:cNvPr id="13" name="図 12" descr="時計と文字の加工写真&#10;&#10;低い精度で自動的に生成された説明">
            <a:extLst>
              <a:ext uri="{FF2B5EF4-FFF2-40B4-BE49-F238E27FC236}">
                <a16:creationId xmlns:a16="http://schemas.microsoft.com/office/drawing/2014/main" id="{85935F7A-D44D-FCB8-B691-3995091ACC8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3432" y="1844824"/>
            <a:ext cx="10424181" cy="3797816"/>
          </a:xfrm>
          <a:prstGeom prst="rect">
            <a:avLst/>
          </a:prstGeom>
        </p:spPr>
      </p:pic>
      <p:pic>
        <p:nvPicPr>
          <p:cNvPr id="14" name="Picture 9" descr="A diagram of a number">
            <a:extLst>
              <a:ext uri="{FF2B5EF4-FFF2-40B4-BE49-F238E27FC236}">
                <a16:creationId xmlns:a16="http://schemas.microsoft.com/office/drawing/2014/main" id="{E4147F01-3438-4A49-97FC-213CE709785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3728" y="393525"/>
            <a:ext cx="4573122" cy="1299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04805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A90DE0A-D564-B7F3-93CE-BF9109150DE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7E162D-DBEE-3991-5CCD-80397794C4E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anchor="ctr">
            <a:normAutofit/>
          </a:bodyPr>
          <a:lstStyle/>
          <a:p>
            <a:r>
              <a:rPr lang="en-GB" dirty="0"/>
              <a:t>Superposition: Qubits leverage superposition to represent and process multiple states concurrently.</a:t>
            </a:r>
          </a:p>
          <a:p>
            <a:endParaRPr lang="en-GB" dirty="0"/>
          </a:p>
          <a:p>
            <a:r>
              <a:rPr lang="en-GB"/>
              <a:t>Parallel Exploration: This superposition, combined with entanglement, allows quantum algorithms to explore many possible solutions or paths in parallel within a single computation step.</a:t>
            </a:r>
          </a:p>
          <a:p>
            <a:endParaRPr lang="en-GB" dirty="0"/>
          </a:p>
          <a:p>
            <a:r>
              <a:rPr lang="en-GB" dirty="0"/>
              <a:t>Interference: Quantum interference patterns are exploited to amplify correct solutions and suppress incorrect ones.</a:t>
            </a:r>
          </a:p>
          <a:p>
            <a:endParaRPr lang="en-GB" dirty="0"/>
          </a:p>
          <a:p>
            <a:r>
              <a:rPr lang="en-GB" dirty="0"/>
              <a:t>Computational Efficiency: Enabling speedups compared to classical solutions.</a:t>
            </a:r>
            <a:endParaRPr lang="en-DE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C55532D-3483-250F-E4A4-7BBEADB5C9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DE" dirty="0"/>
              <a:t>Conclusion: Quantum algorithms</a:t>
            </a:r>
          </a:p>
        </p:txBody>
      </p:sp>
    </p:spTree>
    <p:extLst>
      <p:ext uri="{BB962C8B-B14F-4D97-AF65-F5344CB8AC3E}">
        <p14:creationId xmlns:p14="http://schemas.microsoft.com/office/powerpoint/2010/main" val="17953320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Content Placeholder 19">
            <a:extLst>
              <a:ext uri="{FF2B5EF4-FFF2-40B4-BE49-F238E27FC236}">
                <a16:creationId xmlns:a16="http://schemas.microsoft.com/office/drawing/2014/main" id="{9A688333-BB80-96BE-3453-66460B3790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7941" y="1514477"/>
            <a:ext cx="7657000" cy="4662486"/>
          </a:xfrm>
        </p:spPr>
        <p:txBody>
          <a:bodyPr>
            <a:normAutofit/>
          </a:bodyPr>
          <a:lstStyle/>
          <a:p>
            <a:r>
              <a:rPr lang="en-US" sz="1800" dirty="0"/>
              <a:t>Quantum algorithms leverage superposition and entanglement to enable new algorithms and manipulate qubits via </a:t>
            </a:r>
            <a:r>
              <a:rPr lang="en-US" sz="1800" b="1" dirty="0">
                <a:gradFill>
                  <a:gsLst>
                    <a:gs pos="15000">
                      <a:schemeClr val="accent6"/>
                    </a:gs>
                    <a:gs pos="85000">
                      <a:schemeClr val="accent5"/>
                    </a:gs>
                  </a:gsLst>
                  <a:path path="circle">
                    <a:fillToRect l="100000" t="100000"/>
                  </a:path>
                </a:gradFill>
              </a:rPr>
              <a:t>quantum operations </a:t>
            </a:r>
            <a:r>
              <a:rPr lang="en-US" sz="1800" dirty="0"/>
              <a:t>(or </a:t>
            </a:r>
            <a:r>
              <a:rPr lang="en-US" sz="1800" b="1" dirty="0">
                <a:gradFill>
                  <a:gsLst>
                    <a:gs pos="15000">
                      <a:schemeClr val="accent6"/>
                    </a:gs>
                    <a:gs pos="85000">
                      <a:schemeClr val="accent5"/>
                    </a:gs>
                  </a:gsLst>
                  <a:path path="circle">
                    <a:fillToRect l="100000" t="100000"/>
                  </a:path>
                </a:gradFill>
              </a:rPr>
              <a:t>gates</a:t>
            </a:r>
            <a:r>
              <a:rPr lang="en-US" sz="1800" dirty="0"/>
              <a:t>).</a:t>
            </a:r>
          </a:p>
          <a:p>
            <a:r>
              <a:rPr lang="en-US" sz="1800" dirty="0"/>
              <a:t>Quantum algorithms explore a superposition of solution paths simultaneously. </a:t>
            </a:r>
          </a:p>
          <a:p>
            <a:r>
              <a:rPr lang="en-US" sz="1800" dirty="0"/>
              <a:t>Quantum algorithms use </a:t>
            </a:r>
            <a:r>
              <a:rPr lang="en-US" sz="1800" b="1" dirty="0">
                <a:gradFill flip="none" rotWithShape="1">
                  <a:gsLst>
                    <a:gs pos="15000">
                      <a:schemeClr val="accent6"/>
                    </a:gs>
                    <a:gs pos="85000">
                      <a:schemeClr val="accent5"/>
                    </a:gs>
                  </a:gsLst>
                  <a:path path="circle">
                    <a:fillToRect l="100000" t="100000"/>
                  </a:path>
                  <a:tileRect r="-100000" b="-100000"/>
                </a:gradFill>
              </a:rPr>
              <a:t>interference</a:t>
            </a:r>
            <a:r>
              <a:rPr lang="en-US" sz="1800" dirty="0"/>
              <a:t> to enhance the </a:t>
            </a:r>
            <a:r>
              <a:rPr lang="en-US" sz="1800" b="1" dirty="0">
                <a:gradFill flip="none" rotWithShape="1">
                  <a:gsLst>
                    <a:gs pos="15000">
                      <a:schemeClr val="accent6"/>
                    </a:gs>
                    <a:gs pos="85000">
                      <a:schemeClr val="accent5"/>
                    </a:gs>
                  </a:gsLst>
                  <a:path path="circle">
                    <a:fillToRect l="100000" t="100000"/>
                  </a:path>
                  <a:tileRect r="-100000" b="-100000"/>
                </a:gradFill>
              </a:rPr>
              <a:t>likelihood</a:t>
            </a:r>
            <a:r>
              <a:rPr lang="en-US" sz="1800" dirty="0"/>
              <a:t> of measuring correct solutions.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82C6DB93-006C-9243-D87F-BDC1F8297C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Quantum computing: algorithms</a:t>
            </a:r>
            <a:endParaRPr lang="en-GB" dirty="0">
              <a:ea typeface="Microsoft Sans Serif"/>
              <a:cs typeface="Microsoft Sans Serif"/>
            </a:endParaRP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7B30F777-3302-EB5F-F2CE-DA48F92FBE3A}"/>
              </a:ext>
            </a:extLst>
          </p:cNvPr>
          <p:cNvGrpSpPr/>
          <p:nvPr/>
        </p:nvGrpSpPr>
        <p:grpSpPr>
          <a:xfrm>
            <a:off x="8240235" y="1130300"/>
            <a:ext cx="3633826" cy="4986331"/>
            <a:chOff x="262534" y="1130300"/>
            <a:chExt cx="3633826" cy="4986331"/>
          </a:xfrm>
        </p:grpSpPr>
        <p:sp>
          <p:nvSpPr>
            <p:cNvPr id="5" name="Rectangle: Rounded Corners 4">
              <a:extLst>
                <a:ext uri="{FF2B5EF4-FFF2-40B4-BE49-F238E27FC236}">
                  <a16:creationId xmlns:a16="http://schemas.microsoft.com/office/drawing/2014/main" id="{066FBA8E-0753-A045-E50E-1AF9DF757CE7}"/>
                </a:ext>
              </a:extLst>
            </p:cNvPr>
            <p:cNvSpPr/>
            <p:nvPr/>
          </p:nvSpPr>
          <p:spPr>
            <a:xfrm>
              <a:off x="324129" y="1130300"/>
              <a:ext cx="3510636" cy="4986331"/>
            </a:xfrm>
            <a:prstGeom prst="roundRect">
              <a:avLst>
                <a:gd name="adj" fmla="val 4278"/>
              </a:avLst>
            </a:prstGeom>
            <a:solidFill>
              <a:schemeClr val="bg1"/>
            </a:solidFill>
            <a:ln>
              <a:noFill/>
            </a:ln>
            <a:effectLst>
              <a:outerShdw blurRad="1270000" dist="393700" dir="8100000" algn="tl" rotWithShape="0">
                <a:prstClr val="black">
                  <a:alpha val="8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5F5BAE00-F1AB-A76B-C0D1-26AD5D084851}"/>
                </a:ext>
              </a:extLst>
            </p:cNvPr>
            <p:cNvSpPr txBox="1"/>
            <p:nvPr/>
          </p:nvSpPr>
          <p:spPr>
            <a:xfrm>
              <a:off x="504292" y="1831104"/>
              <a:ext cx="3150311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/>
                <a:t>Quantum algorithms can provide up to </a:t>
              </a:r>
              <a:r>
                <a:rPr lang="en-US" sz="1400" b="1">
                  <a:gradFill>
                    <a:gsLst>
                      <a:gs pos="15000">
                        <a:schemeClr val="accent6"/>
                      </a:gs>
                      <a:gs pos="85000">
                        <a:schemeClr val="accent5"/>
                      </a:gs>
                    </a:gsLst>
                    <a:path path="circle">
                      <a:fillToRect l="100000" t="100000"/>
                    </a:path>
                  </a:gradFill>
                </a:rPr>
                <a:t>exponential speedup </a:t>
              </a:r>
              <a:r>
                <a:rPr lang="en-US" sz="1400"/>
                <a:t>for certain tasks in domains like simulation, optimization, or machine learning.</a:t>
              </a: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23505B43-9F58-CC12-ABE8-2E3DACB02425}"/>
                </a:ext>
              </a:extLst>
            </p:cNvPr>
            <p:cNvSpPr txBox="1"/>
            <p:nvPr/>
          </p:nvSpPr>
          <p:spPr>
            <a:xfrm>
              <a:off x="504292" y="1237878"/>
              <a:ext cx="3150311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pt-BR" sz="1600" b="1">
                  <a:gradFill>
                    <a:gsLst>
                      <a:gs pos="0">
                        <a:schemeClr val="accent6"/>
                      </a:gs>
                      <a:gs pos="100000">
                        <a:schemeClr val="accent5"/>
                      </a:gs>
                    </a:gsLst>
                    <a:lin ang="0" scaled="0"/>
                  </a:gradFill>
                </a:rPr>
                <a:t>Quantum algorithms vs. </a:t>
              </a:r>
            </a:p>
            <a:p>
              <a:pPr algn="l"/>
              <a:r>
                <a:rPr lang="pt-BR" sz="1600" b="1">
                  <a:gradFill>
                    <a:gsLst>
                      <a:gs pos="0">
                        <a:schemeClr val="accent6"/>
                      </a:gs>
                      <a:gs pos="100000">
                        <a:schemeClr val="accent5"/>
                      </a:gs>
                    </a:gsLst>
                    <a:lin ang="0" scaled="0"/>
                  </a:gradFill>
                </a:rPr>
                <a:t>Classical algorithms</a:t>
              </a:r>
            </a:p>
          </p:txBody>
        </p:sp>
        <p:graphicFrame>
          <p:nvGraphicFramePr>
            <p:cNvPr id="14" name="Chart 13">
              <a:extLst>
                <a:ext uri="{FF2B5EF4-FFF2-40B4-BE49-F238E27FC236}">
                  <a16:creationId xmlns:a16="http://schemas.microsoft.com/office/drawing/2014/main" id="{0E6E9520-822E-7E09-F2B4-61ED06E6AE3F}"/>
                </a:ext>
              </a:extLst>
            </p:cNvPr>
            <p:cNvGraphicFramePr/>
            <p:nvPr/>
          </p:nvGraphicFramePr>
          <p:xfrm>
            <a:off x="461579" y="2857998"/>
            <a:ext cx="3107891" cy="2196565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F701D0C5-CCD9-8812-0F6A-868975C5BAD2}"/>
                </a:ext>
              </a:extLst>
            </p:cNvPr>
            <p:cNvGrpSpPr/>
            <p:nvPr/>
          </p:nvGrpSpPr>
          <p:grpSpPr>
            <a:xfrm>
              <a:off x="262534" y="5161280"/>
              <a:ext cx="3633826" cy="813008"/>
              <a:chOff x="8383234" y="5266317"/>
              <a:chExt cx="3523016" cy="813008"/>
            </a:xfrm>
            <a:effectLst>
              <a:outerShdw blurRad="1168400" dist="927100" dir="2700000" sx="90000" sy="90000" algn="ctr" rotWithShape="0">
                <a:srgbClr val="000000">
                  <a:alpha val="20000"/>
                </a:srgbClr>
              </a:outerShdw>
            </a:effectLst>
          </p:grpSpPr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DD7A47EE-9F60-441F-1838-B976BA599A62}"/>
                  </a:ext>
                </a:extLst>
              </p:cNvPr>
              <p:cNvSpPr/>
              <p:nvPr/>
            </p:nvSpPr>
            <p:spPr>
              <a:xfrm>
                <a:off x="8383234" y="5266317"/>
                <a:ext cx="3523016" cy="813008"/>
              </a:xfrm>
              <a:prstGeom prst="rect">
                <a:avLst/>
              </a:prstGeom>
              <a:gradFill>
                <a:gsLst>
                  <a:gs pos="15000">
                    <a:schemeClr val="accent6"/>
                  </a:gs>
                  <a:gs pos="85000">
                    <a:schemeClr val="accent5"/>
                  </a:gs>
                </a:gsLst>
                <a:path path="circle">
                  <a:fillToRect l="100000" t="100000"/>
                </a:path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>
                  <a:solidFill>
                    <a:schemeClr val="tx1"/>
                  </a:solidFill>
                </a:endParaRPr>
              </a:p>
            </p:txBody>
          </p:sp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2E180979-1B52-BFDB-735E-2C308603CD3B}"/>
                  </a:ext>
                </a:extLst>
              </p:cNvPr>
              <p:cNvSpPr/>
              <p:nvPr/>
            </p:nvSpPr>
            <p:spPr>
              <a:xfrm>
                <a:off x="8576209" y="5303489"/>
                <a:ext cx="3137067" cy="738664"/>
              </a:xfrm>
              <a:prstGeom prst="rect">
                <a:avLst/>
              </a:prstGeom>
            </p:spPr>
            <p:txBody>
              <a:bodyPr wrap="square" anchor="ctr">
                <a:spAutoFit/>
              </a:bodyPr>
              <a:lstStyle/>
              <a:p>
                <a:r>
                  <a:rPr lang="en-US" sz="1400">
                    <a:solidFill>
                      <a:schemeClr val="bg1"/>
                    </a:solidFill>
                    <a:ea typeface="Roboto" panose="02000000000000000000" pitchFamily="2" charset="0"/>
                    <a:cs typeface="Arial" panose="020B0604020202020204" pitchFamily="34" charset="0"/>
                  </a:rPr>
                  <a:t>Quantum computers do not speed up existing algorithms but allow new types of algorithms </a:t>
                </a:r>
              </a:p>
            </p:txBody>
          </p:sp>
        </p:grpSp>
      </p:grpSp>
      <p:sp>
        <p:nvSpPr>
          <p:cNvPr id="155" name="Rectangle: Rounded Corners 154">
            <a:extLst>
              <a:ext uri="{FF2B5EF4-FFF2-40B4-BE49-F238E27FC236}">
                <a16:creationId xmlns:a16="http://schemas.microsoft.com/office/drawing/2014/main" id="{EEB34A6F-E66E-F11C-42B9-93C6C24D68AD}"/>
              </a:ext>
            </a:extLst>
          </p:cNvPr>
          <p:cNvSpPr/>
          <p:nvPr/>
        </p:nvSpPr>
        <p:spPr>
          <a:xfrm>
            <a:off x="4307569" y="3746499"/>
            <a:ext cx="3767294" cy="2370131"/>
          </a:xfrm>
          <a:prstGeom prst="roundRect">
            <a:avLst>
              <a:gd name="adj" fmla="val 4278"/>
            </a:avLst>
          </a:prstGeom>
          <a:solidFill>
            <a:schemeClr val="bg1"/>
          </a:solidFill>
          <a:ln>
            <a:noFill/>
          </a:ln>
          <a:effectLst>
            <a:outerShdw blurRad="1270000" dist="393700" dir="8100000" algn="tl" rotWithShape="0">
              <a:prstClr val="black">
                <a:alpha val="8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154" name="Rectangle: Rounded Corners 153">
            <a:extLst>
              <a:ext uri="{FF2B5EF4-FFF2-40B4-BE49-F238E27FC236}">
                <a16:creationId xmlns:a16="http://schemas.microsoft.com/office/drawing/2014/main" id="{F0BBDFC0-E256-5FBD-2E66-D56CA2A0524E}"/>
              </a:ext>
            </a:extLst>
          </p:cNvPr>
          <p:cNvSpPr/>
          <p:nvPr/>
        </p:nvSpPr>
        <p:spPr>
          <a:xfrm>
            <a:off x="334806" y="3746499"/>
            <a:ext cx="3767294" cy="2370131"/>
          </a:xfrm>
          <a:prstGeom prst="roundRect">
            <a:avLst>
              <a:gd name="adj" fmla="val 4278"/>
            </a:avLst>
          </a:prstGeom>
          <a:solidFill>
            <a:schemeClr val="bg1"/>
          </a:solidFill>
          <a:ln>
            <a:noFill/>
          </a:ln>
          <a:effectLst>
            <a:outerShdw blurRad="1270000" dist="393700" dir="8100000" algn="tl" rotWithShape="0">
              <a:prstClr val="black">
                <a:alpha val="8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grpSp>
        <p:nvGrpSpPr>
          <p:cNvPr id="153" name="Group 152">
            <a:extLst>
              <a:ext uri="{FF2B5EF4-FFF2-40B4-BE49-F238E27FC236}">
                <a16:creationId xmlns:a16="http://schemas.microsoft.com/office/drawing/2014/main" id="{FA3BA37E-0C67-24E3-8F61-1D010DF0091A}"/>
              </a:ext>
            </a:extLst>
          </p:cNvPr>
          <p:cNvGrpSpPr/>
          <p:nvPr/>
        </p:nvGrpSpPr>
        <p:grpSpPr>
          <a:xfrm>
            <a:off x="616029" y="4134726"/>
            <a:ext cx="3204848" cy="1835914"/>
            <a:chOff x="645248" y="3813413"/>
            <a:chExt cx="3204848" cy="1835914"/>
          </a:xfrm>
        </p:grpSpPr>
        <p:grpSp>
          <p:nvGrpSpPr>
            <p:cNvPr id="151" name="Group 150">
              <a:extLst>
                <a:ext uri="{FF2B5EF4-FFF2-40B4-BE49-F238E27FC236}">
                  <a16:creationId xmlns:a16="http://schemas.microsoft.com/office/drawing/2014/main" id="{D1D2638F-45F2-B23D-73F7-DD94FC21D1A4}"/>
                </a:ext>
              </a:extLst>
            </p:cNvPr>
            <p:cNvGrpSpPr/>
            <p:nvPr/>
          </p:nvGrpSpPr>
          <p:grpSpPr>
            <a:xfrm>
              <a:off x="645248" y="4157376"/>
              <a:ext cx="3204848" cy="1186147"/>
              <a:chOff x="645248" y="3893142"/>
              <a:chExt cx="3204848" cy="1186147"/>
            </a:xfrm>
          </p:grpSpPr>
          <p:cxnSp>
            <p:nvCxnSpPr>
              <p:cNvPr id="61" name="Straight Connector 60">
                <a:extLst>
                  <a:ext uri="{FF2B5EF4-FFF2-40B4-BE49-F238E27FC236}">
                    <a16:creationId xmlns:a16="http://schemas.microsoft.com/office/drawing/2014/main" id="{12F7B929-E540-FC91-510A-BAA2D9D006C7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1145867" y="4892723"/>
                <a:ext cx="2448436" cy="8361"/>
              </a:xfrm>
              <a:prstGeom prst="line">
                <a:avLst/>
              </a:prstGeom>
              <a:ln w="25400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8" name="Oval 37">
                <a:extLst>
                  <a:ext uri="{FF2B5EF4-FFF2-40B4-BE49-F238E27FC236}">
                    <a16:creationId xmlns:a16="http://schemas.microsoft.com/office/drawing/2014/main" id="{6DBFC360-2E2D-D4C5-0117-CEF4897DAE01}"/>
                  </a:ext>
                </a:extLst>
              </p:cNvPr>
              <p:cNvSpPr/>
              <p:nvPr/>
            </p:nvSpPr>
            <p:spPr>
              <a:xfrm>
                <a:off x="645248" y="4738580"/>
                <a:ext cx="325006" cy="325006"/>
              </a:xfrm>
              <a:prstGeom prst="ellipse">
                <a:avLst/>
              </a:prstGeom>
              <a:gradFill>
                <a:gsLst>
                  <a:gs pos="0">
                    <a:schemeClr val="accent6"/>
                  </a:gs>
                  <a:gs pos="100000">
                    <a:schemeClr val="accent5"/>
                  </a:gs>
                </a:gsLst>
                <a:lin ang="2700000" scaled="0"/>
              </a:gradFill>
              <a:ln>
                <a:noFill/>
              </a:ln>
              <a:effectLst>
                <a:outerShdw blurRad="774700" dist="393700" dir="3000000" sx="101000" sy="101000" algn="tl" rotWithShape="0">
                  <a:prstClr val="black">
                    <a:alpha val="15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2000"/>
              </a:p>
            </p:txBody>
          </p:sp>
          <p:grpSp>
            <p:nvGrpSpPr>
              <p:cNvPr id="137" name="Group 136">
                <a:extLst>
                  <a:ext uri="{FF2B5EF4-FFF2-40B4-BE49-F238E27FC236}">
                    <a16:creationId xmlns:a16="http://schemas.microsoft.com/office/drawing/2014/main" id="{F0940A7A-FEA3-5566-E789-2986A3858CBF}"/>
                  </a:ext>
                </a:extLst>
              </p:cNvPr>
              <p:cNvGrpSpPr/>
              <p:nvPr/>
            </p:nvGrpSpPr>
            <p:grpSpPr>
              <a:xfrm>
                <a:off x="3593781" y="4352795"/>
                <a:ext cx="252792" cy="312927"/>
                <a:chOff x="3593781" y="4352795"/>
                <a:chExt cx="252792" cy="312927"/>
              </a:xfrm>
            </p:grpSpPr>
            <p:sp>
              <p:nvSpPr>
                <p:cNvPr id="113" name="Rounded Rectangle 188">
                  <a:extLst>
                    <a:ext uri="{FF2B5EF4-FFF2-40B4-BE49-F238E27FC236}">
                      <a16:creationId xmlns:a16="http://schemas.microsoft.com/office/drawing/2014/main" id="{6DD9C47D-0471-A694-7638-473656FA5135}"/>
                    </a:ext>
                  </a:extLst>
                </p:cNvPr>
                <p:cNvSpPr/>
                <p:nvPr/>
              </p:nvSpPr>
              <p:spPr bwMode="auto">
                <a:xfrm>
                  <a:off x="3595434" y="4352795"/>
                  <a:ext cx="251139" cy="251139"/>
                </a:xfrm>
                <a:prstGeom prst="roundRect">
                  <a:avLst>
                    <a:gd name="adj" fmla="val 16667"/>
                  </a:avLst>
                </a:prstGeom>
                <a:solidFill>
                  <a:schemeClr val="bg1"/>
                </a:solidFill>
                <a:ln w="25400">
                  <a:solidFill>
                    <a:schemeClr val="tx1">
                      <a:lumMod val="50000"/>
                      <a:lumOff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>
                    <a:defRPr/>
                  </a:pPr>
                  <a:endParaRPr/>
                </a:p>
              </p:txBody>
            </p:sp>
            <p:grpSp>
              <p:nvGrpSpPr>
                <p:cNvPr id="114" name="Group 113">
                  <a:extLst>
                    <a:ext uri="{FF2B5EF4-FFF2-40B4-BE49-F238E27FC236}">
                      <a16:creationId xmlns:a16="http://schemas.microsoft.com/office/drawing/2014/main" id="{C4B238E9-6C1F-7F4E-551A-3269B7A786F6}"/>
                    </a:ext>
                  </a:extLst>
                </p:cNvPr>
                <p:cNvGrpSpPr/>
                <p:nvPr/>
              </p:nvGrpSpPr>
              <p:grpSpPr bwMode="auto">
                <a:xfrm>
                  <a:off x="3593781" y="4418047"/>
                  <a:ext cx="223728" cy="247675"/>
                  <a:chOff x="8880581" y="2554558"/>
                  <a:chExt cx="513189" cy="568120"/>
                </a:xfrm>
              </p:grpSpPr>
              <p:sp>
                <p:nvSpPr>
                  <p:cNvPr id="115" name="Arc 24">
                    <a:extLst>
                      <a:ext uri="{FF2B5EF4-FFF2-40B4-BE49-F238E27FC236}">
                        <a16:creationId xmlns:a16="http://schemas.microsoft.com/office/drawing/2014/main" id="{C2512141-A1FC-6126-7EED-E8B4B43DCC74}"/>
                      </a:ext>
                    </a:extLst>
                  </p:cNvPr>
                  <p:cNvSpPr/>
                  <p:nvPr/>
                </p:nvSpPr>
                <p:spPr bwMode="auto">
                  <a:xfrm rot="19386060">
                    <a:off x="8880581" y="2691749"/>
                    <a:ext cx="513189" cy="430929"/>
                  </a:xfrm>
                  <a:prstGeom prst="arc">
                    <a:avLst>
                      <a:gd name="adj1" fmla="val 16200000"/>
                      <a:gd name="adj2" fmla="val 21326959"/>
                    </a:avLst>
                  </a:prstGeom>
                  <a:ln w="25400">
                    <a:solidFill>
                      <a:schemeClr val="tx1">
                        <a:lumMod val="50000"/>
                        <a:lumOff val="50000"/>
                      </a:schemeClr>
                    </a:solidFill>
                  </a:ln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>
                      <a:defRPr/>
                    </a:pPr>
                    <a:endParaRPr/>
                  </a:p>
                </p:txBody>
              </p:sp>
              <p:cxnSp>
                <p:nvCxnSpPr>
                  <p:cNvPr id="116" name="Straight Connector 115">
                    <a:extLst>
                      <a:ext uri="{FF2B5EF4-FFF2-40B4-BE49-F238E27FC236}">
                        <a16:creationId xmlns:a16="http://schemas.microsoft.com/office/drawing/2014/main" id="{47146035-DCE2-F108-B8E5-51D4A1E8ABF1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 bwMode="auto">
                  <a:xfrm flipV="1">
                    <a:off x="9199180" y="2554558"/>
                    <a:ext cx="112412" cy="233830"/>
                  </a:xfrm>
                  <a:prstGeom prst="line">
                    <a:avLst/>
                  </a:prstGeom>
                  <a:ln w="25400">
                    <a:solidFill>
                      <a:schemeClr val="tx1">
                        <a:lumMod val="50000"/>
                        <a:lumOff val="50000"/>
                      </a:schemeClr>
                    </a:solidFill>
                  </a:ln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</p:grpSp>
          </p:grpSp>
          <p:grpSp>
            <p:nvGrpSpPr>
              <p:cNvPr id="139" name="Group 138">
                <a:extLst>
                  <a:ext uri="{FF2B5EF4-FFF2-40B4-BE49-F238E27FC236}">
                    <a16:creationId xmlns:a16="http://schemas.microsoft.com/office/drawing/2014/main" id="{5108A6B2-BD72-9ABB-DECE-145FB5851122}"/>
                  </a:ext>
                </a:extLst>
              </p:cNvPr>
              <p:cNvGrpSpPr/>
              <p:nvPr/>
            </p:nvGrpSpPr>
            <p:grpSpPr>
              <a:xfrm>
                <a:off x="3593781" y="3930076"/>
                <a:ext cx="256315" cy="322080"/>
                <a:chOff x="3593781" y="3930076"/>
                <a:chExt cx="256315" cy="322080"/>
              </a:xfrm>
            </p:grpSpPr>
            <p:sp>
              <p:nvSpPr>
                <p:cNvPr id="86" name="Rounded Rectangle 184">
                  <a:extLst>
                    <a:ext uri="{FF2B5EF4-FFF2-40B4-BE49-F238E27FC236}">
                      <a16:creationId xmlns:a16="http://schemas.microsoft.com/office/drawing/2014/main" id="{C9E39BE6-72C5-9A00-B6BC-F64979BAFD2C}"/>
                    </a:ext>
                  </a:extLst>
                </p:cNvPr>
                <p:cNvSpPr/>
                <p:nvPr/>
              </p:nvSpPr>
              <p:spPr bwMode="auto">
                <a:xfrm>
                  <a:off x="3598957" y="3930076"/>
                  <a:ext cx="251139" cy="251139"/>
                </a:xfrm>
                <a:prstGeom prst="roundRect">
                  <a:avLst>
                    <a:gd name="adj" fmla="val 16667"/>
                  </a:avLst>
                </a:prstGeom>
                <a:solidFill>
                  <a:schemeClr val="bg1"/>
                </a:solidFill>
                <a:ln w="25400">
                  <a:solidFill>
                    <a:schemeClr val="tx1">
                      <a:lumMod val="50000"/>
                      <a:lumOff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>
                    <a:defRPr/>
                  </a:pPr>
                  <a:endParaRPr/>
                </a:p>
              </p:txBody>
            </p:sp>
            <p:grpSp>
              <p:nvGrpSpPr>
                <p:cNvPr id="87" name="Group 86">
                  <a:extLst>
                    <a:ext uri="{FF2B5EF4-FFF2-40B4-BE49-F238E27FC236}">
                      <a16:creationId xmlns:a16="http://schemas.microsoft.com/office/drawing/2014/main" id="{5187B86E-46AD-65FD-BC2A-37D451CB7C41}"/>
                    </a:ext>
                  </a:extLst>
                </p:cNvPr>
                <p:cNvGrpSpPr/>
                <p:nvPr/>
              </p:nvGrpSpPr>
              <p:grpSpPr bwMode="auto">
                <a:xfrm>
                  <a:off x="3593781" y="4004481"/>
                  <a:ext cx="223728" cy="247675"/>
                  <a:chOff x="8880581" y="2554558"/>
                  <a:chExt cx="513189" cy="568120"/>
                </a:xfrm>
              </p:grpSpPr>
              <p:sp>
                <p:nvSpPr>
                  <p:cNvPr id="109" name="Arc 24">
                    <a:extLst>
                      <a:ext uri="{FF2B5EF4-FFF2-40B4-BE49-F238E27FC236}">
                        <a16:creationId xmlns:a16="http://schemas.microsoft.com/office/drawing/2014/main" id="{BB565D20-D342-67CD-26F2-0030D10B8654}"/>
                      </a:ext>
                    </a:extLst>
                  </p:cNvPr>
                  <p:cNvSpPr/>
                  <p:nvPr/>
                </p:nvSpPr>
                <p:spPr bwMode="auto">
                  <a:xfrm rot="19386060">
                    <a:off x="8880581" y="2691749"/>
                    <a:ext cx="513189" cy="430929"/>
                  </a:xfrm>
                  <a:prstGeom prst="arc">
                    <a:avLst>
                      <a:gd name="adj1" fmla="val 16200000"/>
                      <a:gd name="adj2" fmla="val 21326959"/>
                    </a:avLst>
                  </a:prstGeom>
                  <a:ln w="25400">
                    <a:solidFill>
                      <a:schemeClr val="tx1">
                        <a:lumMod val="50000"/>
                        <a:lumOff val="50000"/>
                      </a:schemeClr>
                    </a:solidFill>
                  </a:ln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>
                      <a:defRPr/>
                    </a:pPr>
                    <a:endParaRPr/>
                  </a:p>
                </p:txBody>
              </p:sp>
              <p:cxnSp>
                <p:nvCxnSpPr>
                  <p:cNvPr id="111" name="Straight Connector 110">
                    <a:extLst>
                      <a:ext uri="{FF2B5EF4-FFF2-40B4-BE49-F238E27FC236}">
                        <a16:creationId xmlns:a16="http://schemas.microsoft.com/office/drawing/2014/main" id="{5419CEB6-C143-3CC2-E465-20F5648192A6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 bwMode="auto">
                  <a:xfrm flipV="1">
                    <a:off x="9199180" y="2554558"/>
                    <a:ext cx="112412" cy="233830"/>
                  </a:xfrm>
                  <a:prstGeom prst="line">
                    <a:avLst/>
                  </a:prstGeom>
                  <a:ln w="25400">
                    <a:solidFill>
                      <a:schemeClr val="tx1">
                        <a:lumMod val="50000"/>
                        <a:lumOff val="50000"/>
                      </a:schemeClr>
                    </a:solidFill>
                  </a:ln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</p:grpSp>
          </p:grpSp>
          <p:grpSp>
            <p:nvGrpSpPr>
              <p:cNvPr id="136" name="Group 135">
                <a:extLst>
                  <a:ext uri="{FF2B5EF4-FFF2-40B4-BE49-F238E27FC236}">
                    <a16:creationId xmlns:a16="http://schemas.microsoft.com/office/drawing/2014/main" id="{4FBF30FA-81E1-6BC0-B758-EDB87AB3C319}"/>
                  </a:ext>
                </a:extLst>
              </p:cNvPr>
              <p:cNvGrpSpPr/>
              <p:nvPr/>
            </p:nvGrpSpPr>
            <p:grpSpPr>
              <a:xfrm>
                <a:off x="3593781" y="4775514"/>
                <a:ext cx="251661" cy="303775"/>
                <a:chOff x="3593781" y="4775514"/>
                <a:chExt cx="251661" cy="303775"/>
              </a:xfrm>
            </p:grpSpPr>
            <p:sp>
              <p:nvSpPr>
                <p:cNvPr id="82" name="Rounded Rectangle 179">
                  <a:extLst>
                    <a:ext uri="{FF2B5EF4-FFF2-40B4-BE49-F238E27FC236}">
                      <a16:creationId xmlns:a16="http://schemas.microsoft.com/office/drawing/2014/main" id="{2A75152F-D047-7607-5317-632578458446}"/>
                    </a:ext>
                  </a:extLst>
                </p:cNvPr>
                <p:cNvSpPr/>
                <p:nvPr/>
              </p:nvSpPr>
              <p:spPr bwMode="auto">
                <a:xfrm>
                  <a:off x="3594303" y="4775514"/>
                  <a:ext cx="251139" cy="251139"/>
                </a:xfrm>
                <a:prstGeom prst="roundRect">
                  <a:avLst>
                    <a:gd name="adj" fmla="val 16667"/>
                  </a:avLst>
                </a:prstGeom>
                <a:solidFill>
                  <a:schemeClr val="bg1"/>
                </a:solidFill>
                <a:ln w="25400">
                  <a:solidFill>
                    <a:schemeClr val="tx1">
                      <a:lumMod val="50000"/>
                      <a:lumOff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>
                    <a:defRPr/>
                  </a:pPr>
                  <a:endParaRPr/>
                </a:p>
              </p:txBody>
            </p:sp>
            <p:grpSp>
              <p:nvGrpSpPr>
                <p:cNvPr id="83" name="Group 82">
                  <a:extLst>
                    <a:ext uri="{FF2B5EF4-FFF2-40B4-BE49-F238E27FC236}">
                      <a16:creationId xmlns:a16="http://schemas.microsoft.com/office/drawing/2014/main" id="{82210959-79DE-B046-5D2D-60819EC006DB}"/>
                    </a:ext>
                  </a:extLst>
                </p:cNvPr>
                <p:cNvGrpSpPr/>
                <p:nvPr/>
              </p:nvGrpSpPr>
              <p:grpSpPr bwMode="auto">
                <a:xfrm>
                  <a:off x="3593781" y="4831614"/>
                  <a:ext cx="223728" cy="247675"/>
                  <a:chOff x="8880609" y="2554558"/>
                  <a:chExt cx="513191" cy="568120"/>
                </a:xfrm>
              </p:grpSpPr>
              <p:sp>
                <p:nvSpPr>
                  <p:cNvPr id="84" name="Arc 24">
                    <a:extLst>
                      <a:ext uri="{FF2B5EF4-FFF2-40B4-BE49-F238E27FC236}">
                        <a16:creationId xmlns:a16="http://schemas.microsoft.com/office/drawing/2014/main" id="{A88DF189-7EA0-83A5-586F-DD0C26D9E83E}"/>
                      </a:ext>
                    </a:extLst>
                  </p:cNvPr>
                  <p:cNvSpPr/>
                  <p:nvPr/>
                </p:nvSpPr>
                <p:spPr bwMode="auto">
                  <a:xfrm rot="19386060">
                    <a:off x="8880609" y="2691749"/>
                    <a:ext cx="513191" cy="430929"/>
                  </a:xfrm>
                  <a:prstGeom prst="arc">
                    <a:avLst>
                      <a:gd name="adj1" fmla="val 16200000"/>
                      <a:gd name="adj2" fmla="val 21326959"/>
                    </a:avLst>
                  </a:prstGeom>
                  <a:ln w="25400">
                    <a:solidFill>
                      <a:schemeClr val="tx1">
                        <a:lumMod val="50000"/>
                        <a:lumOff val="50000"/>
                      </a:schemeClr>
                    </a:solidFill>
                  </a:ln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>
                      <a:defRPr/>
                    </a:pPr>
                    <a:endParaRPr/>
                  </a:p>
                </p:txBody>
              </p:sp>
              <p:cxnSp>
                <p:nvCxnSpPr>
                  <p:cNvPr id="85" name="Straight Connector 84">
                    <a:extLst>
                      <a:ext uri="{FF2B5EF4-FFF2-40B4-BE49-F238E27FC236}">
                        <a16:creationId xmlns:a16="http://schemas.microsoft.com/office/drawing/2014/main" id="{E7911EA3-16D6-D29E-E93C-634BD6F1C931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 bwMode="auto">
                  <a:xfrm flipV="1">
                    <a:off x="9199179" y="2554558"/>
                    <a:ext cx="112413" cy="233829"/>
                  </a:xfrm>
                  <a:prstGeom prst="line">
                    <a:avLst/>
                  </a:prstGeom>
                  <a:ln w="25400">
                    <a:solidFill>
                      <a:schemeClr val="tx1">
                        <a:lumMod val="50000"/>
                        <a:lumOff val="50000"/>
                      </a:schemeClr>
                    </a:solidFill>
                  </a:ln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</p:grpSp>
          </p:grpSp>
          <p:cxnSp>
            <p:nvCxnSpPr>
              <p:cNvPr id="56" name="Straight Connector 55">
                <a:extLst>
                  <a:ext uri="{FF2B5EF4-FFF2-40B4-BE49-F238E27FC236}">
                    <a16:creationId xmlns:a16="http://schemas.microsoft.com/office/drawing/2014/main" id="{5A7B05F4-4752-FFB3-3286-2121F84C8E80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1145867" y="4055645"/>
                <a:ext cx="2453090" cy="1"/>
              </a:xfrm>
              <a:prstGeom prst="line">
                <a:avLst/>
              </a:prstGeom>
              <a:ln w="25400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7" name="Rounded Rectangle 155">
                <a:extLst>
                  <a:ext uri="{FF2B5EF4-FFF2-40B4-BE49-F238E27FC236}">
                    <a16:creationId xmlns:a16="http://schemas.microsoft.com/office/drawing/2014/main" id="{83E9ECD0-9FF5-3500-0CD5-3EF7400A9549}"/>
                  </a:ext>
                </a:extLst>
              </p:cNvPr>
              <p:cNvSpPr/>
              <p:nvPr/>
            </p:nvSpPr>
            <p:spPr bwMode="auto">
              <a:xfrm>
                <a:off x="1326960" y="3930076"/>
                <a:ext cx="251139" cy="251139"/>
              </a:xfrm>
              <a:prstGeom prst="roundRect">
                <a:avLst>
                  <a:gd name="adj" fmla="val 16667"/>
                </a:avLst>
              </a:prstGeom>
              <a:solidFill>
                <a:schemeClr val="bg1"/>
              </a:solidFill>
              <a:ln w="28575">
                <a:gradFill>
                  <a:gsLst>
                    <a:gs pos="0">
                      <a:schemeClr val="accent6"/>
                    </a:gs>
                    <a:gs pos="100000">
                      <a:schemeClr val="accent5"/>
                    </a:gs>
                  </a:gsLst>
                  <a:lin ang="5400000" scaled="1"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/>
              </a:p>
            </p:txBody>
          </p:sp>
          <p:sp>
            <p:nvSpPr>
              <p:cNvPr id="35" name="Oval 34">
                <a:extLst>
                  <a:ext uri="{FF2B5EF4-FFF2-40B4-BE49-F238E27FC236}">
                    <a16:creationId xmlns:a16="http://schemas.microsoft.com/office/drawing/2014/main" id="{674EBC37-F224-0DE3-AD61-360C1EF63ED7}"/>
                  </a:ext>
                </a:extLst>
              </p:cNvPr>
              <p:cNvSpPr/>
              <p:nvPr/>
            </p:nvSpPr>
            <p:spPr>
              <a:xfrm>
                <a:off x="645248" y="3893142"/>
                <a:ext cx="325006" cy="325006"/>
              </a:xfrm>
              <a:prstGeom prst="ellipse">
                <a:avLst/>
              </a:prstGeom>
              <a:gradFill>
                <a:gsLst>
                  <a:gs pos="0">
                    <a:schemeClr val="accent6"/>
                  </a:gs>
                  <a:gs pos="100000">
                    <a:schemeClr val="accent5"/>
                  </a:gs>
                </a:gsLst>
                <a:lin ang="2700000" scaled="0"/>
              </a:gradFill>
              <a:ln>
                <a:noFill/>
              </a:ln>
              <a:effectLst>
                <a:outerShdw blurRad="774700" dist="393700" dir="3000000" sx="101000" sy="101000" algn="tl" rotWithShape="0">
                  <a:prstClr val="black">
                    <a:alpha val="15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2000"/>
              </a:p>
            </p:txBody>
          </p:sp>
          <p:cxnSp>
            <p:nvCxnSpPr>
              <p:cNvPr id="55" name="Straight Connector 54">
                <a:extLst>
                  <a:ext uri="{FF2B5EF4-FFF2-40B4-BE49-F238E27FC236}">
                    <a16:creationId xmlns:a16="http://schemas.microsoft.com/office/drawing/2014/main" id="{1E5B0C3E-CECC-0BA0-15F0-4470B8450EE1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1145867" y="4474184"/>
                <a:ext cx="2449567" cy="1"/>
              </a:xfrm>
              <a:prstGeom prst="line">
                <a:avLst/>
              </a:prstGeom>
              <a:ln w="25400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49" name="Group 148">
                <a:extLst>
                  <a:ext uri="{FF2B5EF4-FFF2-40B4-BE49-F238E27FC236}">
                    <a16:creationId xmlns:a16="http://schemas.microsoft.com/office/drawing/2014/main" id="{416A709C-E8A9-FA82-AB99-50C4B77D0933}"/>
                  </a:ext>
                </a:extLst>
              </p:cNvPr>
              <p:cNvGrpSpPr/>
              <p:nvPr/>
            </p:nvGrpSpPr>
            <p:grpSpPr>
              <a:xfrm>
                <a:off x="2691200" y="3992861"/>
                <a:ext cx="251139" cy="611072"/>
                <a:chOff x="2691200" y="3992861"/>
                <a:chExt cx="251139" cy="611072"/>
              </a:xfrm>
            </p:grpSpPr>
            <p:cxnSp>
              <p:nvCxnSpPr>
                <p:cNvPr id="64" name="Straight Connector 63">
                  <a:extLst>
                    <a:ext uri="{FF2B5EF4-FFF2-40B4-BE49-F238E27FC236}">
                      <a16:creationId xmlns:a16="http://schemas.microsoft.com/office/drawing/2014/main" id="{7FF84FAE-6D23-1F9C-DB09-F7C55DB1FA3B}"/>
                    </a:ext>
                  </a:extLst>
                </p:cNvPr>
                <p:cNvCxnSpPr>
                  <a:cxnSpLocks/>
                  <a:stCxn id="66" idx="4"/>
                  <a:endCxn id="65" idx="0"/>
                </p:cNvCxnSpPr>
                <p:nvPr/>
              </p:nvCxnSpPr>
              <p:spPr bwMode="auto">
                <a:xfrm flipH="1">
                  <a:off x="2816770" y="4118430"/>
                  <a:ext cx="534" cy="234365"/>
                </a:xfrm>
                <a:prstGeom prst="line">
                  <a:avLst/>
                </a:prstGeom>
                <a:ln w="28575">
                  <a:solidFill>
                    <a:schemeClr val="accent6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66" name="Oval 65">
                  <a:extLst>
                    <a:ext uri="{FF2B5EF4-FFF2-40B4-BE49-F238E27FC236}">
                      <a16:creationId xmlns:a16="http://schemas.microsoft.com/office/drawing/2014/main" id="{FF9BCB50-FD2B-CADD-2AF8-89E990E36BBA}"/>
                    </a:ext>
                  </a:extLst>
                </p:cNvPr>
                <p:cNvSpPr/>
                <p:nvPr/>
              </p:nvSpPr>
              <p:spPr bwMode="auto">
                <a:xfrm>
                  <a:off x="2754519" y="3992861"/>
                  <a:ext cx="125570" cy="125569"/>
                </a:xfrm>
                <a:prstGeom prst="ellipse">
                  <a:avLst/>
                </a:prstGeom>
                <a:gradFill>
                  <a:gsLst>
                    <a:gs pos="0">
                      <a:schemeClr val="accent6"/>
                    </a:gs>
                    <a:gs pos="100000">
                      <a:schemeClr val="accent5"/>
                    </a:gs>
                  </a:gsLst>
                  <a:lin ang="16200000" scaled="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>
                    <a:defRPr/>
                  </a:pPr>
                  <a:endParaRPr/>
                </a:p>
              </p:txBody>
            </p:sp>
            <p:sp>
              <p:nvSpPr>
                <p:cNvPr id="65" name="Rounded Rectangle 172">
                  <a:extLst>
                    <a:ext uri="{FF2B5EF4-FFF2-40B4-BE49-F238E27FC236}">
                      <a16:creationId xmlns:a16="http://schemas.microsoft.com/office/drawing/2014/main" id="{5D4C4B62-E55E-7894-D28C-0CDAF9E948C6}"/>
                    </a:ext>
                  </a:extLst>
                </p:cNvPr>
                <p:cNvSpPr/>
                <p:nvPr/>
              </p:nvSpPr>
              <p:spPr bwMode="auto">
                <a:xfrm>
                  <a:off x="2691200" y="4352795"/>
                  <a:ext cx="251139" cy="251138"/>
                </a:xfrm>
                <a:prstGeom prst="roundRect">
                  <a:avLst>
                    <a:gd name="adj" fmla="val 16667"/>
                  </a:avLst>
                </a:prstGeom>
                <a:solidFill>
                  <a:schemeClr val="bg1"/>
                </a:solidFill>
                <a:ln w="28575">
                  <a:gradFill>
                    <a:gsLst>
                      <a:gs pos="0">
                        <a:schemeClr val="accent6"/>
                      </a:gs>
                      <a:gs pos="100000">
                        <a:schemeClr val="accent5"/>
                      </a:gs>
                    </a:gsLst>
                    <a:lin ang="5400000" scaled="1"/>
                  </a:gra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>
                    <a:defRPr/>
                  </a:pPr>
                  <a:endParaRPr/>
                </a:p>
              </p:txBody>
            </p:sp>
          </p:grpSp>
          <p:sp>
            <p:nvSpPr>
              <p:cNvPr id="36" name="Oval 35">
                <a:extLst>
                  <a:ext uri="{FF2B5EF4-FFF2-40B4-BE49-F238E27FC236}">
                    <a16:creationId xmlns:a16="http://schemas.microsoft.com/office/drawing/2014/main" id="{FEB17097-6722-8496-1591-137DC15F1974}"/>
                  </a:ext>
                </a:extLst>
              </p:cNvPr>
              <p:cNvSpPr/>
              <p:nvPr/>
            </p:nvSpPr>
            <p:spPr>
              <a:xfrm>
                <a:off x="645248" y="4315861"/>
                <a:ext cx="325006" cy="325006"/>
              </a:xfrm>
              <a:prstGeom prst="ellipse">
                <a:avLst/>
              </a:prstGeom>
              <a:gradFill>
                <a:gsLst>
                  <a:gs pos="0">
                    <a:schemeClr val="accent6"/>
                  </a:gs>
                  <a:gs pos="100000">
                    <a:schemeClr val="accent5"/>
                  </a:gs>
                </a:gsLst>
                <a:lin ang="2700000" scaled="0"/>
              </a:gradFill>
              <a:ln>
                <a:noFill/>
              </a:ln>
              <a:effectLst>
                <a:outerShdw blurRad="774700" dist="393700" dir="3000000" sx="101000" sy="101000" algn="tl" rotWithShape="0">
                  <a:prstClr val="black">
                    <a:alpha val="15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2000"/>
              </a:p>
            </p:txBody>
          </p:sp>
          <p:grpSp>
            <p:nvGrpSpPr>
              <p:cNvPr id="148" name="Group 147">
                <a:extLst>
                  <a:ext uri="{FF2B5EF4-FFF2-40B4-BE49-F238E27FC236}">
                    <a16:creationId xmlns:a16="http://schemas.microsoft.com/office/drawing/2014/main" id="{8C7E2718-AC89-F555-32CC-04DC49F451E5}"/>
                  </a:ext>
                </a:extLst>
              </p:cNvPr>
              <p:cNvGrpSpPr/>
              <p:nvPr/>
            </p:nvGrpSpPr>
            <p:grpSpPr>
              <a:xfrm>
                <a:off x="2131383" y="4415580"/>
                <a:ext cx="251139" cy="611072"/>
                <a:chOff x="2131383" y="4415580"/>
                <a:chExt cx="251139" cy="611072"/>
              </a:xfrm>
            </p:grpSpPr>
            <p:sp>
              <p:nvSpPr>
                <p:cNvPr id="80" name="Rounded Rectangle 177">
                  <a:extLst>
                    <a:ext uri="{FF2B5EF4-FFF2-40B4-BE49-F238E27FC236}">
                      <a16:creationId xmlns:a16="http://schemas.microsoft.com/office/drawing/2014/main" id="{95EA6951-DC01-4AD3-4E31-9D959913712C}"/>
                    </a:ext>
                  </a:extLst>
                </p:cNvPr>
                <p:cNvSpPr/>
                <p:nvPr/>
              </p:nvSpPr>
              <p:spPr bwMode="auto">
                <a:xfrm>
                  <a:off x="2131383" y="4775514"/>
                  <a:ext cx="251139" cy="251138"/>
                </a:xfrm>
                <a:prstGeom prst="roundRect">
                  <a:avLst>
                    <a:gd name="adj" fmla="val 16667"/>
                  </a:avLst>
                </a:prstGeom>
                <a:solidFill>
                  <a:schemeClr val="bg1"/>
                </a:solidFill>
                <a:ln w="28575">
                  <a:gradFill>
                    <a:gsLst>
                      <a:gs pos="0">
                        <a:schemeClr val="accent6"/>
                      </a:gs>
                      <a:gs pos="100000">
                        <a:schemeClr val="accent5"/>
                      </a:gs>
                    </a:gsLst>
                    <a:lin ang="5400000" scaled="1"/>
                  </a:gra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>
                    <a:defRPr/>
                  </a:pPr>
                  <a:endParaRPr/>
                </a:p>
              </p:txBody>
            </p:sp>
            <p:cxnSp>
              <p:nvCxnSpPr>
                <p:cNvPr id="79" name="Straight Connector 78">
                  <a:extLst>
                    <a:ext uri="{FF2B5EF4-FFF2-40B4-BE49-F238E27FC236}">
                      <a16:creationId xmlns:a16="http://schemas.microsoft.com/office/drawing/2014/main" id="{EDD25FD9-C8BD-3CA8-BF47-1493F043C8B5}"/>
                    </a:ext>
                  </a:extLst>
                </p:cNvPr>
                <p:cNvCxnSpPr>
                  <a:cxnSpLocks/>
                  <a:stCxn id="81" idx="4"/>
                  <a:endCxn id="80" idx="0"/>
                </p:cNvCxnSpPr>
                <p:nvPr/>
              </p:nvCxnSpPr>
              <p:spPr bwMode="auto">
                <a:xfrm flipH="1">
                  <a:off x="2256953" y="4541149"/>
                  <a:ext cx="537" cy="234365"/>
                </a:xfrm>
                <a:prstGeom prst="line">
                  <a:avLst/>
                </a:prstGeom>
                <a:ln w="28575">
                  <a:solidFill>
                    <a:schemeClr val="accent6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81" name="Oval 80">
                  <a:extLst>
                    <a:ext uri="{FF2B5EF4-FFF2-40B4-BE49-F238E27FC236}">
                      <a16:creationId xmlns:a16="http://schemas.microsoft.com/office/drawing/2014/main" id="{5F570296-EEC4-0198-DC2F-CE69D3D8F690}"/>
                    </a:ext>
                  </a:extLst>
                </p:cNvPr>
                <p:cNvSpPr/>
                <p:nvPr/>
              </p:nvSpPr>
              <p:spPr bwMode="auto">
                <a:xfrm>
                  <a:off x="2194705" y="4415580"/>
                  <a:ext cx="125570" cy="125569"/>
                </a:xfrm>
                <a:prstGeom prst="ellipse">
                  <a:avLst/>
                </a:prstGeom>
                <a:gradFill>
                  <a:gsLst>
                    <a:gs pos="0">
                      <a:schemeClr val="accent6"/>
                    </a:gs>
                    <a:gs pos="100000">
                      <a:schemeClr val="accent5"/>
                    </a:gs>
                  </a:gsLst>
                  <a:lin ang="16200000" scaled="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>
                    <a:defRPr/>
                  </a:pPr>
                  <a:endParaRPr/>
                </a:p>
              </p:txBody>
            </p:sp>
          </p:grpSp>
        </p:grpSp>
        <p:sp>
          <p:nvSpPr>
            <p:cNvPr id="150" name="TextBox 149">
              <a:extLst>
                <a:ext uri="{FF2B5EF4-FFF2-40B4-BE49-F238E27FC236}">
                  <a16:creationId xmlns:a16="http://schemas.microsoft.com/office/drawing/2014/main" id="{10B056BB-5AD6-533F-52CB-2BC1817D6315}"/>
                </a:ext>
              </a:extLst>
            </p:cNvPr>
            <p:cNvSpPr txBox="1"/>
            <p:nvPr/>
          </p:nvSpPr>
          <p:spPr>
            <a:xfrm>
              <a:off x="873058" y="3813413"/>
              <a:ext cx="1158942" cy="276999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20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1-qubit gate</a:t>
              </a:r>
            </a:p>
          </p:txBody>
        </p:sp>
        <p:sp>
          <p:nvSpPr>
            <p:cNvPr id="152" name="TextBox 151">
              <a:extLst>
                <a:ext uri="{FF2B5EF4-FFF2-40B4-BE49-F238E27FC236}">
                  <a16:creationId xmlns:a16="http://schemas.microsoft.com/office/drawing/2014/main" id="{0AD4A66B-5DE8-0BDB-9462-6F1E2E1E878B}"/>
                </a:ext>
              </a:extLst>
            </p:cNvPr>
            <p:cNvSpPr txBox="1"/>
            <p:nvPr/>
          </p:nvSpPr>
          <p:spPr>
            <a:xfrm>
              <a:off x="1962323" y="5372328"/>
              <a:ext cx="1158942" cy="276999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20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2-qubit gate</a:t>
              </a:r>
            </a:p>
          </p:txBody>
        </p:sp>
      </p:grpSp>
      <p:graphicFrame>
        <p:nvGraphicFramePr>
          <p:cNvPr id="156" name="Chart 155">
            <a:extLst>
              <a:ext uri="{FF2B5EF4-FFF2-40B4-BE49-F238E27FC236}">
                <a16:creationId xmlns:a16="http://schemas.microsoft.com/office/drawing/2014/main" id="{355872BD-AD1F-B31E-6CB6-6737BF8EB04E}"/>
              </a:ext>
            </a:extLst>
          </p:cNvPr>
          <p:cNvGraphicFramePr/>
          <p:nvPr/>
        </p:nvGraphicFramePr>
        <p:xfrm>
          <a:off x="4407492" y="4253274"/>
          <a:ext cx="3567448" cy="16922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57" name="Rectangle: Rounded Corners 19">
            <a:extLst>
              <a:ext uri="{FF2B5EF4-FFF2-40B4-BE49-F238E27FC236}">
                <a16:creationId xmlns:a16="http://schemas.microsoft.com/office/drawing/2014/main" id="{A50969B7-F208-1DB5-5C49-5243CF5002F3}"/>
              </a:ext>
            </a:extLst>
          </p:cNvPr>
          <p:cNvSpPr/>
          <p:nvPr/>
        </p:nvSpPr>
        <p:spPr bwMode="auto">
          <a:xfrm>
            <a:off x="5033908" y="3655740"/>
            <a:ext cx="2314616" cy="322680"/>
          </a:xfrm>
          <a:prstGeom prst="roundRect">
            <a:avLst>
              <a:gd name="adj" fmla="val 50000"/>
            </a:avLst>
          </a:prstGeom>
          <a:gradFill>
            <a:gsLst>
              <a:gs pos="15000">
                <a:schemeClr val="accent5"/>
              </a:gs>
              <a:gs pos="75000">
                <a:schemeClr val="accent6"/>
              </a:gs>
            </a:gsLst>
            <a:path path="circle"/>
          </a:gradFill>
          <a:ln w="9525" cap="flat">
            <a:noFill/>
            <a:prstDash val="solid"/>
            <a:miter/>
          </a:ln>
          <a:effectLst>
            <a:outerShdw blurRad="571500" dist="152400" dir="5400000" sx="85000" sy="85000" algn="t" rotWithShape="0">
              <a:schemeClr val="accent5">
                <a:alpha val="30000"/>
              </a:schemeClr>
            </a:outerShdw>
          </a:effectLst>
        </p:spPr>
        <p:txBody>
          <a:bodyPr lIns="90000" tIns="90000" rIns="90000" bIns="90000" rtlCol="0" anchor="ctr"/>
          <a:lstStyle/>
          <a:p>
            <a:pPr marL="0" marR="0" lvl="0" indent="0" algn="ctr" defTabSz="91426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ea typeface="+mn-ea"/>
                <a:cs typeface="+mn-cs"/>
              </a:rPr>
              <a:t>Measurement outcomes</a:t>
            </a:r>
            <a:endParaRPr kumimoji="0" lang="id-ID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158" name="Rectangle: Rounded Corners 19">
            <a:extLst>
              <a:ext uri="{FF2B5EF4-FFF2-40B4-BE49-F238E27FC236}">
                <a16:creationId xmlns:a16="http://schemas.microsoft.com/office/drawing/2014/main" id="{F56230C3-E076-BB7C-996A-0DD3763A1F13}"/>
              </a:ext>
            </a:extLst>
          </p:cNvPr>
          <p:cNvSpPr/>
          <p:nvPr/>
        </p:nvSpPr>
        <p:spPr bwMode="auto">
          <a:xfrm>
            <a:off x="1061145" y="3655740"/>
            <a:ext cx="2314616" cy="322680"/>
          </a:xfrm>
          <a:prstGeom prst="roundRect">
            <a:avLst>
              <a:gd name="adj" fmla="val 50000"/>
            </a:avLst>
          </a:prstGeom>
          <a:gradFill>
            <a:gsLst>
              <a:gs pos="15000">
                <a:schemeClr val="accent5"/>
              </a:gs>
              <a:gs pos="75000">
                <a:schemeClr val="accent6"/>
              </a:gs>
            </a:gsLst>
            <a:path path="circle"/>
          </a:gradFill>
          <a:ln w="9525" cap="flat">
            <a:noFill/>
            <a:prstDash val="solid"/>
            <a:miter/>
          </a:ln>
          <a:effectLst>
            <a:outerShdw blurRad="571500" dist="152400" dir="5400000" sx="85000" sy="85000" algn="t" rotWithShape="0">
              <a:schemeClr val="accent5">
                <a:alpha val="30000"/>
              </a:schemeClr>
            </a:outerShdw>
          </a:effectLst>
        </p:spPr>
        <p:txBody>
          <a:bodyPr lIns="90000" tIns="90000" rIns="90000" bIns="90000" rtlCol="0" anchor="ctr"/>
          <a:lstStyle/>
          <a:p>
            <a:pPr marL="0" marR="0" lvl="0" indent="0" algn="ctr" defTabSz="91426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ea typeface="+mn-ea"/>
                <a:cs typeface="+mn-cs"/>
              </a:rPr>
              <a:t>Quantum operations</a:t>
            </a:r>
          </a:p>
        </p:txBody>
      </p:sp>
    </p:spTree>
    <p:extLst>
      <p:ext uri="{BB962C8B-B14F-4D97-AF65-F5344CB8AC3E}">
        <p14:creationId xmlns:p14="http://schemas.microsoft.com/office/powerpoint/2010/main" val="291882369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 bwMode="auto"/>
        <p:txBody>
          <a:bodyPr>
            <a:normAutofit fontScale="90000"/>
          </a:bodyPr>
          <a:lstStyle/>
          <a:p>
            <a:pPr>
              <a:defRPr/>
            </a:pPr>
            <a:r>
              <a:rPr lang="de-DE" dirty="0" err="1"/>
              <a:t>Near</a:t>
            </a:r>
            <a:r>
              <a:rPr lang="de-DE" dirty="0"/>
              <a:t>-term </a:t>
            </a:r>
            <a:r>
              <a:rPr lang="de-DE" dirty="0" err="1"/>
              <a:t>q</a:t>
            </a:r>
            <a:r>
              <a:rPr dirty="0" err="1"/>
              <a:t>uantum</a:t>
            </a:r>
            <a:r>
              <a:rPr dirty="0"/>
              <a:t> computing applications compass three </a:t>
            </a:r>
            <a:r>
              <a:rPr lang="de-DE" dirty="0" err="1"/>
              <a:t>main</a:t>
            </a:r>
            <a:r>
              <a:rPr lang="de-DE" dirty="0"/>
              <a:t> </a:t>
            </a:r>
            <a:r>
              <a:rPr dirty="0"/>
              <a:t>areas</a:t>
            </a:r>
          </a:p>
        </p:txBody>
      </p:sp>
      <p:grpSp>
        <p:nvGrpSpPr>
          <p:cNvPr id="36" name="Group 35"/>
          <p:cNvGrpSpPr/>
          <p:nvPr/>
        </p:nvGrpSpPr>
        <p:grpSpPr bwMode="auto">
          <a:xfrm>
            <a:off x="911424" y="2710681"/>
            <a:ext cx="3168351" cy="1638077"/>
            <a:chOff x="6816080" y="1772816"/>
            <a:chExt cx="3168351" cy="1638077"/>
          </a:xfrm>
        </p:grpSpPr>
        <p:cxnSp>
          <p:nvCxnSpPr>
            <p:cNvPr id="37" name="Straight Connector 36"/>
            <p:cNvCxnSpPr>
              <a:cxnSpLocks/>
              <a:stCxn id="45" idx="4"/>
              <a:endCxn id="42" idx="2"/>
            </p:cNvCxnSpPr>
            <p:nvPr/>
          </p:nvCxnSpPr>
          <p:spPr bwMode="auto">
            <a:xfrm flipH="1">
              <a:off x="8400256" y="2204864"/>
              <a:ext cx="1228" cy="1036161"/>
            </a:xfrm>
            <a:prstGeom prst="line">
              <a:avLst/>
            </a:prstGeom>
            <a:ln w="28575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>
              <a:cxnSpLocks/>
            </p:cNvCxnSpPr>
            <p:nvPr/>
          </p:nvCxnSpPr>
          <p:spPr bwMode="auto">
            <a:xfrm>
              <a:off x="6816080" y="2996952"/>
              <a:ext cx="3168351" cy="0"/>
            </a:xfrm>
            <a:prstGeom prst="line">
              <a:avLst/>
            </a:prstGeom>
            <a:ln w="28575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>
              <a:cxnSpLocks/>
            </p:cNvCxnSpPr>
            <p:nvPr/>
          </p:nvCxnSpPr>
          <p:spPr bwMode="auto">
            <a:xfrm>
              <a:off x="6816080" y="2060848"/>
              <a:ext cx="3168351" cy="0"/>
            </a:xfrm>
            <a:prstGeom prst="line">
              <a:avLst/>
            </a:prstGeom>
            <a:ln w="28575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0" name="Rounded Rectangle 39"/>
            <p:cNvSpPr/>
            <p:nvPr/>
          </p:nvSpPr>
          <p:spPr bwMode="auto">
            <a:xfrm>
              <a:off x="7176120" y="1772816"/>
              <a:ext cx="576064" cy="576064"/>
            </a:xfrm>
            <a:prstGeom prst="roundRect">
              <a:avLst>
                <a:gd name="adj" fmla="val 16667"/>
              </a:avLst>
            </a:prstGeom>
            <a:solidFill>
              <a:schemeClr val="bg1"/>
            </a:solidFill>
            <a:ln w="28575"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/>
            </a:p>
          </p:txBody>
        </p:sp>
        <p:sp>
          <p:nvSpPr>
            <p:cNvPr id="41" name="Rounded Rectangle 40"/>
            <p:cNvSpPr/>
            <p:nvPr/>
          </p:nvSpPr>
          <p:spPr bwMode="auto">
            <a:xfrm>
              <a:off x="7176120" y="2664961"/>
              <a:ext cx="576064" cy="576064"/>
            </a:xfrm>
            <a:prstGeom prst="roundRect">
              <a:avLst>
                <a:gd name="adj" fmla="val 16667"/>
              </a:avLst>
            </a:prstGeom>
            <a:solidFill>
              <a:schemeClr val="bg1"/>
            </a:solidFill>
            <a:ln w="28575"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/>
            </a:p>
          </p:txBody>
        </p:sp>
        <p:sp>
          <p:nvSpPr>
            <p:cNvPr id="42" name="Rounded Rectangle 41"/>
            <p:cNvSpPr/>
            <p:nvPr/>
          </p:nvSpPr>
          <p:spPr bwMode="auto">
            <a:xfrm>
              <a:off x="8112224" y="2664961"/>
              <a:ext cx="576064" cy="576064"/>
            </a:xfrm>
            <a:prstGeom prst="roundRect">
              <a:avLst>
                <a:gd name="adj" fmla="val 16667"/>
              </a:avLst>
            </a:prstGeom>
            <a:solidFill>
              <a:schemeClr val="bg1"/>
            </a:solidFill>
            <a:ln w="28575"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/>
            </a:p>
          </p:txBody>
        </p:sp>
        <p:grpSp>
          <p:nvGrpSpPr>
            <p:cNvPr id="43" name="Group 42"/>
            <p:cNvGrpSpPr/>
            <p:nvPr/>
          </p:nvGrpSpPr>
          <p:grpSpPr bwMode="auto">
            <a:xfrm>
              <a:off x="9048328" y="1772816"/>
              <a:ext cx="576064" cy="745903"/>
              <a:chOff x="8872736" y="1772816"/>
              <a:chExt cx="576064" cy="745903"/>
            </a:xfrm>
          </p:grpSpPr>
          <p:sp>
            <p:nvSpPr>
              <p:cNvPr id="50" name="Rounded Rectangle 49"/>
              <p:cNvSpPr/>
              <p:nvPr/>
            </p:nvSpPr>
            <p:spPr bwMode="auto">
              <a:xfrm>
                <a:off x="8872736" y="1772816"/>
                <a:ext cx="576064" cy="576064"/>
              </a:xfrm>
              <a:prstGeom prst="roundRect">
                <a:avLst>
                  <a:gd name="adj" fmla="val 16667"/>
                </a:avLst>
              </a:prstGeom>
              <a:solidFill>
                <a:schemeClr val="bg1"/>
              </a:solidFill>
              <a:ln w="28575">
                <a:solidFill>
                  <a:schemeClr val="accent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/>
              </a:p>
            </p:txBody>
          </p:sp>
          <p:grpSp>
            <p:nvGrpSpPr>
              <p:cNvPr id="51" name="Group 50"/>
              <p:cNvGrpSpPr/>
              <p:nvPr/>
            </p:nvGrpSpPr>
            <p:grpSpPr bwMode="auto">
              <a:xfrm>
                <a:off x="8872736" y="1950599"/>
                <a:ext cx="513189" cy="568120"/>
                <a:chOff x="8880581" y="2554558"/>
                <a:chExt cx="513189" cy="568120"/>
              </a:xfrm>
            </p:grpSpPr>
            <p:sp>
              <p:nvSpPr>
                <p:cNvPr id="52" name="Arc 24"/>
                <p:cNvSpPr/>
                <p:nvPr/>
              </p:nvSpPr>
              <p:spPr bwMode="auto">
                <a:xfrm rot="19386060">
                  <a:off x="8880581" y="2691749"/>
                  <a:ext cx="513189" cy="430929"/>
                </a:xfrm>
                <a:prstGeom prst="arc">
                  <a:avLst>
                    <a:gd name="adj1" fmla="val 16200000"/>
                    <a:gd name="adj2" fmla="val 21326959"/>
                  </a:avLst>
                </a:prstGeom>
                <a:ln w="28575">
                  <a:solidFill>
                    <a:schemeClr val="accent6"/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>
                    <a:defRPr/>
                  </a:pPr>
                  <a:endParaRPr/>
                </a:p>
              </p:txBody>
            </p:sp>
            <p:cxnSp>
              <p:nvCxnSpPr>
                <p:cNvPr id="53" name="Straight Connector 26"/>
                <p:cNvCxnSpPr>
                  <a:cxnSpLocks/>
                </p:cNvCxnSpPr>
                <p:nvPr/>
              </p:nvCxnSpPr>
              <p:spPr bwMode="auto">
                <a:xfrm flipV="1">
                  <a:off x="9199180" y="2554558"/>
                  <a:ext cx="112412" cy="233830"/>
                </a:xfrm>
                <a:prstGeom prst="line">
                  <a:avLst/>
                </a:prstGeom>
                <a:ln w="28575">
                  <a:solidFill>
                    <a:schemeClr val="accent6"/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44" name="Group 43"/>
            <p:cNvGrpSpPr/>
            <p:nvPr/>
          </p:nvGrpSpPr>
          <p:grpSpPr bwMode="auto">
            <a:xfrm>
              <a:off x="9048328" y="2664990"/>
              <a:ext cx="576064" cy="745903"/>
              <a:chOff x="8872736" y="1772816"/>
              <a:chExt cx="576064" cy="745903"/>
            </a:xfrm>
          </p:grpSpPr>
          <p:sp>
            <p:nvSpPr>
              <p:cNvPr id="46" name="Rounded Rectangle 45"/>
              <p:cNvSpPr/>
              <p:nvPr/>
            </p:nvSpPr>
            <p:spPr bwMode="auto">
              <a:xfrm>
                <a:off x="8872736" y="1772816"/>
                <a:ext cx="576064" cy="576064"/>
              </a:xfrm>
              <a:prstGeom prst="roundRect">
                <a:avLst>
                  <a:gd name="adj" fmla="val 16667"/>
                </a:avLst>
              </a:prstGeom>
              <a:solidFill>
                <a:schemeClr val="bg1"/>
              </a:solidFill>
              <a:ln w="28575">
                <a:solidFill>
                  <a:schemeClr val="accent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/>
              </a:p>
            </p:txBody>
          </p:sp>
          <p:grpSp>
            <p:nvGrpSpPr>
              <p:cNvPr id="47" name="Group 46"/>
              <p:cNvGrpSpPr/>
              <p:nvPr/>
            </p:nvGrpSpPr>
            <p:grpSpPr bwMode="auto">
              <a:xfrm>
                <a:off x="8872736" y="1950599"/>
                <a:ext cx="513189" cy="568120"/>
                <a:chOff x="8880581" y="2554558"/>
                <a:chExt cx="513189" cy="568120"/>
              </a:xfrm>
            </p:grpSpPr>
            <p:sp>
              <p:nvSpPr>
                <p:cNvPr id="48" name="Arc 24"/>
                <p:cNvSpPr/>
                <p:nvPr/>
              </p:nvSpPr>
              <p:spPr bwMode="auto">
                <a:xfrm rot="19386060">
                  <a:off x="8880581" y="2691749"/>
                  <a:ext cx="513189" cy="430929"/>
                </a:xfrm>
                <a:prstGeom prst="arc">
                  <a:avLst>
                    <a:gd name="adj1" fmla="val 16200000"/>
                    <a:gd name="adj2" fmla="val 21326959"/>
                  </a:avLst>
                </a:prstGeom>
                <a:ln w="28575">
                  <a:solidFill>
                    <a:schemeClr val="accent6"/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>
                    <a:defRPr/>
                  </a:pPr>
                  <a:endParaRPr/>
                </a:p>
              </p:txBody>
            </p:sp>
            <p:cxnSp>
              <p:nvCxnSpPr>
                <p:cNvPr id="49" name="Straight Connector 26"/>
                <p:cNvCxnSpPr>
                  <a:cxnSpLocks/>
                </p:cNvCxnSpPr>
                <p:nvPr/>
              </p:nvCxnSpPr>
              <p:spPr bwMode="auto">
                <a:xfrm flipV="1">
                  <a:off x="9199180" y="2554558"/>
                  <a:ext cx="112412" cy="233830"/>
                </a:xfrm>
                <a:prstGeom prst="line">
                  <a:avLst/>
                </a:prstGeom>
                <a:ln w="28575">
                  <a:solidFill>
                    <a:schemeClr val="accent6"/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45" name="Oval 44"/>
            <p:cNvSpPr/>
            <p:nvPr/>
          </p:nvSpPr>
          <p:spPr bwMode="auto">
            <a:xfrm>
              <a:off x="8257468" y="1916832"/>
              <a:ext cx="288032" cy="288032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/>
            </a:p>
          </p:txBody>
        </p:sp>
      </p:grpSp>
      <p:sp>
        <p:nvSpPr>
          <p:cNvPr id="59" name="Freeform 58"/>
          <p:cNvSpPr/>
          <p:nvPr/>
        </p:nvSpPr>
        <p:spPr bwMode="auto">
          <a:xfrm>
            <a:off x="4094922" y="1044272"/>
            <a:ext cx="6679095" cy="2122998"/>
          </a:xfrm>
          <a:custGeom>
            <a:avLst/>
            <a:gdLst>
              <a:gd name="connsiteX0" fmla="*/ 0 w 6679095"/>
              <a:gd name="connsiteY0" fmla="*/ 2122998 h 2122998"/>
              <a:gd name="connsiteX1" fmla="*/ 2093843 w 6679095"/>
              <a:gd name="connsiteY1" fmla="*/ 1553154 h 2122998"/>
              <a:gd name="connsiteX2" fmla="*/ 2756452 w 6679095"/>
              <a:gd name="connsiteY2" fmla="*/ 280945 h 2122998"/>
              <a:gd name="connsiteX3" fmla="*/ 6679095 w 6679095"/>
              <a:gd name="connsiteY3" fmla="*/ 121919 h 21229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679095" h="2122998" extrusionOk="0">
                <a:moveTo>
                  <a:pt x="0" y="2122998"/>
                </a:moveTo>
                <a:cubicBezTo>
                  <a:pt x="817217" y="1991580"/>
                  <a:pt x="1634434" y="1860163"/>
                  <a:pt x="2093843" y="1553154"/>
                </a:cubicBezTo>
                <a:cubicBezTo>
                  <a:pt x="2553252" y="1246145"/>
                  <a:pt x="1992243" y="519484"/>
                  <a:pt x="2756452" y="280945"/>
                </a:cubicBezTo>
                <a:cubicBezTo>
                  <a:pt x="3520661" y="42406"/>
                  <a:pt x="6484730" y="-125455"/>
                  <a:pt x="6679095" y="121919"/>
                </a:cubicBezTo>
              </a:path>
            </a:pathLst>
          </a:cu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/>
          </a:p>
        </p:txBody>
      </p:sp>
      <p:sp>
        <p:nvSpPr>
          <p:cNvPr id="60" name="TextBox 59"/>
          <p:cNvSpPr txBox="1"/>
          <p:nvPr/>
        </p:nvSpPr>
        <p:spPr bwMode="auto">
          <a:xfrm>
            <a:off x="7752184" y="1621475"/>
            <a:ext cx="25922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defRPr/>
            </a:pPr>
            <a:r>
              <a:t>Quantum simulation</a:t>
            </a:r>
          </a:p>
        </p:txBody>
      </p:sp>
      <p:sp>
        <p:nvSpPr>
          <p:cNvPr id="61" name="TextBox 60"/>
          <p:cNvSpPr txBox="1"/>
          <p:nvPr/>
        </p:nvSpPr>
        <p:spPr bwMode="auto">
          <a:xfrm>
            <a:off x="8851664" y="3485633"/>
            <a:ext cx="14928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defRPr/>
            </a:pPr>
            <a:r>
              <a:t>Optimization</a:t>
            </a:r>
          </a:p>
        </p:txBody>
      </p:sp>
      <p:sp>
        <p:nvSpPr>
          <p:cNvPr id="62" name="TextBox 61"/>
          <p:cNvSpPr txBox="1"/>
          <p:nvPr/>
        </p:nvSpPr>
        <p:spPr bwMode="auto">
          <a:xfrm>
            <a:off x="7987847" y="4726885"/>
            <a:ext cx="23566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defRPr/>
            </a:pPr>
            <a:r>
              <a:t>Artificial intelligence </a:t>
            </a:r>
            <a:br>
              <a:rPr/>
            </a:br>
            <a:r>
              <a:t>/ machine learning</a:t>
            </a:r>
          </a:p>
        </p:txBody>
      </p:sp>
      <p:pic>
        <p:nvPicPr>
          <p:cNvPr id="64" name="Graphic 63" descr="Flask outline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10196960" y="1268760"/>
            <a:ext cx="795584" cy="795584"/>
          </a:xfrm>
          <a:prstGeom prst="rect">
            <a:avLst/>
          </a:prstGeom>
        </p:spPr>
      </p:pic>
      <p:pic>
        <p:nvPicPr>
          <p:cNvPr id="66" name="Graphic 65" descr="Repeat outline"/>
          <p:cNvPicPr>
            <a:picLocks noChangeAspect="1"/>
          </p:cNvPicPr>
          <p:nvPr/>
        </p:nvPicPr>
        <p:blipFill>
          <a:blip r:embed="rId4"/>
          <a:stretch/>
        </p:blipFill>
        <p:spPr bwMode="auto">
          <a:xfrm>
            <a:off x="10347260" y="3256228"/>
            <a:ext cx="717292" cy="717292"/>
          </a:xfrm>
          <a:prstGeom prst="rect">
            <a:avLst/>
          </a:prstGeom>
        </p:spPr>
      </p:pic>
      <p:pic>
        <p:nvPicPr>
          <p:cNvPr id="68" name="Graphic 67" descr="Artificial Intelligence outline"/>
          <p:cNvPicPr>
            <a:picLocks noChangeAspect="1"/>
          </p:cNvPicPr>
          <p:nvPr/>
        </p:nvPicPr>
        <p:blipFill>
          <a:blip r:embed="rId5"/>
          <a:stretch/>
        </p:blipFill>
        <p:spPr bwMode="auto">
          <a:xfrm>
            <a:off x="10419267" y="4596418"/>
            <a:ext cx="717293" cy="717293"/>
          </a:xfrm>
          <a:prstGeom prst="rect">
            <a:avLst/>
          </a:prstGeom>
        </p:spPr>
      </p:pic>
      <p:sp>
        <p:nvSpPr>
          <p:cNvPr id="69" name="Arc 68"/>
          <p:cNvSpPr/>
          <p:nvPr/>
        </p:nvSpPr>
        <p:spPr bwMode="auto">
          <a:xfrm rot="5400000">
            <a:off x="3622576" y="2084312"/>
            <a:ext cx="914400" cy="914400"/>
          </a:xfrm>
          <a:prstGeom prst="arc">
            <a:avLst>
              <a:gd name="adj1" fmla="val 16200000"/>
              <a:gd name="adj2" fmla="val 0"/>
            </a:avLst>
          </a:prstGeom>
          <a:ln w="28575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>
              <a:defRPr/>
            </a:pPr>
            <a:endParaRPr/>
          </a:p>
        </p:txBody>
      </p:sp>
      <p:sp>
        <p:nvSpPr>
          <p:cNvPr id="70" name="Arc 69"/>
          <p:cNvSpPr/>
          <p:nvPr/>
        </p:nvSpPr>
        <p:spPr bwMode="auto">
          <a:xfrm rot="16199998">
            <a:off x="4535585" y="2094052"/>
            <a:ext cx="914400" cy="914400"/>
          </a:xfrm>
          <a:prstGeom prst="arc">
            <a:avLst>
              <a:gd name="adj1" fmla="val 16200000"/>
              <a:gd name="adj2" fmla="val 0"/>
            </a:avLst>
          </a:prstGeom>
          <a:ln w="28575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>
              <a:defRPr/>
            </a:pPr>
            <a:endParaRPr/>
          </a:p>
        </p:txBody>
      </p:sp>
      <p:cxnSp>
        <p:nvCxnSpPr>
          <p:cNvPr id="71" name="Straight Connector 70"/>
          <p:cNvCxnSpPr>
            <a:cxnSpLocks/>
          </p:cNvCxnSpPr>
          <p:nvPr/>
        </p:nvCxnSpPr>
        <p:spPr bwMode="auto">
          <a:xfrm>
            <a:off x="4992785" y="2094052"/>
            <a:ext cx="5999759" cy="0"/>
          </a:xfrm>
          <a:prstGeom prst="line">
            <a:avLst/>
          </a:prstGeom>
          <a:ln w="28575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Connector 72"/>
          <p:cNvCxnSpPr>
            <a:cxnSpLocks/>
          </p:cNvCxnSpPr>
          <p:nvPr/>
        </p:nvCxnSpPr>
        <p:spPr bwMode="auto">
          <a:xfrm>
            <a:off x="4007768" y="3934817"/>
            <a:ext cx="6984776" cy="0"/>
          </a:xfrm>
          <a:prstGeom prst="line">
            <a:avLst/>
          </a:prstGeom>
          <a:ln w="28575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Connector 74"/>
          <p:cNvCxnSpPr>
            <a:cxnSpLocks/>
          </p:cNvCxnSpPr>
          <p:nvPr/>
        </p:nvCxnSpPr>
        <p:spPr bwMode="auto">
          <a:xfrm>
            <a:off x="968286" y="5363168"/>
            <a:ext cx="10168274" cy="0"/>
          </a:xfrm>
          <a:prstGeom prst="line">
            <a:avLst/>
          </a:prstGeom>
          <a:ln w="28575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7" name="TextBox 76"/>
          <p:cNvSpPr txBox="1"/>
          <p:nvPr/>
        </p:nvSpPr>
        <p:spPr bwMode="auto">
          <a:xfrm>
            <a:off x="6905389" y="2185560"/>
            <a:ext cx="40871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defRPr/>
            </a:pPr>
            <a:r>
              <a:rPr dirty="0">
                <a:solidFill>
                  <a:schemeClr val="bg2">
                    <a:lumMod val="75000"/>
                  </a:schemeClr>
                </a:solidFill>
              </a:rPr>
              <a:t>Material science, pharmacy, biology, chemistry, high energy physics</a:t>
            </a:r>
            <a:endParaRPr dirty="0"/>
          </a:p>
        </p:txBody>
      </p:sp>
      <p:sp>
        <p:nvSpPr>
          <p:cNvPr id="78" name="TextBox 77"/>
          <p:cNvSpPr txBox="1"/>
          <p:nvPr/>
        </p:nvSpPr>
        <p:spPr bwMode="auto">
          <a:xfrm>
            <a:off x="6905389" y="4014468"/>
            <a:ext cx="40871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defRPr/>
            </a:pPr>
            <a:r>
              <a:rPr>
                <a:solidFill>
                  <a:schemeClr val="bg2">
                    <a:lumMod val="75000"/>
                  </a:schemeClr>
                </a:solidFill>
              </a:rPr>
              <a:t>Logistics, processes, portfolios, risks</a:t>
            </a:r>
            <a:endParaRPr/>
          </a:p>
        </p:txBody>
      </p:sp>
      <p:sp>
        <p:nvSpPr>
          <p:cNvPr id="80" name="TextBox 79"/>
          <p:cNvSpPr txBox="1"/>
          <p:nvPr/>
        </p:nvSpPr>
        <p:spPr bwMode="auto">
          <a:xfrm>
            <a:off x="7049405" y="5442819"/>
            <a:ext cx="40871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defRPr/>
            </a:pPr>
            <a:r>
              <a:rPr>
                <a:solidFill>
                  <a:schemeClr val="bg2">
                    <a:lumMod val="75000"/>
                  </a:schemeClr>
                </a:solidFill>
              </a:rPr>
              <a:t>Model training, pattern recognition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5631808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1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" dur="1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3" dur="1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6" dur="1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9" dur="1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1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5" dur="1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8" dur="1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1" dur="1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4" dur="1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7" dur="1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0" dur="1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0CFB62D-1A06-934D-897F-D1A08DA82E2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EA73593D-96A9-A794-F797-0A1459DE383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FI">
                <a:ea typeface="Microsoft Sans Serif"/>
                <a:cs typeface="Microsoft Sans Serif"/>
              </a:rPr>
              <a:t>Simple Quantum Algorithms: Bernstein Vazirani </a:t>
            </a:r>
          </a:p>
        </p:txBody>
      </p:sp>
      <p:sp>
        <p:nvSpPr>
          <p:cNvPr id="15" name="Title 2">
            <a:extLst>
              <a:ext uri="{FF2B5EF4-FFF2-40B4-BE49-F238E27FC236}">
                <a16:creationId xmlns:a16="http://schemas.microsoft.com/office/drawing/2014/main" id="{D189E395-779E-0EB8-7AEB-0F71C0362D54}"/>
              </a:ext>
            </a:extLst>
          </p:cNvPr>
          <p:cNvSpPr txBox="1">
            <a:spLocks/>
          </p:cNvSpPr>
          <p:nvPr/>
        </p:nvSpPr>
        <p:spPr>
          <a:xfrm>
            <a:off x="322606" y="300609"/>
            <a:ext cx="11565052" cy="158834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13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6000" kern="1200" spc="-90" baseline="0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49901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 bwMode="auto">
          <a:xfrm>
            <a:off x="317940" y="1514477"/>
            <a:ext cx="5022407" cy="4662486"/>
          </a:xfrm>
        </p:spPr>
        <p:txBody>
          <a:bodyPr>
            <a:normAutofit/>
          </a:bodyPr>
          <a:lstStyle/>
          <a:p>
            <a:pPr marL="342900" indent="-342900">
              <a:buFont typeface="Arial"/>
              <a:buChar char="•"/>
              <a:defRPr/>
            </a:pPr>
            <a:r>
              <a:rPr lang="de-DE" sz="2400" dirty="0"/>
              <a:t>Given</a:t>
            </a:r>
            <a:r>
              <a:rPr sz="2400" dirty="0"/>
              <a:t>: </a:t>
            </a:r>
            <a:r>
              <a:rPr lang="de-DE" sz="2400" dirty="0"/>
              <a:t>A </a:t>
            </a:r>
            <a:r>
              <a:rPr lang="de-DE" sz="2400" dirty="0" err="1"/>
              <a:t>secret</a:t>
            </a:r>
            <a:r>
              <a:rPr lang="de-DE" sz="2400" dirty="0"/>
              <a:t> (but </a:t>
            </a:r>
            <a:r>
              <a:rPr lang="de-DE" sz="2400" dirty="0" err="1"/>
              <a:t>unknown</a:t>
            </a:r>
            <a:r>
              <a:rPr lang="de-DE" dirty="0"/>
              <a:t>) code</a:t>
            </a:r>
            <a:endParaRPr sz="2400" dirty="0"/>
          </a:p>
          <a:p>
            <a:pPr marL="342900" indent="-342900">
              <a:buFont typeface="Arial"/>
              <a:buChar char="•"/>
              <a:defRPr/>
            </a:pPr>
            <a:r>
              <a:rPr lang="en-GB" sz="2400" dirty="0"/>
              <a:t>Given</a:t>
            </a:r>
            <a:r>
              <a:rPr sz="2400" dirty="0"/>
              <a:t>: </a:t>
            </a:r>
            <a:r>
              <a:rPr lang="de-DE" sz="2400" dirty="0"/>
              <a:t>A</a:t>
            </a:r>
            <a:r>
              <a:rPr sz="2400" dirty="0"/>
              <a:t> </a:t>
            </a:r>
            <a:r>
              <a:rPr lang="de-DE" dirty="0" err="1"/>
              <a:t>black</a:t>
            </a:r>
            <a:r>
              <a:rPr lang="de-DE" sz="2400" dirty="0"/>
              <a:t> </a:t>
            </a:r>
            <a:r>
              <a:rPr lang="de-DE" dirty="0"/>
              <a:t>b</a:t>
            </a:r>
            <a:r>
              <a:rPr sz="2400" dirty="0"/>
              <a:t>ox, </a:t>
            </a:r>
            <a:r>
              <a:rPr lang="de-DE" sz="2400" dirty="0" err="1"/>
              <a:t>that</a:t>
            </a:r>
            <a:r>
              <a:rPr lang="de-DE" sz="2400" dirty="0"/>
              <a:t> </a:t>
            </a:r>
            <a:r>
              <a:rPr lang="de-DE" sz="2400" dirty="0" err="1"/>
              <a:t>flips</a:t>
            </a:r>
            <a:r>
              <a:rPr lang="de-DE" sz="2400" dirty="0"/>
              <a:t> </a:t>
            </a:r>
            <a:r>
              <a:rPr lang="de-DE" sz="2400" dirty="0" err="1"/>
              <a:t>the</a:t>
            </a:r>
            <a:r>
              <a:rPr lang="de-DE" sz="2400" dirty="0"/>
              <a:t> </a:t>
            </a:r>
            <a:r>
              <a:rPr lang="de-DE" sz="2400" dirty="0" err="1"/>
              <a:t>answer</a:t>
            </a:r>
            <a:r>
              <a:rPr lang="de-DE" sz="2400" dirty="0"/>
              <a:t> </a:t>
            </a:r>
            <a:r>
              <a:rPr lang="de-DE" sz="2400" dirty="0" err="1"/>
              <a:t>bit</a:t>
            </a:r>
            <a:r>
              <a:rPr lang="de-DE" sz="2400" dirty="0"/>
              <a:t> </a:t>
            </a:r>
            <a:r>
              <a:rPr lang="de-DE" sz="2400" dirty="0" err="1"/>
              <a:t>for</a:t>
            </a:r>
            <a:r>
              <a:rPr lang="de-DE" sz="2400" dirty="0"/>
              <a:t> </a:t>
            </a:r>
            <a:r>
              <a:rPr lang="de-DE" sz="2400" dirty="0" err="1"/>
              <a:t>every</a:t>
            </a:r>
            <a:r>
              <a:rPr lang="de-DE" sz="2400" dirty="0"/>
              <a:t> 1 </a:t>
            </a:r>
            <a:r>
              <a:rPr lang="de-DE" sz="2400" dirty="0" err="1"/>
              <a:t>bit</a:t>
            </a:r>
            <a:r>
              <a:rPr lang="de-DE" sz="2400" dirty="0"/>
              <a:t> in </a:t>
            </a:r>
            <a:r>
              <a:rPr lang="de-DE" sz="2400" dirty="0" err="1"/>
              <a:t>the</a:t>
            </a:r>
            <a:r>
              <a:rPr lang="de-DE" sz="2400" dirty="0"/>
              <a:t> </a:t>
            </a:r>
            <a:r>
              <a:rPr lang="de-DE" sz="2400" dirty="0" err="1"/>
              <a:t>secret</a:t>
            </a:r>
            <a:r>
              <a:rPr lang="de-DE" sz="2400" dirty="0"/>
              <a:t> code (0 </a:t>
            </a:r>
            <a:r>
              <a:rPr lang="de-DE" sz="2400" dirty="0">
                <a:sym typeface="Wingdings" pitchFamily="2" charset="2"/>
              </a:rPr>
              <a:t> 1, 1  0)</a:t>
            </a:r>
            <a:endParaRPr dirty="0"/>
          </a:p>
          <a:p>
            <a:pPr marL="342900" indent="-342900">
              <a:buFont typeface="Arial"/>
              <a:buChar char="•"/>
              <a:defRPr/>
            </a:pPr>
            <a:endParaRPr sz="2400" dirty="0"/>
          </a:p>
          <a:p>
            <a:pPr marL="342900" indent="-342900">
              <a:buFont typeface="Arial"/>
              <a:buChar char="•"/>
              <a:defRPr/>
            </a:pPr>
            <a:r>
              <a:rPr lang="de-DE" sz="2400" b="1" dirty="0"/>
              <a:t>Goal</a:t>
            </a:r>
            <a:r>
              <a:rPr sz="2400" dirty="0"/>
              <a:t>: </a:t>
            </a:r>
            <a:r>
              <a:rPr lang="de-DE" sz="2400" dirty="0" err="1"/>
              <a:t>identify</a:t>
            </a:r>
            <a:r>
              <a:rPr lang="de-DE" sz="2400" dirty="0"/>
              <a:t> </a:t>
            </a:r>
            <a:r>
              <a:rPr lang="de-DE" sz="2400" dirty="0" err="1"/>
              <a:t>secret</a:t>
            </a:r>
            <a:r>
              <a:rPr lang="de-DE" sz="2400" dirty="0"/>
              <a:t> code</a:t>
            </a:r>
            <a:endParaRPr sz="24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auto"/>
        <p:txBody>
          <a:bodyPr>
            <a:noAutofit/>
          </a:bodyPr>
          <a:lstStyle/>
          <a:p>
            <a:pPr>
              <a:defRPr/>
            </a:pPr>
            <a:r>
              <a:rPr lang="en-US" spc="-30" dirty="0"/>
              <a:t>Problem</a:t>
            </a:r>
            <a:endParaRPr dirty="0"/>
          </a:p>
        </p:txBody>
      </p:sp>
      <p:grpSp>
        <p:nvGrpSpPr>
          <p:cNvPr id="42" name="Group 41"/>
          <p:cNvGrpSpPr/>
          <p:nvPr/>
        </p:nvGrpSpPr>
        <p:grpSpPr bwMode="auto">
          <a:xfrm>
            <a:off x="6182261" y="2453640"/>
            <a:ext cx="4394532" cy="2679806"/>
            <a:chOff x="3767690" y="2673634"/>
            <a:chExt cx="3515625" cy="2143845"/>
          </a:xfrm>
        </p:grpSpPr>
        <p:grpSp>
          <p:nvGrpSpPr>
            <p:cNvPr id="18" name="Group 17"/>
            <p:cNvGrpSpPr/>
            <p:nvPr/>
          </p:nvGrpSpPr>
          <p:grpSpPr bwMode="auto">
            <a:xfrm>
              <a:off x="4995773" y="2673634"/>
              <a:ext cx="1611294" cy="2143845"/>
              <a:chOff x="4995773" y="2673634"/>
              <a:chExt cx="1611294" cy="2143845"/>
            </a:xfrm>
          </p:grpSpPr>
          <p:sp>
            <p:nvSpPr>
              <p:cNvPr id="12" name="Rectangle 11"/>
              <p:cNvSpPr/>
              <p:nvPr/>
            </p:nvSpPr>
            <p:spPr bwMode="auto">
              <a:xfrm>
                <a:off x="5002281" y="2808657"/>
                <a:ext cx="1604786" cy="305113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sz="2250"/>
              </a:p>
            </p:txBody>
          </p:sp>
          <p:sp>
            <p:nvSpPr>
              <p:cNvPr id="13" name="Rectangle 12"/>
              <p:cNvSpPr/>
              <p:nvPr/>
            </p:nvSpPr>
            <p:spPr bwMode="auto">
              <a:xfrm>
                <a:off x="4995773" y="3279951"/>
                <a:ext cx="1604786" cy="305113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sz="2250"/>
              </a:p>
            </p:txBody>
          </p:sp>
          <p:sp>
            <p:nvSpPr>
              <p:cNvPr id="14" name="Rectangle 13"/>
              <p:cNvSpPr/>
              <p:nvPr/>
            </p:nvSpPr>
            <p:spPr bwMode="auto">
              <a:xfrm>
                <a:off x="4995773" y="3751243"/>
                <a:ext cx="1604786" cy="305113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sz="2250"/>
              </a:p>
            </p:txBody>
          </p:sp>
          <p:sp>
            <p:nvSpPr>
              <p:cNvPr id="15" name="Rectangle 14"/>
              <p:cNvSpPr/>
              <p:nvPr/>
            </p:nvSpPr>
            <p:spPr bwMode="auto">
              <a:xfrm>
                <a:off x="4995773" y="4222535"/>
                <a:ext cx="1604786" cy="305113"/>
              </a:xfrm>
              <a:prstGeom prst="rect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sz="2250"/>
              </a:p>
            </p:txBody>
          </p:sp>
          <p:sp>
            <p:nvSpPr>
              <p:cNvPr id="11" name="Rectangle 10"/>
              <p:cNvSpPr/>
              <p:nvPr/>
            </p:nvSpPr>
            <p:spPr bwMode="auto">
              <a:xfrm>
                <a:off x="5075314" y="2673634"/>
                <a:ext cx="1436914" cy="2143845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lang="de-DE" sz="2000" dirty="0"/>
              </a:p>
              <a:p>
                <a:pPr algn="ctr">
                  <a:defRPr/>
                </a:pPr>
                <a:endParaRPr lang="en-DE" sz="2000" dirty="0"/>
              </a:p>
            </p:txBody>
          </p:sp>
          <p:sp>
            <p:nvSpPr>
              <p:cNvPr id="16" name="TextBox 15"/>
              <p:cNvSpPr txBox="1"/>
              <p:nvPr/>
            </p:nvSpPr>
            <p:spPr bwMode="auto">
              <a:xfrm rot="16199999">
                <a:off x="4589310" y="3322653"/>
                <a:ext cx="1217659" cy="2154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defRPr/>
                </a:pPr>
                <a:r>
                  <a:rPr lang="de-DE" sz="1150" dirty="0"/>
                  <a:t>GUESS</a:t>
                </a:r>
                <a:r>
                  <a:rPr sz="1150" dirty="0"/>
                  <a:t>  (3BIT)</a:t>
                </a:r>
                <a:endParaRPr dirty="0"/>
              </a:p>
            </p:txBody>
          </p:sp>
          <p:sp>
            <p:nvSpPr>
              <p:cNvPr id="17" name="TextBox 16"/>
              <p:cNvSpPr txBox="1"/>
              <p:nvPr/>
            </p:nvSpPr>
            <p:spPr bwMode="auto">
              <a:xfrm rot="16199999">
                <a:off x="4795037" y="4277775"/>
                <a:ext cx="818245" cy="2154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defRPr/>
                </a:pPr>
                <a:r>
                  <a:rPr lang="de-DE" sz="1150" dirty="0"/>
                  <a:t>ANSWER</a:t>
                </a:r>
                <a:endParaRPr dirty="0"/>
              </a:p>
            </p:txBody>
          </p:sp>
        </p:grpSp>
        <p:cxnSp>
          <p:nvCxnSpPr>
            <p:cNvPr id="22" name="Straight Arrow Connector 21"/>
            <p:cNvCxnSpPr>
              <a:cxnSpLocks/>
            </p:cNvCxnSpPr>
            <p:nvPr/>
          </p:nvCxnSpPr>
          <p:spPr bwMode="auto">
            <a:xfrm>
              <a:off x="4312423" y="2973721"/>
              <a:ext cx="564377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Arrow Connector 23"/>
            <p:cNvCxnSpPr>
              <a:cxnSpLocks/>
            </p:cNvCxnSpPr>
            <p:nvPr/>
          </p:nvCxnSpPr>
          <p:spPr bwMode="auto">
            <a:xfrm>
              <a:off x="4299123" y="3456534"/>
              <a:ext cx="564377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Arrow Connector 24"/>
            <p:cNvCxnSpPr>
              <a:cxnSpLocks/>
            </p:cNvCxnSpPr>
            <p:nvPr/>
          </p:nvCxnSpPr>
          <p:spPr bwMode="auto">
            <a:xfrm>
              <a:off x="4299123" y="3923979"/>
              <a:ext cx="564377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Arrow Connector 25"/>
            <p:cNvCxnSpPr>
              <a:cxnSpLocks/>
            </p:cNvCxnSpPr>
            <p:nvPr/>
          </p:nvCxnSpPr>
          <p:spPr bwMode="auto">
            <a:xfrm>
              <a:off x="4312423" y="4383740"/>
              <a:ext cx="564377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8" name="TextBox 27"/>
                <p:cNvSpPr txBox="1"/>
                <p:nvPr/>
              </p:nvSpPr>
              <p:spPr bwMode="auto">
                <a:xfrm>
                  <a:off x="3768467" y="2786717"/>
                  <a:ext cx="324651" cy="320088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de-DE" sz="2000" i="1">
                                <a:latin typeface="Cambria Math" panose="02040503050406030204" pitchFamily="18" charset="0"/>
                                <a:ea typeface="Cambria Math"/>
                                <a:cs typeface="Cambria Math"/>
                              </a:rPr>
                            </m:ctrlPr>
                          </m:sSubPr>
                          <m:e>
                            <m:r>
                              <a:rPr lang="fi-FI" sz="2000" i="1">
                                <a:latin typeface="Cambria Math" panose="02040503050406030204" pitchFamily="18" charset="0"/>
                                <a:ea typeface="Cambria Math"/>
                                <a:cs typeface="Cambria Math"/>
                              </a:rPr>
                              <m:t>𝑧</m:t>
                            </m:r>
                          </m:e>
                          <m:sub>
                            <m:r>
                              <a:rPr lang="fi-FI" sz="2000" i="1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oMath>
                    </m:oMathPara>
                  </a14:m>
                  <a:endParaRPr sz="2250" dirty="0"/>
                </a:p>
              </p:txBody>
            </p:sp>
          </mc:Choice>
          <mc:Fallback xmlns="">
            <p:sp>
              <p:nvSpPr>
                <p:cNvPr id="28" name="TextBox 2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3768467" y="2786717"/>
                  <a:ext cx="324651" cy="320088"/>
                </a:xfrm>
                <a:prstGeom prst="rect">
                  <a:avLst/>
                </a:prstGeom>
                <a:blipFill>
                  <a:blip r:embed="rId3"/>
                  <a:stretch>
                    <a:fillRect b="-3125"/>
                  </a:stretch>
                </a:blipFill>
              </p:spPr>
              <p:txBody>
                <a:bodyPr/>
                <a:lstStyle/>
                <a:p>
                  <a:r>
                    <a:rPr lang="en-DE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9" name="TextBox 28"/>
                <p:cNvSpPr txBox="1"/>
                <p:nvPr/>
              </p:nvSpPr>
              <p:spPr bwMode="auto">
                <a:xfrm>
                  <a:off x="3767690" y="3271103"/>
                  <a:ext cx="324651" cy="320088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de-DE" sz="2000" i="1" smtClean="0">
                                <a:latin typeface="Cambria Math" panose="02040503050406030204" pitchFamily="18" charset="0"/>
                                <a:ea typeface="Cambria Math"/>
                                <a:cs typeface="Cambria Math"/>
                              </a:rPr>
                            </m:ctrlPr>
                          </m:sSubPr>
                          <m:e>
                            <m:r>
                              <a:rPr lang="fi-FI" sz="2000" i="1">
                                <a:latin typeface="Cambria Math" panose="02040503050406030204" pitchFamily="18" charset="0"/>
                                <a:ea typeface="Cambria Math"/>
                                <a:cs typeface="Cambria Math"/>
                              </a:rPr>
                              <m:t>𝑧</m:t>
                            </m:r>
                          </m:e>
                          <m:sub>
                            <m:r>
                              <a:rPr lang="de-DE" sz="2000" b="0" i="1" smtClean="0">
                                <a:latin typeface="Cambria Math" panose="02040503050406030204" pitchFamily="18" charset="0"/>
                                <a:ea typeface="Cambria Math"/>
                                <a:cs typeface="Cambria Math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sz="2250" dirty="0"/>
                </a:p>
              </p:txBody>
            </p:sp>
          </mc:Choice>
          <mc:Fallback xmlns="">
            <p:sp>
              <p:nvSpPr>
                <p:cNvPr id="29" name="TextBox 2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3767690" y="3271103"/>
                  <a:ext cx="324651" cy="320088"/>
                </a:xfrm>
                <a:prstGeom prst="rect">
                  <a:avLst/>
                </a:prstGeom>
                <a:blipFill>
                  <a:blip r:embed="rId4"/>
                  <a:stretch>
                    <a:fillRect b="-3125"/>
                  </a:stretch>
                </a:blipFill>
              </p:spPr>
              <p:txBody>
                <a:bodyPr/>
                <a:lstStyle/>
                <a:p>
                  <a:r>
                    <a:rPr lang="en-DE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0" name="TextBox 29"/>
                <p:cNvSpPr txBox="1"/>
                <p:nvPr/>
              </p:nvSpPr>
              <p:spPr bwMode="auto">
                <a:xfrm>
                  <a:off x="3769031" y="3763895"/>
                  <a:ext cx="324651" cy="320088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de-DE" sz="2000" i="1" smtClean="0">
                                <a:latin typeface="Cambria Math" panose="02040503050406030204" pitchFamily="18" charset="0"/>
                                <a:ea typeface="Cambria Math"/>
                                <a:cs typeface="Cambria Math"/>
                              </a:rPr>
                            </m:ctrlPr>
                          </m:sSubPr>
                          <m:e>
                            <m:r>
                              <a:rPr lang="fi-FI" sz="2000" i="1">
                                <a:latin typeface="Cambria Math" panose="02040503050406030204" pitchFamily="18" charset="0"/>
                                <a:ea typeface="Cambria Math"/>
                                <a:cs typeface="Cambria Math"/>
                              </a:rPr>
                              <m:t>𝑧</m:t>
                            </m:r>
                          </m:e>
                          <m:sub>
                            <m:r>
                              <a:rPr lang="de-DE" sz="2000" b="0" i="1" smtClean="0">
                                <a:latin typeface="Cambria Math" panose="02040503050406030204" pitchFamily="18" charset="0"/>
                                <a:ea typeface="Cambria Math"/>
                                <a:cs typeface="Cambria Math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sz="2250" dirty="0"/>
                </a:p>
              </p:txBody>
            </p:sp>
          </mc:Choice>
          <mc:Fallback xmlns="">
            <p:sp>
              <p:nvSpPr>
                <p:cNvPr id="30" name="TextBox 2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3769031" y="3763895"/>
                  <a:ext cx="324651" cy="320088"/>
                </a:xfrm>
                <a:prstGeom prst="rect">
                  <a:avLst/>
                </a:prstGeom>
                <a:blipFill>
                  <a:blip r:embed="rId5"/>
                  <a:stretch>
                    <a:fillRect b="-3030"/>
                  </a:stretch>
                </a:blipFill>
              </p:spPr>
              <p:txBody>
                <a:bodyPr/>
                <a:lstStyle/>
                <a:p>
                  <a:r>
                    <a:rPr lang="en-DE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1" name="TextBox 30"/>
                <p:cNvSpPr txBox="1"/>
                <p:nvPr/>
              </p:nvSpPr>
              <p:spPr bwMode="auto">
                <a:xfrm>
                  <a:off x="3771847" y="4190425"/>
                  <a:ext cx="324651" cy="350762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de-DE" sz="2250" b="0" i="1" smtClean="0">
                            <a:latin typeface="Cambria Math" panose="02040503050406030204" pitchFamily="18" charset="0"/>
                            <a:ea typeface="Cambria Math"/>
                            <a:cs typeface="Cambria Math"/>
                          </a:rPr>
                          <m:t>0</m:t>
                        </m:r>
                      </m:oMath>
                    </m:oMathPara>
                  </a14:m>
                  <a:endParaRPr sz="2250" dirty="0"/>
                </a:p>
              </p:txBody>
            </p:sp>
          </mc:Choice>
          <mc:Fallback xmlns="">
            <p:sp>
              <p:nvSpPr>
                <p:cNvPr id="31" name="TextBox 3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3771847" y="4190425"/>
                  <a:ext cx="324651" cy="350762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DE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36" name="Straight Arrow Connector 35"/>
            <p:cNvCxnSpPr>
              <a:cxnSpLocks/>
            </p:cNvCxnSpPr>
            <p:nvPr/>
          </p:nvCxnSpPr>
          <p:spPr bwMode="auto">
            <a:xfrm>
              <a:off x="6718938" y="2949698"/>
              <a:ext cx="564377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Arrow Connector 36"/>
            <p:cNvCxnSpPr>
              <a:cxnSpLocks/>
            </p:cNvCxnSpPr>
            <p:nvPr/>
          </p:nvCxnSpPr>
          <p:spPr bwMode="auto">
            <a:xfrm>
              <a:off x="6705638" y="3432511"/>
              <a:ext cx="564377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Arrow Connector 37"/>
            <p:cNvCxnSpPr>
              <a:cxnSpLocks/>
            </p:cNvCxnSpPr>
            <p:nvPr/>
          </p:nvCxnSpPr>
          <p:spPr bwMode="auto">
            <a:xfrm>
              <a:off x="6705638" y="3899956"/>
              <a:ext cx="564377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Arrow Connector 38"/>
            <p:cNvCxnSpPr>
              <a:cxnSpLocks/>
            </p:cNvCxnSpPr>
            <p:nvPr/>
          </p:nvCxnSpPr>
          <p:spPr bwMode="auto">
            <a:xfrm>
              <a:off x="6718938" y="4359717"/>
              <a:ext cx="564377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Suorakulmio 3">
            <a:extLst>
              <a:ext uri="{FF2B5EF4-FFF2-40B4-BE49-F238E27FC236}">
                <a16:creationId xmlns:a16="http://schemas.microsoft.com/office/drawing/2014/main" id="{BD859B20-6F60-4382-A6B4-B0089979FEC4}"/>
              </a:ext>
            </a:extLst>
          </p:cNvPr>
          <p:cNvSpPr/>
          <p:nvPr/>
        </p:nvSpPr>
        <p:spPr bwMode="auto">
          <a:xfrm>
            <a:off x="-1506629" y="7128304"/>
            <a:ext cx="5371840" cy="286669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pic>
        <p:nvPicPr>
          <p:cNvPr id="7" name="Graphic 6" descr="Lock with solid fill">
            <a:extLst>
              <a:ext uri="{FF2B5EF4-FFF2-40B4-BE49-F238E27FC236}">
                <a16:creationId xmlns:a16="http://schemas.microsoft.com/office/drawing/2014/main" id="{2025F372-3BF9-BB43-A9C2-6088AED2E37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8257662" y="3351919"/>
            <a:ext cx="914400" cy="914400"/>
          </a:xfrm>
          <a:prstGeom prst="rect">
            <a:avLst/>
          </a:prstGeom>
        </p:spPr>
      </p:pic>
      <p:pic>
        <p:nvPicPr>
          <p:cNvPr id="19" name="Graphic 18" descr="Key with solid fill">
            <a:extLst>
              <a:ext uri="{FF2B5EF4-FFF2-40B4-BE49-F238E27FC236}">
                <a16:creationId xmlns:a16="http://schemas.microsoft.com/office/drawing/2014/main" id="{F251EB51-C230-E842-93DE-FB36C81CC479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6027073" y="1598402"/>
            <a:ext cx="738344" cy="738344"/>
          </a:xfrm>
          <a:prstGeom prst="rect">
            <a:avLst/>
          </a:prstGeom>
        </p:spPr>
      </p:pic>
      <p:sp>
        <p:nvSpPr>
          <p:cNvPr id="20" name="Rounded Rectangle 19">
            <a:extLst>
              <a:ext uri="{FF2B5EF4-FFF2-40B4-BE49-F238E27FC236}">
                <a16:creationId xmlns:a16="http://schemas.microsoft.com/office/drawing/2014/main" id="{BA0023EC-DF94-994E-92FD-98AD3D2A4DD1}"/>
              </a:ext>
            </a:extLst>
          </p:cNvPr>
          <p:cNvSpPr/>
          <p:nvPr/>
        </p:nvSpPr>
        <p:spPr>
          <a:xfrm>
            <a:off x="5929313" y="2453640"/>
            <a:ext cx="933865" cy="1936126"/>
          </a:xfrm>
          <a:prstGeom prst="roundRect">
            <a:avLst/>
          </a:prstGeom>
          <a:noFill/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9415F5AC-C789-124F-8ECC-6AF01AAB3326}"/>
              </a:ext>
            </a:extLst>
          </p:cNvPr>
          <p:cNvSpPr txBox="1"/>
          <p:nvPr/>
        </p:nvSpPr>
        <p:spPr>
          <a:xfrm>
            <a:off x="6840780" y="1760096"/>
            <a:ext cx="166028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sz="1800" dirty="0"/>
              <a:t>Guess</a:t>
            </a:r>
            <a:endParaRPr lang="en-DE" dirty="0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30F3FAB3-244C-A744-8534-09148A3FDEE9}"/>
              </a:ext>
            </a:extLst>
          </p:cNvPr>
          <p:cNvGrpSpPr/>
          <p:nvPr/>
        </p:nvGrpSpPr>
        <p:grpSpPr>
          <a:xfrm>
            <a:off x="10685590" y="2518538"/>
            <a:ext cx="780421" cy="2226433"/>
            <a:chOff x="5961730" y="2747394"/>
            <a:chExt cx="780421" cy="2226433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1" name="TextBox 40">
                  <a:extLst>
                    <a:ext uri="{FF2B5EF4-FFF2-40B4-BE49-F238E27FC236}">
                      <a16:creationId xmlns:a16="http://schemas.microsoft.com/office/drawing/2014/main" id="{01B77D46-F98D-B540-AEB8-03B79AA8637F}"/>
                    </a:ext>
                  </a:extLst>
                </p:cNvPr>
                <p:cNvSpPr txBox="1"/>
                <p:nvPr/>
              </p:nvSpPr>
              <p:spPr bwMode="auto">
                <a:xfrm>
                  <a:off x="6335632" y="2747394"/>
                  <a:ext cx="405814" cy="400110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de-DE" sz="2000" i="1">
                                <a:latin typeface="Cambria Math" panose="02040503050406030204" pitchFamily="18" charset="0"/>
                                <a:ea typeface="Cambria Math"/>
                                <a:cs typeface="Cambria Math"/>
                              </a:rPr>
                            </m:ctrlPr>
                          </m:sSubPr>
                          <m:e>
                            <m:r>
                              <a:rPr lang="fi-FI" sz="2000" i="1">
                                <a:latin typeface="Cambria Math" panose="02040503050406030204" pitchFamily="18" charset="0"/>
                                <a:ea typeface="Cambria Math"/>
                                <a:cs typeface="Cambria Math"/>
                              </a:rPr>
                              <m:t>𝑧</m:t>
                            </m:r>
                          </m:e>
                          <m:sub>
                            <m:r>
                              <a:rPr lang="fi-FI" sz="2000" i="1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oMath>
                    </m:oMathPara>
                  </a14:m>
                  <a:endParaRPr sz="2250" dirty="0"/>
                </a:p>
              </p:txBody>
            </p:sp>
          </mc:Choice>
          <mc:Fallback xmlns="">
            <p:sp>
              <p:nvSpPr>
                <p:cNvPr id="41" name="TextBox 40">
                  <a:extLst>
                    <a:ext uri="{FF2B5EF4-FFF2-40B4-BE49-F238E27FC236}">
                      <a16:creationId xmlns:a16="http://schemas.microsoft.com/office/drawing/2014/main" id="{01B77D46-F98D-B540-AEB8-03B79AA8637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6335632" y="2747394"/>
                  <a:ext cx="405814" cy="400110"/>
                </a:xfrm>
                <a:prstGeom prst="rect">
                  <a:avLst/>
                </a:prstGeom>
                <a:blipFill>
                  <a:blip r:embed="rId3"/>
                  <a:stretch>
                    <a:fillRect b="-3125"/>
                  </a:stretch>
                </a:blipFill>
              </p:spPr>
              <p:txBody>
                <a:bodyPr/>
                <a:lstStyle/>
                <a:p>
                  <a:r>
                    <a:rPr lang="en-DE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7" name="TextBox 46">
                  <a:extLst>
                    <a:ext uri="{FF2B5EF4-FFF2-40B4-BE49-F238E27FC236}">
                      <a16:creationId xmlns:a16="http://schemas.microsoft.com/office/drawing/2014/main" id="{1AA7D365-EA5D-284C-8BEE-3298C90A72BE}"/>
                    </a:ext>
                  </a:extLst>
                </p:cNvPr>
                <p:cNvSpPr txBox="1"/>
                <p:nvPr/>
              </p:nvSpPr>
              <p:spPr bwMode="auto">
                <a:xfrm>
                  <a:off x="6334661" y="3352876"/>
                  <a:ext cx="405814" cy="400110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de-DE" sz="2000" i="1" smtClean="0">
                                <a:latin typeface="Cambria Math" panose="02040503050406030204" pitchFamily="18" charset="0"/>
                                <a:ea typeface="Cambria Math"/>
                                <a:cs typeface="Cambria Math"/>
                              </a:rPr>
                            </m:ctrlPr>
                          </m:sSubPr>
                          <m:e>
                            <m:r>
                              <a:rPr lang="fi-FI" sz="2000" i="1">
                                <a:latin typeface="Cambria Math" panose="02040503050406030204" pitchFamily="18" charset="0"/>
                                <a:ea typeface="Cambria Math"/>
                                <a:cs typeface="Cambria Math"/>
                              </a:rPr>
                              <m:t>𝑧</m:t>
                            </m:r>
                          </m:e>
                          <m:sub>
                            <m:r>
                              <a:rPr lang="de-DE" sz="2000" b="0" i="1" smtClean="0">
                                <a:latin typeface="Cambria Math" panose="02040503050406030204" pitchFamily="18" charset="0"/>
                                <a:ea typeface="Cambria Math"/>
                                <a:cs typeface="Cambria Math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sz="2250" dirty="0"/>
                </a:p>
              </p:txBody>
            </p:sp>
          </mc:Choice>
          <mc:Fallback xmlns="">
            <p:sp>
              <p:nvSpPr>
                <p:cNvPr id="47" name="TextBox 46">
                  <a:extLst>
                    <a:ext uri="{FF2B5EF4-FFF2-40B4-BE49-F238E27FC236}">
                      <a16:creationId xmlns:a16="http://schemas.microsoft.com/office/drawing/2014/main" id="{1AA7D365-EA5D-284C-8BEE-3298C90A72B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6334661" y="3352876"/>
                  <a:ext cx="405814" cy="400110"/>
                </a:xfrm>
                <a:prstGeom prst="rect">
                  <a:avLst/>
                </a:prstGeom>
                <a:blipFill>
                  <a:blip r:embed="rId11"/>
                  <a:stretch>
                    <a:fillRect b="-3030"/>
                  </a:stretch>
                </a:blipFill>
              </p:spPr>
              <p:txBody>
                <a:bodyPr/>
                <a:lstStyle/>
                <a:p>
                  <a:r>
                    <a:rPr lang="en-DE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8" name="TextBox 47">
                  <a:extLst>
                    <a:ext uri="{FF2B5EF4-FFF2-40B4-BE49-F238E27FC236}">
                      <a16:creationId xmlns:a16="http://schemas.microsoft.com/office/drawing/2014/main" id="{AC69C128-8AEF-CA46-8F25-D1EE3F4FC6EE}"/>
                    </a:ext>
                  </a:extLst>
                </p:cNvPr>
                <p:cNvSpPr txBox="1"/>
                <p:nvPr/>
              </p:nvSpPr>
              <p:spPr bwMode="auto">
                <a:xfrm>
                  <a:off x="6336337" y="3968866"/>
                  <a:ext cx="405814" cy="400110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de-DE" sz="2000" i="1" smtClean="0">
                                <a:latin typeface="Cambria Math" panose="02040503050406030204" pitchFamily="18" charset="0"/>
                                <a:ea typeface="Cambria Math"/>
                                <a:cs typeface="Cambria Math"/>
                              </a:rPr>
                            </m:ctrlPr>
                          </m:sSubPr>
                          <m:e>
                            <m:r>
                              <a:rPr lang="fi-FI" sz="2000" i="1">
                                <a:latin typeface="Cambria Math" panose="02040503050406030204" pitchFamily="18" charset="0"/>
                                <a:ea typeface="Cambria Math"/>
                                <a:cs typeface="Cambria Math"/>
                              </a:rPr>
                              <m:t>𝑧</m:t>
                            </m:r>
                          </m:e>
                          <m:sub>
                            <m:r>
                              <a:rPr lang="de-DE" sz="2000" b="0" i="1" smtClean="0">
                                <a:latin typeface="Cambria Math" panose="02040503050406030204" pitchFamily="18" charset="0"/>
                                <a:ea typeface="Cambria Math"/>
                                <a:cs typeface="Cambria Math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sz="2250" dirty="0"/>
                </a:p>
              </p:txBody>
            </p:sp>
          </mc:Choice>
          <mc:Fallback xmlns="">
            <p:sp>
              <p:nvSpPr>
                <p:cNvPr id="48" name="TextBox 47">
                  <a:extLst>
                    <a:ext uri="{FF2B5EF4-FFF2-40B4-BE49-F238E27FC236}">
                      <a16:creationId xmlns:a16="http://schemas.microsoft.com/office/drawing/2014/main" id="{AC69C128-8AEF-CA46-8F25-D1EE3F4FC6E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6336337" y="3968866"/>
                  <a:ext cx="405814" cy="400110"/>
                </a:xfrm>
                <a:prstGeom prst="rect">
                  <a:avLst/>
                </a:prstGeom>
                <a:blipFill>
                  <a:blip r:embed="rId12"/>
                  <a:stretch>
                    <a:fillRect b="-3125"/>
                  </a:stretch>
                </a:blipFill>
              </p:spPr>
              <p:txBody>
                <a:bodyPr/>
                <a:lstStyle/>
                <a:p>
                  <a:r>
                    <a:rPr lang="en-DE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9" name="TextBox 48">
                  <a:extLst>
                    <a:ext uri="{FF2B5EF4-FFF2-40B4-BE49-F238E27FC236}">
                      <a16:creationId xmlns:a16="http://schemas.microsoft.com/office/drawing/2014/main" id="{CC236129-6C6E-164D-826A-D0A8F4AA6563}"/>
                    </a:ext>
                  </a:extLst>
                </p:cNvPr>
                <p:cNvSpPr txBox="1"/>
                <p:nvPr/>
              </p:nvSpPr>
              <p:spPr bwMode="auto">
                <a:xfrm>
                  <a:off x="5961730" y="4535375"/>
                  <a:ext cx="405814" cy="438452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de-DE" sz="2250" b="0" i="1" smtClean="0">
                            <a:latin typeface="Cambria Math" panose="02040503050406030204" pitchFamily="18" charset="0"/>
                            <a:ea typeface="Cambria Math"/>
                            <a:cs typeface="Cambria Math"/>
                          </a:rPr>
                          <m:t>𝑜𝑢𝑡𝑝𝑢𝑡</m:t>
                        </m:r>
                      </m:oMath>
                    </m:oMathPara>
                  </a14:m>
                  <a:endParaRPr sz="2250" dirty="0"/>
                </a:p>
              </p:txBody>
            </p:sp>
          </mc:Choice>
          <mc:Fallback xmlns="">
            <p:sp>
              <p:nvSpPr>
                <p:cNvPr id="49" name="TextBox 48">
                  <a:extLst>
                    <a:ext uri="{FF2B5EF4-FFF2-40B4-BE49-F238E27FC236}">
                      <a16:creationId xmlns:a16="http://schemas.microsoft.com/office/drawing/2014/main" id="{CC236129-6C6E-164D-826A-D0A8F4AA656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5961730" y="4535375"/>
                  <a:ext cx="405814" cy="438452"/>
                </a:xfrm>
                <a:prstGeom prst="rect">
                  <a:avLst/>
                </a:prstGeom>
                <a:blipFill>
                  <a:blip r:embed="rId13"/>
                  <a:stretch>
                    <a:fillRect l="-6061" r="-157576" b="-13889"/>
                  </a:stretch>
                </a:blipFill>
              </p:spPr>
              <p:txBody>
                <a:bodyPr/>
                <a:lstStyle/>
                <a:p>
                  <a:r>
                    <a:rPr lang="en-DE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17782681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 bwMode="auto"/>
        <p:txBody>
          <a:bodyPr/>
          <a:lstStyle/>
          <a:p>
            <a:pPr marL="0" indent="0">
              <a:buNone/>
              <a:defRPr/>
            </a:pPr>
            <a:r>
              <a:rPr lang="de-DE" dirty="0" err="1"/>
              <a:t>secret</a:t>
            </a:r>
            <a:r>
              <a:rPr lang="de-DE" dirty="0"/>
              <a:t> code </a:t>
            </a:r>
            <a:r>
              <a:rPr dirty="0"/>
              <a:t>= 110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auto"/>
        <p:txBody>
          <a:bodyPr>
            <a:normAutofit/>
          </a:bodyPr>
          <a:lstStyle/>
          <a:p>
            <a:pPr>
              <a:defRPr/>
            </a:pPr>
            <a:r>
              <a:rPr lang="en-US" sz="4000" spc="-30" dirty="0"/>
              <a:t>Example</a:t>
            </a:r>
            <a:endParaRPr sz="4800" dirty="0"/>
          </a:p>
        </p:txBody>
      </p:sp>
      <p:grpSp>
        <p:nvGrpSpPr>
          <p:cNvPr id="8" name="Group 7"/>
          <p:cNvGrpSpPr/>
          <p:nvPr/>
        </p:nvGrpSpPr>
        <p:grpSpPr bwMode="auto">
          <a:xfrm>
            <a:off x="1932574" y="3095437"/>
            <a:ext cx="1312275" cy="1565111"/>
            <a:chOff x="4995773" y="2673634"/>
            <a:chExt cx="1611294" cy="2143845"/>
          </a:xfrm>
          <a:solidFill>
            <a:schemeClr val="accent3"/>
          </a:solidFill>
        </p:grpSpPr>
        <p:sp>
          <p:nvSpPr>
            <p:cNvPr id="27" name="Rectangle 26"/>
            <p:cNvSpPr/>
            <p:nvPr/>
          </p:nvSpPr>
          <p:spPr bwMode="auto">
            <a:xfrm>
              <a:off x="5002281" y="2808657"/>
              <a:ext cx="1604786" cy="305113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sz="2250"/>
            </a:p>
          </p:txBody>
        </p:sp>
        <p:sp>
          <p:nvSpPr>
            <p:cNvPr id="28" name="Rectangle 27"/>
            <p:cNvSpPr/>
            <p:nvPr/>
          </p:nvSpPr>
          <p:spPr bwMode="auto">
            <a:xfrm>
              <a:off x="4995773" y="3279951"/>
              <a:ext cx="1604786" cy="305113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sz="2250"/>
            </a:p>
          </p:txBody>
        </p:sp>
        <p:sp>
          <p:nvSpPr>
            <p:cNvPr id="29" name="Rectangle 28"/>
            <p:cNvSpPr/>
            <p:nvPr/>
          </p:nvSpPr>
          <p:spPr bwMode="auto">
            <a:xfrm>
              <a:off x="4995773" y="3751243"/>
              <a:ext cx="1604786" cy="305113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sz="2250"/>
            </a:p>
          </p:txBody>
        </p:sp>
        <p:sp>
          <p:nvSpPr>
            <p:cNvPr id="30" name="Rectangle 29"/>
            <p:cNvSpPr/>
            <p:nvPr/>
          </p:nvSpPr>
          <p:spPr bwMode="auto">
            <a:xfrm>
              <a:off x="4995773" y="4222535"/>
              <a:ext cx="1604786" cy="305113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sz="2250"/>
            </a:p>
          </p:txBody>
        </p:sp>
        <p:sp>
          <p:nvSpPr>
            <p:cNvPr id="31" name="Rectangle 30"/>
            <p:cNvSpPr/>
            <p:nvPr/>
          </p:nvSpPr>
          <p:spPr bwMode="auto">
            <a:xfrm>
              <a:off x="5068722" y="2673634"/>
              <a:ext cx="1436914" cy="2143845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dirty="0"/>
            </a:p>
          </p:txBody>
        </p:sp>
        <p:sp>
          <p:nvSpPr>
            <p:cNvPr id="32" name="TextBox 31"/>
            <p:cNvSpPr txBox="1"/>
            <p:nvPr/>
          </p:nvSpPr>
          <p:spPr bwMode="auto">
            <a:xfrm rot="16199999">
              <a:off x="4610350" y="3319231"/>
              <a:ext cx="1187618" cy="4156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defRPr/>
              </a:pPr>
              <a:r>
                <a:rPr sz="800" dirty="0"/>
                <a:t>GUESS  (3BIT)</a:t>
              </a:r>
            </a:p>
          </p:txBody>
        </p:sp>
      </p:grpSp>
      <p:cxnSp>
        <p:nvCxnSpPr>
          <p:cNvPr id="11" name="Straight Arrow Connector 10"/>
          <p:cNvCxnSpPr>
            <a:cxnSpLocks/>
          </p:cNvCxnSpPr>
          <p:nvPr/>
        </p:nvCxnSpPr>
        <p:spPr bwMode="auto">
          <a:xfrm>
            <a:off x="1430521" y="3314514"/>
            <a:ext cx="412023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>
            <a:cxnSpLocks/>
          </p:cNvCxnSpPr>
          <p:nvPr/>
        </p:nvCxnSpPr>
        <p:spPr bwMode="auto">
          <a:xfrm>
            <a:off x="1420811" y="3666991"/>
            <a:ext cx="412023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>
            <a:cxnSpLocks/>
          </p:cNvCxnSpPr>
          <p:nvPr/>
        </p:nvCxnSpPr>
        <p:spPr bwMode="auto">
          <a:xfrm>
            <a:off x="1420811" y="4008249"/>
            <a:ext cx="412023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>
            <a:cxnSpLocks/>
          </p:cNvCxnSpPr>
          <p:nvPr/>
        </p:nvCxnSpPr>
        <p:spPr bwMode="auto">
          <a:xfrm>
            <a:off x="1430521" y="4343897"/>
            <a:ext cx="412023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 bwMode="auto">
              <a:xfrm>
                <a:off x="1079202" y="3158781"/>
                <a:ext cx="237011" cy="28469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1250" i="1" smtClean="0">
                          <a:latin typeface="Cambria Math" panose="02040503050406030204" pitchFamily="18" charset="0"/>
                          <a:ea typeface="Cambria Math"/>
                          <a:cs typeface="Cambria Math"/>
                        </a:rPr>
                        <m:t>1</m:t>
                      </m:r>
                    </m:oMath>
                  </m:oMathPara>
                </a14:m>
                <a:endParaRPr sz="1250" dirty="0"/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079202" y="3158781"/>
                <a:ext cx="237011" cy="284693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 bwMode="auto">
              <a:xfrm>
                <a:off x="1078635" y="3512408"/>
                <a:ext cx="237011" cy="28469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1250" b="0" i="1" smtClean="0">
                          <a:latin typeface="Cambria Math" panose="02040503050406030204" pitchFamily="18" charset="0"/>
                          <a:ea typeface="Cambria Math"/>
                          <a:cs typeface="Cambria Math"/>
                        </a:rPr>
                        <m:t>1</m:t>
                      </m:r>
                    </m:oMath>
                  </m:oMathPara>
                </a14:m>
                <a:endParaRPr sz="1250" dirty="0"/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078635" y="3512408"/>
                <a:ext cx="237011" cy="28469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 bwMode="auto">
              <a:xfrm>
                <a:off x="1079614" y="3872169"/>
                <a:ext cx="237011" cy="28469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1250" i="1" smtClean="0">
                          <a:latin typeface="Cambria Math" panose="02040503050406030204" pitchFamily="18" charset="0"/>
                          <a:ea typeface="Cambria Math"/>
                          <a:cs typeface="Cambria Math"/>
                        </a:rPr>
                        <m:t>0</m:t>
                      </m:r>
                    </m:oMath>
                  </m:oMathPara>
                </a14:m>
                <a:endParaRPr sz="1250" dirty="0"/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079614" y="3872169"/>
                <a:ext cx="237011" cy="284693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 bwMode="auto">
              <a:xfrm>
                <a:off x="1081668" y="4183557"/>
                <a:ext cx="237011" cy="28469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1250" b="0" i="1" smtClean="0">
                          <a:latin typeface="Cambria Math" panose="02040503050406030204" pitchFamily="18" charset="0"/>
                          <a:ea typeface="Cambria Math"/>
                          <a:cs typeface="Cambria Math"/>
                        </a:rPr>
                        <m:t>0</m:t>
                      </m:r>
                    </m:oMath>
                  </m:oMathPara>
                </a14:m>
                <a:endParaRPr sz="1250" dirty="0"/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081668" y="4183557"/>
                <a:ext cx="237011" cy="284693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DE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3" name="Straight Arrow Connector 22"/>
          <p:cNvCxnSpPr>
            <a:cxnSpLocks/>
          </p:cNvCxnSpPr>
          <p:nvPr/>
        </p:nvCxnSpPr>
        <p:spPr bwMode="auto">
          <a:xfrm>
            <a:off x="3283915" y="3296976"/>
            <a:ext cx="412023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>
            <a:cxnSpLocks/>
          </p:cNvCxnSpPr>
          <p:nvPr/>
        </p:nvCxnSpPr>
        <p:spPr bwMode="auto">
          <a:xfrm>
            <a:off x="3274205" y="3649453"/>
            <a:ext cx="412023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>
            <a:cxnSpLocks/>
          </p:cNvCxnSpPr>
          <p:nvPr/>
        </p:nvCxnSpPr>
        <p:spPr bwMode="auto">
          <a:xfrm>
            <a:off x="3274205" y="3990711"/>
            <a:ext cx="412023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>
            <a:cxnSpLocks/>
          </p:cNvCxnSpPr>
          <p:nvPr/>
        </p:nvCxnSpPr>
        <p:spPr bwMode="auto">
          <a:xfrm>
            <a:off x="3283915" y="4326359"/>
            <a:ext cx="412023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/>
              <p:cNvSpPr txBox="1"/>
              <p:nvPr/>
            </p:nvSpPr>
            <p:spPr bwMode="auto">
              <a:xfrm>
                <a:off x="3664740" y="3146104"/>
                <a:ext cx="237011" cy="28469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1250" i="1" smtClean="0">
                          <a:latin typeface="Cambria Math" panose="02040503050406030204" pitchFamily="18" charset="0"/>
                          <a:ea typeface="Cambria Math"/>
                          <a:cs typeface="Cambria Math"/>
                        </a:rPr>
                        <m:t>1</m:t>
                      </m:r>
                    </m:oMath>
                  </m:oMathPara>
                </a14:m>
                <a:endParaRPr sz="1250" dirty="0"/>
              </a:p>
            </p:txBody>
          </p:sp>
        </mc:Choice>
        <mc:Fallback xmlns="">
          <p:sp>
            <p:nvSpPr>
              <p:cNvPr id="38" name="TextBox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664740" y="3146104"/>
                <a:ext cx="237011" cy="28469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/>
              <p:cNvSpPr txBox="1"/>
              <p:nvPr/>
            </p:nvSpPr>
            <p:spPr bwMode="auto">
              <a:xfrm>
                <a:off x="3664174" y="3499731"/>
                <a:ext cx="237011" cy="28469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1250" b="0" i="1" smtClean="0">
                          <a:latin typeface="Cambria Math" panose="02040503050406030204" pitchFamily="18" charset="0"/>
                          <a:ea typeface="Cambria Math"/>
                          <a:cs typeface="Cambria Math"/>
                        </a:rPr>
                        <m:t>1</m:t>
                      </m:r>
                    </m:oMath>
                  </m:oMathPara>
                </a14:m>
                <a:endParaRPr sz="1250" dirty="0"/>
              </a:p>
            </p:txBody>
          </p:sp>
        </mc:Choice>
        <mc:Fallback xmlns="">
          <p:sp>
            <p:nvSpPr>
              <p:cNvPr id="39" name="TextBox 3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664174" y="3499731"/>
                <a:ext cx="237011" cy="28469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/>
              <p:cNvSpPr txBox="1"/>
              <p:nvPr/>
            </p:nvSpPr>
            <p:spPr bwMode="auto">
              <a:xfrm>
                <a:off x="3665153" y="3859492"/>
                <a:ext cx="237011" cy="28469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1250" i="1" smtClean="0">
                          <a:latin typeface="Cambria Math" panose="02040503050406030204" pitchFamily="18" charset="0"/>
                          <a:ea typeface="Cambria Math"/>
                          <a:cs typeface="Cambria Math"/>
                        </a:rPr>
                        <m:t>0</m:t>
                      </m:r>
                    </m:oMath>
                  </m:oMathPara>
                </a14:m>
                <a:endParaRPr sz="1250" dirty="0"/>
              </a:p>
            </p:txBody>
          </p:sp>
        </mc:Choice>
        <mc:Fallback xmlns="">
          <p:sp>
            <p:nvSpPr>
              <p:cNvPr id="40" name="TextBox 3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665153" y="3859492"/>
                <a:ext cx="237011" cy="284692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/>
              <p:cNvSpPr txBox="1"/>
              <p:nvPr/>
            </p:nvSpPr>
            <p:spPr bwMode="auto">
              <a:xfrm>
                <a:off x="3667207" y="4170879"/>
                <a:ext cx="237011" cy="28469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1250" i="1" smtClean="0">
                          <a:latin typeface="Cambria Math" panose="02040503050406030204" pitchFamily="18" charset="0"/>
                          <a:ea typeface="Cambria Math"/>
                          <a:cs typeface="Cambria Math"/>
                        </a:rPr>
                        <m:t>0</m:t>
                      </m:r>
                    </m:oMath>
                  </m:oMathPara>
                </a14:m>
                <a:endParaRPr sz="1250" dirty="0"/>
              </a:p>
            </p:txBody>
          </p:sp>
        </mc:Choice>
        <mc:Fallback xmlns="">
          <p:sp>
            <p:nvSpPr>
              <p:cNvPr id="41" name="TextBox 4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667207" y="4170879"/>
                <a:ext cx="237011" cy="284692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DE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1" name="Group 50"/>
          <p:cNvGrpSpPr/>
          <p:nvPr/>
        </p:nvGrpSpPr>
        <p:grpSpPr bwMode="auto">
          <a:xfrm>
            <a:off x="5695606" y="3095437"/>
            <a:ext cx="1375754" cy="1565111"/>
            <a:chOff x="4995773" y="2673634"/>
            <a:chExt cx="1611294" cy="2143845"/>
          </a:xfrm>
          <a:solidFill>
            <a:schemeClr val="accent3"/>
          </a:solidFill>
        </p:grpSpPr>
        <p:sp>
          <p:nvSpPr>
            <p:cNvPr id="70" name="Rectangle 69"/>
            <p:cNvSpPr/>
            <p:nvPr/>
          </p:nvSpPr>
          <p:spPr bwMode="auto">
            <a:xfrm>
              <a:off x="5002281" y="2808657"/>
              <a:ext cx="1604786" cy="305113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sz="2250"/>
            </a:p>
          </p:txBody>
        </p:sp>
        <p:sp>
          <p:nvSpPr>
            <p:cNvPr id="71" name="Rectangle 70"/>
            <p:cNvSpPr/>
            <p:nvPr/>
          </p:nvSpPr>
          <p:spPr bwMode="auto">
            <a:xfrm>
              <a:off x="4995773" y="3279951"/>
              <a:ext cx="1604786" cy="305113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sz="2250"/>
            </a:p>
          </p:txBody>
        </p:sp>
        <p:sp>
          <p:nvSpPr>
            <p:cNvPr id="72" name="Rectangle 71"/>
            <p:cNvSpPr/>
            <p:nvPr/>
          </p:nvSpPr>
          <p:spPr bwMode="auto">
            <a:xfrm>
              <a:off x="4995773" y="3751243"/>
              <a:ext cx="1604786" cy="305113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sz="2250"/>
            </a:p>
          </p:txBody>
        </p:sp>
        <p:sp>
          <p:nvSpPr>
            <p:cNvPr id="73" name="Rectangle 72"/>
            <p:cNvSpPr/>
            <p:nvPr/>
          </p:nvSpPr>
          <p:spPr bwMode="auto">
            <a:xfrm>
              <a:off x="4995773" y="4222535"/>
              <a:ext cx="1604786" cy="305113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sz="2250"/>
            </a:p>
          </p:txBody>
        </p:sp>
        <p:sp>
          <p:nvSpPr>
            <p:cNvPr id="74" name="Rectangle 73"/>
            <p:cNvSpPr/>
            <p:nvPr/>
          </p:nvSpPr>
          <p:spPr bwMode="auto">
            <a:xfrm>
              <a:off x="5075314" y="2673634"/>
              <a:ext cx="1436914" cy="2143845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dirty="0"/>
            </a:p>
          </p:txBody>
        </p:sp>
      </p:grpSp>
      <p:cxnSp>
        <p:nvCxnSpPr>
          <p:cNvPr id="54" name="Straight Arrow Connector 53"/>
          <p:cNvCxnSpPr>
            <a:cxnSpLocks/>
          </p:cNvCxnSpPr>
          <p:nvPr/>
        </p:nvCxnSpPr>
        <p:spPr bwMode="auto">
          <a:xfrm>
            <a:off x="5196727" y="3314514"/>
            <a:ext cx="412023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Arrow Connector 54"/>
          <p:cNvCxnSpPr>
            <a:cxnSpLocks/>
          </p:cNvCxnSpPr>
          <p:nvPr/>
        </p:nvCxnSpPr>
        <p:spPr bwMode="auto">
          <a:xfrm>
            <a:off x="5187017" y="3666991"/>
            <a:ext cx="412023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Arrow Connector 55"/>
          <p:cNvCxnSpPr>
            <a:cxnSpLocks/>
          </p:cNvCxnSpPr>
          <p:nvPr/>
        </p:nvCxnSpPr>
        <p:spPr bwMode="auto">
          <a:xfrm>
            <a:off x="5187017" y="4008249"/>
            <a:ext cx="412023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Arrow Connector 56"/>
          <p:cNvCxnSpPr>
            <a:cxnSpLocks/>
          </p:cNvCxnSpPr>
          <p:nvPr/>
        </p:nvCxnSpPr>
        <p:spPr bwMode="auto">
          <a:xfrm>
            <a:off x="5196727" y="4343897"/>
            <a:ext cx="412023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8" name="TextBox 57"/>
              <p:cNvSpPr txBox="1"/>
              <p:nvPr/>
            </p:nvSpPr>
            <p:spPr bwMode="auto">
              <a:xfrm>
                <a:off x="4845408" y="3158781"/>
                <a:ext cx="237011" cy="28469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1250" b="0" i="1" smtClean="0">
                          <a:latin typeface="Cambria Math" panose="02040503050406030204" pitchFamily="18" charset="0"/>
                          <a:ea typeface="Cambria Math"/>
                          <a:cs typeface="Cambria Math"/>
                        </a:rPr>
                        <m:t>0</m:t>
                      </m:r>
                    </m:oMath>
                  </m:oMathPara>
                </a14:m>
                <a:endParaRPr sz="1250" dirty="0"/>
              </a:p>
            </p:txBody>
          </p:sp>
        </mc:Choice>
        <mc:Fallback xmlns="">
          <p:sp>
            <p:nvSpPr>
              <p:cNvPr id="58" name="TextBox 5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845408" y="3158781"/>
                <a:ext cx="237011" cy="284693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9" name="TextBox 58"/>
              <p:cNvSpPr txBox="1"/>
              <p:nvPr/>
            </p:nvSpPr>
            <p:spPr bwMode="auto">
              <a:xfrm>
                <a:off x="4844841" y="3512408"/>
                <a:ext cx="237011" cy="28469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1250" b="0" i="1" smtClean="0">
                          <a:latin typeface="Cambria Math" panose="02040503050406030204" pitchFamily="18" charset="0"/>
                          <a:ea typeface="Cambria Math"/>
                          <a:cs typeface="Cambria Math"/>
                        </a:rPr>
                        <m:t>1</m:t>
                      </m:r>
                    </m:oMath>
                  </m:oMathPara>
                </a14:m>
                <a:endParaRPr sz="1250" dirty="0"/>
              </a:p>
            </p:txBody>
          </p:sp>
        </mc:Choice>
        <mc:Fallback xmlns="">
          <p:sp>
            <p:nvSpPr>
              <p:cNvPr id="59" name="TextBox 5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844841" y="3512408"/>
                <a:ext cx="237011" cy="284693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0" name="TextBox 59"/>
              <p:cNvSpPr txBox="1"/>
              <p:nvPr/>
            </p:nvSpPr>
            <p:spPr bwMode="auto">
              <a:xfrm>
                <a:off x="4845820" y="3872169"/>
                <a:ext cx="237011" cy="28469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1250" i="1" smtClean="0">
                          <a:latin typeface="Cambria Math" panose="02040503050406030204" pitchFamily="18" charset="0"/>
                          <a:ea typeface="Cambria Math"/>
                          <a:cs typeface="Cambria Math"/>
                        </a:rPr>
                        <m:t>1</m:t>
                      </m:r>
                    </m:oMath>
                  </m:oMathPara>
                </a14:m>
                <a:endParaRPr sz="1250" dirty="0"/>
              </a:p>
            </p:txBody>
          </p:sp>
        </mc:Choice>
        <mc:Fallback xmlns="">
          <p:sp>
            <p:nvSpPr>
              <p:cNvPr id="60" name="TextBox 5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845820" y="3872169"/>
                <a:ext cx="237011" cy="284693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1" name="TextBox 60"/>
              <p:cNvSpPr txBox="1"/>
              <p:nvPr/>
            </p:nvSpPr>
            <p:spPr bwMode="auto">
              <a:xfrm>
                <a:off x="4847874" y="4183557"/>
                <a:ext cx="237011" cy="28469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1250" b="0" i="1" smtClean="0">
                          <a:latin typeface="Cambria Math" panose="02040503050406030204" pitchFamily="18" charset="0"/>
                          <a:ea typeface="Cambria Math"/>
                          <a:cs typeface="Cambria Math"/>
                        </a:rPr>
                        <m:t>0</m:t>
                      </m:r>
                    </m:oMath>
                  </m:oMathPara>
                </a14:m>
                <a:endParaRPr sz="1250" dirty="0"/>
              </a:p>
            </p:txBody>
          </p:sp>
        </mc:Choice>
        <mc:Fallback xmlns="">
          <p:sp>
            <p:nvSpPr>
              <p:cNvPr id="61" name="TextBox 6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847874" y="4183557"/>
                <a:ext cx="237011" cy="284693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DE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6" name="Straight Arrow Connector 65"/>
          <p:cNvCxnSpPr>
            <a:cxnSpLocks/>
          </p:cNvCxnSpPr>
          <p:nvPr/>
        </p:nvCxnSpPr>
        <p:spPr bwMode="auto">
          <a:xfrm>
            <a:off x="7090761" y="3296976"/>
            <a:ext cx="412023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Arrow Connector 66"/>
          <p:cNvCxnSpPr>
            <a:cxnSpLocks/>
          </p:cNvCxnSpPr>
          <p:nvPr/>
        </p:nvCxnSpPr>
        <p:spPr bwMode="auto">
          <a:xfrm>
            <a:off x="7081051" y="3649453"/>
            <a:ext cx="412023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Arrow Connector 67"/>
          <p:cNvCxnSpPr>
            <a:cxnSpLocks/>
          </p:cNvCxnSpPr>
          <p:nvPr/>
        </p:nvCxnSpPr>
        <p:spPr bwMode="auto">
          <a:xfrm>
            <a:off x="7081051" y="3990711"/>
            <a:ext cx="412023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Arrow Connector 68"/>
          <p:cNvCxnSpPr>
            <a:cxnSpLocks/>
          </p:cNvCxnSpPr>
          <p:nvPr/>
        </p:nvCxnSpPr>
        <p:spPr bwMode="auto">
          <a:xfrm>
            <a:off x="7090761" y="4326359"/>
            <a:ext cx="412023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Box 44"/>
              <p:cNvSpPr txBox="1"/>
              <p:nvPr/>
            </p:nvSpPr>
            <p:spPr bwMode="auto">
              <a:xfrm>
                <a:off x="7446186" y="3146104"/>
                <a:ext cx="237011" cy="28469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1250" b="0" i="1" smtClean="0">
                          <a:latin typeface="Cambria Math" panose="02040503050406030204" pitchFamily="18" charset="0"/>
                          <a:ea typeface="Cambria Math"/>
                          <a:cs typeface="Cambria Math"/>
                        </a:rPr>
                        <m:t>0</m:t>
                      </m:r>
                    </m:oMath>
                  </m:oMathPara>
                </a14:m>
                <a:endParaRPr sz="1250" dirty="0"/>
              </a:p>
            </p:txBody>
          </p:sp>
        </mc:Choice>
        <mc:Fallback xmlns="">
          <p:sp>
            <p:nvSpPr>
              <p:cNvPr id="45" name="TextBox 4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446186" y="3146104"/>
                <a:ext cx="237011" cy="284692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6" name="TextBox 45"/>
              <p:cNvSpPr txBox="1"/>
              <p:nvPr/>
            </p:nvSpPr>
            <p:spPr bwMode="auto">
              <a:xfrm>
                <a:off x="7445620" y="3499731"/>
                <a:ext cx="237011" cy="28469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1250" b="0" i="1" smtClean="0"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sz="1250" dirty="0"/>
              </a:p>
            </p:txBody>
          </p:sp>
        </mc:Choice>
        <mc:Fallback>
          <p:sp>
            <p:nvSpPr>
              <p:cNvPr id="46" name="TextBox 4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445620" y="3499731"/>
                <a:ext cx="237011" cy="284693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Box 46"/>
              <p:cNvSpPr txBox="1"/>
              <p:nvPr/>
            </p:nvSpPr>
            <p:spPr bwMode="auto">
              <a:xfrm>
                <a:off x="7446599" y="3844502"/>
                <a:ext cx="237011" cy="28469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1250" b="0" i="1" smtClean="0">
                          <a:latin typeface="Cambria Math" panose="02040503050406030204" pitchFamily="18" charset="0"/>
                          <a:ea typeface="Cambria Math"/>
                          <a:cs typeface="Cambria Math"/>
                        </a:rPr>
                        <m:t>1</m:t>
                      </m:r>
                    </m:oMath>
                  </m:oMathPara>
                </a14:m>
                <a:endParaRPr sz="1250" dirty="0"/>
              </a:p>
            </p:txBody>
          </p:sp>
        </mc:Choice>
        <mc:Fallback xmlns="">
          <p:sp>
            <p:nvSpPr>
              <p:cNvPr id="47" name="TextBox 4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446599" y="3844502"/>
                <a:ext cx="237011" cy="284692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TextBox 47"/>
              <p:cNvSpPr txBox="1"/>
              <p:nvPr/>
            </p:nvSpPr>
            <p:spPr bwMode="auto">
              <a:xfrm>
                <a:off x="7448653" y="4185869"/>
                <a:ext cx="237011" cy="28469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1250" i="1" smtClean="0">
                          <a:latin typeface="Cambria Math" panose="02040503050406030204" pitchFamily="18" charset="0"/>
                          <a:ea typeface="Cambria Math"/>
                          <a:cs typeface="Cambria Math"/>
                        </a:rPr>
                        <m:t>1</m:t>
                      </m:r>
                    </m:oMath>
                  </m:oMathPara>
                </a14:m>
                <a:endParaRPr sz="1250" dirty="0"/>
              </a:p>
            </p:txBody>
          </p:sp>
        </mc:Choice>
        <mc:Fallback xmlns="">
          <p:sp>
            <p:nvSpPr>
              <p:cNvPr id="48" name="TextBox 4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448653" y="4185869"/>
                <a:ext cx="237011" cy="284692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DE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85" name="Group 84"/>
          <p:cNvGrpSpPr/>
          <p:nvPr/>
        </p:nvGrpSpPr>
        <p:grpSpPr bwMode="auto">
          <a:xfrm>
            <a:off x="9486615" y="3099587"/>
            <a:ext cx="1420145" cy="1565111"/>
            <a:chOff x="4995773" y="2673634"/>
            <a:chExt cx="1611294" cy="2143845"/>
          </a:xfrm>
          <a:solidFill>
            <a:schemeClr val="accent3"/>
          </a:solidFill>
        </p:grpSpPr>
        <p:sp>
          <p:nvSpPr>
            <p:cNvPr id="104" name="Rectangle 103"/>
            <p:cNvSpPr/>
            <p:nvPr/>
          </p:nvSpPr>
          <p:spPr bwMode="auto">
            <a:xfrm>
              <a:off x="5002281" y="2808657"/>
              <a:ext cx="1604786" cy="305113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sz="2250"/>
            </a:p>
          </p:txBody>
        </p:sp>
        <p:sp>
          <p:nvSpPr>
            <p:cNvPr id="105" name="Rectangle 104"/>
            <p:cNvSpPr/>
            <p:nvPr/>
          </p:nvSpPr>
          <p:spPr bwMode="auto">
            <a:xfrm>
              <a:off x="4995773" y="3279951"/>
              <a:ext cx="1604786" cy="305113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sz="2250"/>
            </a:p>
          </p:txBody>
        </p:sp>
        <p:sp>
          <p:nvSpPr>
            <p:cNvPr id="106" name="Rectangle 105"/>
            <p:cNvSpPr/>
            <p:nvPr/>
          </p:nvSpPr>
          <p:spPr bwMode="auto">
            <a:xfrm>
              <a:off x="4995773" y="3751243"/>
              <a:ext cx="1604786" cy="305113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sz="2250"/>
            </a:p>
          </p:txBody>
        </p:sp>
        <p:sp>
          <p:nvSpPr>
            <p:cNvPr id="107" name="Rectangle 106"/>
            <p:cNvSpPr/>
            <p:nvPr/>
          </p:nvSpPr>
          <p:spPr bwMode="auto">
            <a:xfrm>
              <a:off x="4995773" y="4222535"/>
              <a:ext cx="1604786" cy="305113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sz="2250"/>
            </a:p>
          </p:txBody>
        </p:sp>
        <p:sp>
          <p:nvSpPr>
            <p:cNvPr id="108" name="Rectangle 107"/>
            <p:cNvSpPr/>
            <p:nvPr/>
          </p:nvSpPr>
          <p:spPr bwMode="auto">
            <a:xfrm>
              <a:off x="5075314" y="2673634"/>
              <a:ext cx="1436914" cy="2143845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dirty="0"/>
            </a:p>
          </p:txBody>
        </p:sp>
      </p:grpSp>
      <p:cxnSp>
        <p:nvCxnSpPr>
          <p:cNvPr id="88" name="Straight Arrow Connector 87"/>
          <p:cNvCxnSpPr>
            <a:cxnSpLocks/>
          </p:cNvCxnSpPr>
          <p:nvPr/>
        </p:nvCxnSpPr>
        <p:spPr bwMode="auto">
          <a:xfrm>
            <a:off x="8987737" y="3318664"/>
            <a:ext cx="412023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Straight Arrow Connector 88"/>
          <p:cNvCxnSpPr>
            <a:cxnSpLocks/>
          </p:cNvCxnSpPr>
          <p:nvPr/>
        </p:nvCxnSpPr>
        <p:spPr bwMode="auto">
          <a:xfrm>
            <a:off x="8978027" y="3671141"/>
            <a:ext cx="412023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Straight Arrow Connector 89"/>
          <p:cNvCxnSpPr>
            <a:cxnSpLocks/>
          </p:cNvCxnSpPr>
          <p:nvPr/>
        </p:nvCxnSpPr>
        <p:spPr bwMode="auto">
          <a:xfrm>
            <a:off x="8978027" y="4012399"/>
            <a:ext cx="412023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Straight Arrow Connector 90"/>
          <p:cNvCxnSpPr>
            <a:cxnSpLocks/>
          </p:cNvCxnSpPr>
          <p:nvPr/>
        </p:nvCxnSpPr>
        <p:spPr bwMode="auto">
          <a:xfrm>
            <a:off x="8987737" y="4348047"/>
            <a:ext cx="412023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92" name="TextBox 91"/>
              <p:cNvSpPr txBox="1"/>
              <p:nvPr/>
            </p:nvSpPr>
            <p:spPr bwMode="auto">
              <a:xfrm>
                <a:off x="8651658" y="3162932"/>
                <a:ext cx="237011" cy="28469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1250" b="0" i="1" smtClean="0">
                          <a:latin typeface="Cambria Math" panose="02040503050406030204" pitchFamily="18" charset="0"/>
                          <a:ea typeface="Cambria Math"/>
                          <a:cs typeface="Cambria Math"/>
                        </a:rPr>
                        <m:t>1</m:t>
                      </m:r>
                    </m:oMath>
                  </m:oMathPara>
                </a14:m>
                <a:endParaRPr sz="1250" dirty="0"/>
              </a:p>
            </p:txBody>
          </p:sp>
        </mc:Choice>
        <mc:Fallback xmlns="">
          <p:sp>
            <p:nvSpPr>
              <p:cNvPr id="92" name="TextBox 9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8651658" y="3162932"/>
                <a:ext cx="237011" cy="284693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3" name="TextBox 92"/>
              <p:cNvSpPr txBox="1"/>
              <p:nvPr/>
            </p:nvSpPr>
            <p:spPr bwMode="auto">
              <a:xfrm>
                <a:off x="8651091" y="3516557"/>
                <a:ext cx="237011" cy="28469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1250" b="0" i="1" smtClean="0">
                          <a:latin typeface="Cambria Math" panose="02040503050406030204" pitchFamily="18" charset="0"/>
                          <a:ea typeface="Cambria Math"/>
                          <a:cs typeface="Cambria Math"/>
                        </a:rPr>
                        <m:t>1</m:t>
                      </m:r>
                    </m:oMath>
                  </m:oMathPara>
                </a14:m>
                <a:endParaRPr sz="1250" dirty="0"/>
              </a:p>
            </p:txBody>
          </p:sp>
        </mc:Choice>
        <mc:Fallback xmlns="">
          <p:sp>
            <p:nvSpPr>
              <p:cNvPr id="93" name="TextBox 9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8651091" y="3516557"/>
                <a:ext cx="237011" cy="284693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4" name="TextBox 93"/>
              <p:cNvSpPr txBox="1"/>
              <p:nvPr/>
            </p:nvSpPr>
            <p:spPr bwMode="auto">
              <a:xfrm>
                <a:off x="8652070" y="3876319"/>
                <a:ext cx="237011" cy="28469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1250" b="0" i="1" smtClean="0">
                          <a:latin typeface="Cambria Math" panose="02040503050406030204" pitchFamily="18" charset="0"/>
                          <a:ea typeface="Cambria Math"/>
                          <a:cs typeface="Cambria Math"/>
                        </a:rPr>
                        <m:t>1</m:t>
                      </m:r>
                    </m:oMath>
                  </m:oMathPara>
                </a14:m>
                <a:endParaRPr sz="1250" dirty="0"/>
              </a:p>
            </p:txBody>
          </p:sp>
        </mc:Choice>
        <mc:Fallback xmlns="">
          <p:sp>
            <p:nvSpPr>
              <p:cNvPr id="94" name="TextBox 9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8652070" y="3876319"/>
                <a:ext cx="237011" cy="284693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5" name="TextBox 94"/>
              <p:cNvSpPr txBox="1"/>
              <p:nvPr/>
            </p:nvSpPr>
            <p:spPr bwMode="auto">
              <a:xfrm>
                <a:off x="8654124" y="4187707"/>
                <a:ext cx="237011" cy="28469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1250" b="0" i="1" smtClean="0">
                          <a:latin typeface="Cambria Math" panose="02040503050406030204" pitchFamily="18" charset="0"/>
                          <a:ea typeface="Cambria Math"/>
                          <a:cs typeface="Cambria Math"/>
                        </a:rPr>
                        <m:t>0</m:t>
                      </m:r>
                    </m:oMath>
                  </m:oMathPara>
                </a14:m>
                <a:endParaRPr sz="1250" dirty="0"/>
              </a:p>
            </p:txBody>
          </p:sp>
        </mc:Choice>
        <mc:Fallback xmlns="">
          <p:sp>
            <p:nvSpPr>
              <p:cNvPr id="95" name="TextBox 9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8654124" y="4187707"/>
                <a:ext cx="237011" cy="284693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DE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00" name="Straight Arrow Connector 99"/>
          <p:cNvCxnSpPr>
            <a:cxnSpLocks/>
          </p:cNvCxnSpPr>
          <p:nvPr/>
        </p:nvCxnSpPr>
        <p:spPr bwMode="auto">
          <a:xfrm>
            <a:off x="10960509" y="3301126"/>
            <a:ext cx="412023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Straight Arrow Connector 100"/>
          <p:cNvCxnSpPr>
            <a:cxnSpLocks/>
          </p:cNvCxnSpPr>
          <p:nvPr/>
        </p:nvCxnSpPr>
        <p:spPr bwMode="auto">
          <a:xfrm>
            <a:off x="10950800" y="3653603"/>
            <a:ext cx="412023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Straight Arrow Connector 101"/>
          <p:cNvCxnSpPr>
            <a:cxnSpLocks/>
          </p:cNvCxnSpPr>
          <p:nvPr/>
        </p:nvCxnSpPr>
        <p:spPr bwMode="auto">
          <a:xfrm>
            <a:off x="10950800" y="3994861"/>
            <a:ext cx="412023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Straight Arrow Connector 102"/>
          <p:cNvCxnSpPr>
            <a:cxnSpLocks/>
          </p:cNvCxnSpPr>
          <p:nvPr/>
        </p:nvCxnSpPr>
        <p:spPr bwMode="auto">
          <a:xfrm>
            <a:off x="10960509" y="4330509"/>
            <a:ext cx="412023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9" name="TextBox 78"/>
              <p:cNvSpPr txBox="1"/>
              <p:nvPr/>
            </p:nvSpPr>
            <p:spPr bwMode="auto">
              <a:xfrm>
                <a:off x="11331176" y="3150254"/>
                <a:ext cx="237011" cy="28469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1250" b="0" i="1" smtClean="0">
                          <a:latin typeface="Cambria Math" panose="02040503050406030204" pitchFamily="18" charset="0"/>
                          <a:ea typeface="Cambria Math"/>
                          <a:cs typeface="Cambria Math"/>
                        </a:rPr>
                        <m:t>1</m:t>
                      </m:r>
                    </m:oMath>
                  </m:oMathPara>
                </a14:m>
                <a:endParaRPr sz="1250" dirty="0"/>
              </a:p>
            </p:txBody>
          </p:sp>
        </mc:Choice>
        <mc:Fallback xmlns="">
          <p:sp>
            <p:nvSpPr>
              <p:cNvPr id="79" name="TextBox 7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1331176" y="3150254"/>
                <a:ext cx="237011" cy="284692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0" name="TextBox 79"/>
              <p:cNvSpPr txBox="1"/>
              <p:nvPr/>
            </p:nvSpPr>
            <p:spPr bwMode="auto">
              <a:xfrm>
                <a:off x="11330610" y="3503881"/>
                <a:ext cx="237011" cy="28469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1250" b="0" i="1" smtClean="0">
                          <a:latin typeface="Cambria Math" panose="02040503050406030204" pitchFamily="18" charset="0"/>
                          <a:ea typeface="Cambria Math"/>
                          <a:cs typeface="Cambria Math"/>
                        </a:rPr>
                        <m:t>1</m:t>
                      </m:r>
                    </m:oMath>
                  </m:oMathPara>
                </a14:m>
                <a:endParaRPr sz="1250" dirty="0"/>
              </a:p>
            </p:txBody>
          </p:sp>
        </mc:Choice>
        <mc:Fallback xmlns="">
          <p:sp>
            <p:nvSpPr>
              <p:cNvPr id="80" name="TextBox 7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1330610" y="3503881"/>
                <a:ext cx="237011" cy="284692"/>
              </a:xfrm>
              <a:prstGeom prst="rect">
                <a:avLst/>
              </a:prstGeom>
              <a:blipFill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1" name="TextBox 80"/>
              <p:cNvSpPr txBox="1"/>
              <p:nvPr/>
            </p:nvSpPr>
            <p:spPr bwMode="auto">
              <a:xfrm>
                <a:off x="11331589" y="3863642"/>
                <a:ext cx="237011" cy="28469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1250" b="0" i="1" smtClean="0">
                          <a:latin typeface="Cambria Math" panose="02040503050406030204" pitchFamily="18" charset="0"/>
                          <a:ea typeface="Cambria Math"/>
                          <a:cs typeface="Cambria Math"/>
                        </a:rPr>
                        <m:t>1</m:t>
                      </m:r>
                    </m:oMath>
                  </m:oMathPara>
                </a14:m>
                <a:endParaRPr sz="1250" dirty="0"/>
              </a:p>
            </p:txBody>
          </p:sp>
        </mc:Choice>
        <mc:Fallback xmlns="">
          <p:sp>
            <p:nvSpPr>
              <p:cNvPr id="81" name="TextBox 8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1331589" y="3863642"/>
                <a:ext cx="237011" cy="284692"/>
              </a:xfrm>
              <a:prstGeom prst="rect">
                <a:avLst/>
              </a:prstGeom>
              <a:blipFill>
                <a:blip r:embed="rId2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1" name="TextBox 110"/>
          <p:cNvSpPr txBox="1"/>
          <p:nvPr/>
        </p:nvSpPr>
        <p:spPr bwMode="auto">
          <a:xfrm>
            <a:off x="11362113" y="4140011"/>
            <a:ext cx="41101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sz="2000" dirty="0"/>
              <a:t>?</a:t>
            </a:r>
            <a:endParaRPr sz="1600" dirty="0"/>
          </a:p>
        </p:txBody>
      </p:sp>
      <p:sp>
        <p:nvSpPr>
          <p:cNvPr id="83" name="TextBox 31">
            <a:extLst>
              <a:ext uri="{FF2B5EF4-FFF2-40B4-BE49-F238E27FC236}">
                <a16:creationId xmlns:a16="http://schemas.microsoft.com/office/drawing/2014/main" id="{C13F64B4-7B79-4569-A947-95870FA2B80E}"/>
              </a:ext>
            </a:extLst>
          </p:cNvPr>
          <p:cNvSpPr txBox="1"/>
          <p:nvPr/>
        </p:nvSpPr>
        <p:spPr bwMode="auto">
          <a:xfrm rot="16199999">
            <a:off x="5410173" y="3607848"/>
            <a:ext cx="867019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sz="800" dirty="0"/>
              <a:t>GUESS  (3BIT)</a:t>
            </a:r>
          </a:p>
        </p:txBody>
      </p:sp>
      <p:sp>
        <p:nvSpPr>
          <p:cNvPr id="84" name="TextBox 31">
            <a:extLst>
              <a:ext uri="{FF2B5EF4-FFF2-40B4-BE49-F238E27FC236}">
                <a16:creationId xmlns:a16="http://schemas.microsoft.com/office/drawing/2014/main" id="{642C8B45-15CC-4A35-B052-0035EAB8E9AD}"/>
              </a:ext>
            </a:extLst>
          </p:cNvPr>
          <p:cNvSpPr txBox="1"/>
          <p:nvPr/>
        </p:nvSpPr>
        <p:spPr bwMode="auto">
          <a:xfrm rot="16199999">
            <a:off x="9227176" y="3607848"/>
            <a:ext cx="867019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sz="800" dirty="0"/>
              <a:t>GUESS  (3BIT)</a:t>
            </a:r>
          </a:p>
        </p:txBody>
      </p:sp>
      <p:sp>
        <p:nvSpPr>
          <p:cNvPr id="86" name="TextBox 31">
            <a:extLst>
              <a:ext uri="{FF2B5EF4-FFF2-40B4-BE49-F238E27FC236}">
                <a16:creationId xmlns:a16="http://schemas.microsoft.com/office/drawing/2014/main" id="{9A55F851-BBB8-49B0-BACC-A80CF75C31E6}"/>
              </a:ext>
            </a:extLst>
          </p:cNvPr>
          <p:cNvSpPr txBox="1"/>
          <p:nvPr/>
        </p:nvSpPr>
        <p:spPr bwMode="auto">
          <a:xfrm rot="16199999">
            <a:off x="1668779" y="4297343"/>
            <a:ext cx="867019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fi-FI" sz="800" dirty="0"/>
              <a:t>ANSWER</a:t>
            </a:r>
            <a:endParaRPr sz="800" dirty="0"/>
          </a:p>
        </p:txBody>
      </p:sp>
      <p:sp>
        <p:nvSpPr>
          <p:cNvPr id="87" name="TextBox 31">
            <a:extLst>
              <a:ext uri="{FF2B5EF4-FFF2-40B4-BE49-F238E27FC236}">
                <a16:creationId xmlns:a16="http://schemas.microsoft.com/office/drawing/2014/main" id="{CC368869-44AC-4F80-9B45-DECB56F95513}"/>
              </a:ext>
            </a:extLst>
          </p:cNvPr>
          <p:cNvSpPr txBox="1"/>
          <p:nvPr/>
        </p:nvSpPr>
        <p:spPr bwMode="auto">
          <a:xfrm rot="16199999">
            <a:off x="5410173" y="4297343"/>
            <a:ext cx="867019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fi-FI" sz="800" dirty="0"/>
              <a:t>ANSWER</a:t>
            </a:r>
            <a:endParaRPr sz="800" dirty="0"/>
          </a:p>
        </p:txBody>
      </p:sp>
      <p:sp>
        <p:nvSpPr>
          <p:cNvPr id="96" name="TextBox 31">
            <a:extLst>
              <a:ext uri="{FF2B5EF4-FFF2-40B4-BE49-F238E27FC236}">
                <a16:creationId xmlns:a16="http://schemas.microsoft.com/office/drawing/2014/main" id="{5CA9FB41-4B8A-401E-A0E3-3810F6BF0E3A}"/>
              </a:ext>
            </a:extLst>
          </p:cNvPr>
          <p:cNvSpPr txBox="1"/>
          <p:nvPr/>
        </p:nvSpPr>
        <p:spPr bwMode="auto">
          <a:xfrm rot="16199999">
            <a:off x="9227176" y="4304010"/>
            <a:ext cx="867019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fi-FI" sz="800" dirty="0"/>
              <a:t>ANSWER</a:t>
            </a:r>
            <a:endParaRPr sz="800" dirty="0"/>
          </a:p>
        </p:txBody>
      </p:sp>
      <p:grpSp>
        <p:nvGrpSpPr>
          <p:cNvPr id="76" name="Group 75">
            <a:extLst>
              <a:ext uri="{FF2B5EF4-FFF2-40B4-BE49-F238E27FC236}">
                <a16:creationId xmlns:a16="http://schemas.microsoft.com/office/drawing/2014/main" id="{CCC088BC-E4CA-434E-BB9E-2F08DFC3B767}"/>
              </a:ext>
            </a:extLst>
          </p:cNvPr>
          <p:cNvGrpSpPr/>
          <p:nvPr/>
        </p:nvGrpSpPr>
        <p:grpSpPr>
          <a:xfrm>
            <a:off x="2217289" y="3284984"/>
            <a:ext cx="583865" cy="1152128"/>
            <a:chOff x="2217289" y="3284984"/>
            <a:chExt cx="583865" cy="1152128"/>
          </a:xfrm>
        </p:grpSpPr>
        <p:cxnSp>
          <p:nvCxnSpPr>
            <p:cNvPr id="77" name="Suora yhdysviiva 4">
              <a:extLst>
                <a:ext uri="{FF2B5EF4-FFF2-40B4-BE49-F238E27FC236}">
                  <a16:creationId xmlns:a16="http://schemas.microsoft.com/office/drawing/2014/main" id="{2C893924-85E2-A44D-AEDD-F0FE8A5C589E}"/>
                </a:ext>
              </a:extLst>
            </p:cNvPr>
            <p:cNvCxnSpPr>
              <a:cxnSpLocks/>
              <a:stCxn id="97" idx="4"/>
            </p:cNvCxnSpPr>
            <p:nvPr/>
          </p:nvCxnSpPr>
          <p:spPr bwMode="auto">
            <a:xfrm>
              <a:off x="2331227" y="3372632"/>
              <a:ext cx="2835" cy="106448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8" name="Ellipsi 9">
              <a:extLst>
                <a:ext uri="{FF2B5EF4-FFF2-40B4-BE49-F238E27FC236}">
                  <a16:creationId xmlns:a16="http://schemas.microsoft.com/office/drawing/2014/main" id="{B35CAAE9-4A21-BD4B-AA15-735B4B10BAF0}"/>
                </a:ext>
              </a:extLst>
            </p:cNvPr>
            <p:cNvSpPr/>
            <p:nvPr/>
          </p:nvSpPr>
          <p:spPr bwMode="auto">
            <a:xfrm>
              <a:off x="2217289" y="4203566"/>
              <a:ext cx="233546" cy="233546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cxnSp>
          <p:nvCxnSpPr>
            <p:cNvPr id="82" name="Suora yhdysviiva 96">
              <a:extLst>
                <a:ext uri="{FF2B5EF4-FFF2-40B4-BE49-F238E27FC236}">
                  <a16:creationId xmlns:a16="http://schemas.microsoft.com/office/drawing/2014/main" id="{EF7CE2B3-816D-F54E-811A-CA590400A39E}"/>
                </a:ext>
              </a:extLst>
            </p:cNvPr>
            <p:cNvCxnSpPr>
              <a:cxnSpLocks/>
            </p:cNvCxnSpPr>
            <p:nvPr/>
          </p:nvCxnSpPr>
          <p:spPr bwMode="auto">
            <a:xfrm flipH="1">
              <a:off x="2217289" y="4323848"/>
              <a:ext cx="233546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7" name="Ellipsi 34">
              <a:extLst>
                <a:ext uri="{FF2B5EF4-FFF2-40B4-BE49-F238E27FC236}">
                  <a16:creationId xmlns:a16="http://schemas.microsoft.com/office/drawing/2014/main" id="{A774542F-1165-8246-B4E5-F0FC2F8328E7}"/>
                </a:ext>
              </a:extLst>
            </p:cNvPr>
            <p:cNvSpPr/>
            <p:nvPr/>
          </p:nvSpPr>
          <p:spPr bwMode="auto">
            <a:xfrm>
              <a:off x="2287403" y="3284984"/>
              <a:ext cx="87648" cy="8764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cxnSp>
          <p:nvCxnSpPr>
            <p:cNvPr id="98" name="Suora yhdysviiva 97">
              <a:extLst>
                <a:ext uri="{FF2B5EF4-FFF2-40B4-BE49-F238E27FC236}">
                  <a16:creationId xmlns:a16="http://schemas.microsoft.com/office/drawing/2014/main" id="{CC877E9C-7FA8-CE4C-80CE-4387906DA8BD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2686227" y="3666991"/>
              <a:ext cx="0" cy="770121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9" name="Ellipsi 98">
              <a:extLst>
                <a:ext uri="{FF2B5EF4-FFF2-40B4-BE49-F238E27FC236}">
                  <a16:creationId xmlns:a16="http://schemas.microsoft.com/office/drawing/2014/main" id="{5603C806-3714-2F4C-8BCE-8225C47EC677}"/>
                </a:ext>
              </a:extLst>
            </p:cNvPr>
            <p:cNvSpPr/>
            <p:nvPr/>
          </p:nvSpPr>
          <p:spPr bwMode="auto">
            <a:xfrm>
              <a:off x="2567608" y="4203566"/>
              <a:ext cx="233546" cy="233546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cxnSp>
          <p:nvCxnSpPr>
            <p:cNvPr id="109" name="Suora yhdysviiva 108">
              <a:extLst>
                <a:ext uri="{FF2B5EF4-FFF2-40B4-BE49-F238E27FC236}">
                  <a16:creationId xmlns:a16="http://schemas.microsoft.com/office/drawing/2014/main" id="{C98303E7-AC3F-7744-BE55-CC68BA320505}"/>
                </a:ext>
              </a:extLst>
            </p:cNvPr>
            <p:cNvCxnSpPr>
              <a:cxnSpLocks/>
            </p:cNvCxnSpPr>
            <p:nvPr/>
          </p:nvCxnSpPr>
          <p:spPr bwMode="auto">
            <a:xfrm flipH="1">
              <a:off x="2567608" y="4323848"/>
              <a:ext cx="233546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0" name="Ellipsi 109">
              <a:extLst>
                <a:ext uri="{FF2B5EF4-FFF2-40B4-BE49-F238E27FC236}">
                  <a16:creationId xmlns:a16="http://schemas.microsoft.com/office/drawing/2014/main" id="{AD7C69C0-D52B-6144-B168-B69B96820493}"/>
                </a:ext>
              </a:extLst>
            </p:cNvPr>
            <p:cNvSpPr/>
            <p:nvPr/>
          </p:nvSpPr>
          <p:spPr bwMode="auto">
            <a:xfrm>
              <a:off x="2637722" y="3629384"/>
              <a:ext cx="87648" cy="8764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B1CA8E1-AB5F-1052-511D-C1CEE45DC8C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22C343-650F-B5AF-BC72-6B3325EB4B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6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QUIZ TIME!</a:t>
            </a:r>
          </a:p>
        </p:txBody>
      </p:sp>
      <p:pic>
        <p:nvPicPr>
          <p:cNvPr id="5" name="Graphic 4" descr="Questions with solid fill">
            <a:extLst>
              <a:ext uri="{FF2B5EF4-FFF2-40B4-BE49-F238E27FC236}">
                <a16:creationId xmlns:a16="http://schemas.microsoft.com/office/drawing/2014/main" id="{B4CCF18B-8A87-823E-6DCE-980BBD63DE6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1212644" y="175345"/>
            <a:ext cx="661417" cy="661417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74A1FBF3-1D7F-8AC8-CF24-229ECBF89903}"/>
              </a:ext>
            </a:extLst>
          </p:cNvPr>
          <p:cNvSpPr/>
          <p:nvPr/>
        </p:nvSpPr>
        <p:spPr>
          <a:xfrm>
            <a:off x="560717" y="1362975"/>
            <a:ext cx="11050438" cy="4684144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33EF8B1-5EB7-1FC8-F14B-8DD027DB8B0E}"/>
              </a:ext>
            </a:extLst>
          </p:cNvPr>
          <p:cNvSpPr txBox="1"/>
          <p:nvPr/>
        </p:nvSpPr>
        <p:spPr>
          <a:xfrm>
            <a:off x="1135810" y="1604507"/>
            <a:ext cx="9920377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dirty="0">
                <a:solidFill>
                  <a:srgbClr val="55595F"/>
                </a:solidFill>
              </a:rPr>
              <a:t>Develop a strategy for the given problem. How many attempts do you need? Describe your approach.</a:t>
            </a:r>
            <a:endParaRPr lang="en-US" sz="240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B874D4B-81E4-3C5E-D2AC-DEC303F8D56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50105" y="2604679"/>
            <a:ext cx="4856747" cy="32900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115498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 bwMode="auto"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de-DE" sz="2400" dirty="0"/>
              <a:t>Set all </a:t>
            </a:r>
            <a:r>
              <a:rPr lang="de-DE" sz="2400" dirty="0" err="1"/>
              <a:t>inputs</a:t>
            </a:r>
            <a:r>
              <a:rPr lang="de-DE" sz="2400" dirty="0"/>
              <a:t> </a:t>
            </a:r>
            <a:r>
              <a:rPr lang="de-DE" sz="2400" dirty="0" err="1"/>
              <a:t>except</a:t>
            </a:r>
            <a:r>
              <a:rPr lang="de-DE" sz="2400" dirty="0"/>
              <a:t> </a:t>
            </a:r>
            <a:r>
              <a:rPr lang="de-DE" sz="2400" dirty="0" err="1"/>
              <a:t>one</a:t>
            </a:r>
            <a:r>
              <a:rPr lang="de-DE" sz="2400" dirty="0"/>
              <a:t> </a:t>
            </a:r>
            <a:r>
              <a:rPr lang="de-DE" sz="2400" dirty="0" err="1"/>
              <a:t>to</a:t>
            </a:r>
            <a:r>
              <a:rPr lang="de-DE" sz="2400" dirty="0"/>
              <a:t> 0</a:t>
            </a:r>
          </a:p>
        </p:txBody>
      </p:sp>
      <p:sp>
        <p:nvSpPr>
          <p:cNvPr id="34" name="Title 11">
            <a:extLst>
              <a:ext uri="{FF2B5EF4-FFF2-40B4-BE49-F238E27FC236}">
                <a16:creationId xmlns:a16="http://schemas.microsoft.com/office/drawing/2014/main" id="{1B1FED29-F669-1440-8EB1-D1B75DE33D54}"/>
              </a:ext>
            </a:extLst>
          </p:cNvPr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r>
              <a:rPr lang="en-DE" dirty="0"/>
              <a:t>Easy solution</a:t>
            </a:r>
          </a:p>
        </p:txBody>
      </p:sp>
      <p:sp>
        <p:nvSpPr>
          <p:cNvPr id="5" name="Oval 4"/>
          <p:cNvSpPr/>
          <p:nvPr/>
        </p:nvSpPr>
        <p:spPr bwMode="auto">
          <a:xfrm>
            <a:off x="938856" y="3839995"/>
            <a:ext cx="571162" cy="427968"/>
          </a:xfrm>
          <a:prstGeom prst="ellipse">
            <a:avLst/>
          </a:prstGeom>
          <a:noFill/>
          <a:ln w="28575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sz="2250"/>
          </a:p>
        </p:txBody>
      </p:sp>
      <p:grpSp>
        <p:nvGrpSpPr>
          <p:cNvPr id="113" name="Group 112"/>
          <p:cNvGrpSpPr/>
          <p:nvPr/>
        </p:nvGrpSpPr>
        <p:grpSpPr bwMode="auto">
          <a:xfrm>
            <a:off x="1929399" y="3844138"/>
            <a:ext cx="1334980" cy="1565111"/>
            <a:chOff x="4995773" y="2673634"/>
            <a:chExt cx="1611294" cy="2143845"/>
          </a:xfrm>
          <a:solidFill>
            <a:schemeClr val="accent3"/>
          </a:solidFill>
        </p:grpSpPr>
        <p:sp>
          <p:nvSpPr>
            <p:cNvPr id="114" name="Rectangle 113"/>
            <p:cNvSpPr/>
            <p:nvPr/>
          </p:nvSpPr>
          <p:spPr bwMode="auto">
            <a:xfrm>
              <a:off x="5002281" y="2808657"/>
              <a:ext cx="1604786" cy="305113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sz="2250"/>
            </a:p>
          </p:txBody>
        </p:sp>
        <p:sp>
          <p:nvSpPr>
            <p:cNvPr id="115" name="Rectangle 114"/>
            <p:cNvSpPr/>
            <p:nvPr/>
          </p:nvSpPr>
          <p:spPr bwMode="auto">
            <a:xfrm>
              <a:off x="4995773" y="3279951"/>
              <a:ext cx="1604786" cy="305113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sz="2250"/>
            </a:p>
          </p:txBody>
        </p:sp>
        <p:sp>
          <p:nvSpPr>
            <p:cNvPr id="116" name="Rectangle 115"/>
            <p:cNvSpPr/>
            <p:nvPr/>
          </p:nvSpPr>
          <p:spPr bwMode="auto">
            <a:xfrm>
              <a:off x="4995773" y="3751243"/>
              <a:ext cx="1604786" cy="305113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sz="2250"/>
            </a:p>
          </p:txBody>
        </p:sp>
        <p:sp>
          <p:nvSpPr>
            <p:cNvPr id="117" name="Rectangle 116"/>
            <p:cNvSpPr/>
            <p:nvPr/>
          </p:nvSpPr>
          <p:spPr bwMode="auto">
            <a:xfrm>
              <a:off x="4995773" y="4222535"/>
              <a:ext cx="1604786" cy="305113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sz="2250"/>
            </a:p>
          </p:txBody>
        </p:sp>
        <p:sp>
          <p:nvSpPr>
            <p:cNvPr id="118" name="Rectangle 117"/>
            <p:cNvSpPr/>
            <p:nvPr/>
          </p:nvSpPr>
          <p:spPr bwMode="auto">
            <a:xfrm>
              <a:off x="5075314" y="2673634"/>
              <a:ext cx="1436914" cy="2143845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dirty="0"/>
            </a:p>
          </p:txBody>
        </p:sp>
      </p:grpSp>
      <p:cxnSp>
        <p:nvCxnSpPr>
          <p:cNvPr id="121" name="Straight Arrow Connector 120"/>
          <p:cNvCxnSpPr>
            <a:cxnSpLocks/>
          </p:cNvCxnSpPr>
          <p:nvPr/>
        </p:nvCxnSpPr>
        <p:spPr bwMode="auto">
          <a:xfrm>
            <a:off x="1430521" y="4063215"/>
            <a:ext cx="412023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2" name="Straight Arrow Connector 121"/>
          <p:cNvCxnSpPr>
            <a:cxnSpLocks/>
          </p:cNvCxnSpPr>
          <p:nvPr/>
        </p:nvCxnSpPr>
        <p:spPr bwMode="auto">
          <a:xfrm>
            <a:off x="1420811" y="4415692"/>
            <a:ext cx="412023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3" name="Straight Arrow Connector 122"/>
          <p:cNvCxnSpPr>
            <a:cxnSpLocks/>
          </p:cNvCxnSpPr>
          <p:nvPr/>
        </p:nvCxnSpPr>
        <p:spPr bwMode="auto">
          <a:xfrm>
            <a:off x="1420811" y="4756950"/>
            <a:ext cx="412023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4" name="Straight Arrow Connector 123"/>
          <p:cNvCxnSpPr>
            <a:cxnSpLocks/>
          </p:cNvCxnSpPr>
          <p:nvPr/>
        </p:nvCxnSpPr>
        <p:spPr bwMode="auto">
          <a:xfrm>
            <a:off x="1430521" y="5092597"/>
            <a:ext cx="412023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25" name="TextBox 124"/>
              <p:cNvSpPr txBox="1"/>
              <p:nvPr/>
            </p:nvSpPr>
            <p:spPr bwMode="auto">
              <a:xfrm>
                <a:off x="1079202" y="3907483"/>
                <a:ext cx="237011" cy="28469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1250" i="1" smtClean="0">
                          <a:latin typeface="Cambria Math" panose="02040503050406030204" pitchFamily="18" charset="0"/>
                          <a:ea typeface="Cambria Math"/>
                          <a:cs typeface="Cambria Math"/>
                        </a:rPr>
                        <m:t>1</m:t>
                      </m:r>
                    </m:oMath>
                  </m:oMathPara>
                </a14:m>
                <a:endParaRPr sz="1250" dirty="0"/>
              </a:p>
            </p:txBody>
          </p:sp>
        </mc:Choice>
        <mc:Fallback xmlns="">
          <p:sp>
            <p:nvSpPr>
              <p:cNvPr id="125" name="TextBox 1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079202" y="3907483"/>
                <a:ext cx="237011" cy="284693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6" name="TextBox 125"/>
              <p:cNvSpPr txBox="1"/>
              <p:nvPr/>
            </p:nvSpPr>
            <p:spPr bwMode="auto">
              <a:xfrm>
                <a:off x="1078635" y="4261109"/>
                <a:ext cx="237011" cy="28469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1250" i="1" smtClean="0">
                          <a:latin typeface="Cambria Math" panose="02040503050406030204" pitchFamily="18" charset="0"/>
                          <a:ea typeface="Cambria Math"/>
                          <a:cs typeface="Cambria Math"/>
                        </a:rPr>
                        <m:t>0</m:t>
                      </m:r>
                    </m:oMath>
                  </m:oMathPara>
                </a14:m>
                <a:endParaRPr sz="1250" dirty="0"/>
              </a:p>
            </p:txBody>
          </p:sp>
        </mc:Choice>
        <mc:Fallback xmlns="">
          <p:sp>
            <p:nvSpPr>
              <p:cNvPr id="126" name="TextBox 1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078635" y="4261109"/>
                <a:ext cx="237011" cy="28469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7" name="TextBox 126"/>
              <p:cNvSpPr txBox="1"/>
              <p:nvPr/>
            </p:nvSpPr>
            <p:spPr bwMode="auto">
              <a:xfrm>
                <a:off x="1079614" y="4620870"/>
                <a:ext cx="237011" cy="28469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1250" i="1" smtClean="0">
                          <a:latin typeface="Cambria Math" panose="02040503050406030204" pitchFamily="18" charset="0"/>
                          <a:ea typeface="Cambria Math"/>
                          <a:cs typeface="Cambria Math"/>
                        </a:rPr>
                        <m:t>0</m:t>
                      </m:r>
                    </m:oMath>
                  </m:oMathPara>
                </a14:m>
                <a:endParaRPr sz="1250" dirty="0"/>
              </a:p>
            </p:txBody>
          </p:sp>
        </mc:Choice>
        <mc:Fallback xmlns="">
          <p:sp>
            <p:nvSpPr>
              <p:cNvPr id="127" name="TextBox 1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079614" y="4620870"/>
                <a:ext cx="237011" cy="284693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8" name="TextBox 127"/>
              <p:cNvSpPr txBox="1"/>
              <p:nvPr/>
            </p:nvSpPr>
            <p:spPr bwMode="auto">
              <a:xfrm>
                <a:off x="1081668" y="4932258"/>
                <a:ext cx="237011" cy="28469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1250" b="0" i="1" smtClean="0">
                          <a:latin typeface="Cambria Math" panose="02040503050406030204" pitchFamily="18" charset="0"/>
                          <a:ea typeface="Cambria Math"/>
                          <a:cs typeface="Cambria Math"/>
                        </a:rPr>
                        <m:t>0</m:t>
                      </m:r>
                    </m:oMath>
                  </m:oMathPara>
                </a14:m>
                <a:endParaRPr sz="1250" dirty="0"/>
              </a:p>
            </p:txBody>
          </p:sp>
        </mc:Choice>
        <mc:Fallback xmlns="">
          <p:sp>
            <p:nvSpPr>
              <p:cNvPr id="128" name="TextBox 1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081668" y="4932258"/>
                <a:ext cx="237011" cy="284693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DE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29" name="Straight Arrow Connector 128"/>
          <p:cNvCxnSpPr>
            <a:cxnSpLocks/>
          </p:cNvCxnSpPr>
          <p:nvPr/>
        </p:nvCxnSpPr>
        <p:spPr bwMode="auto">
          <a:xfrm>
            <a:off x="3360961" y="4045677"/>
            <a:ext cx="412023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0" name="Straight Arrow Connector 129"/>
          <p:cNvCxnSpPr>
            <a:cxnSpLocks/>
          </p:cNvCxnSpPr>
          <p:nvPr/>
        </p:nvCxnSpPr>
        <p:spPr bwMode="auto">
          <a:xfrm>
            <a:off x="3351251" y="4398154"/>
            <a:ext cx="412023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1" name="Straight Arrow Connector 130"/>
          <p:cNvCxnSpPr>
            <a:cxnSpLocks/>
          </p:cNvCxnSpPr>
          <p:nvPr/>
        </p:nvCxnSpPr>
        <p:spPr bwMode="auto">
          <a:xfrm>
            <a:off x="3351251" y="4739412"/>
            <a:ext cx="412023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2" name="Straight Arrow Connector 131"/>
          <p:cNvCxnSpPr>
            <a:cxnSpLocks/>
          </p:cNvCxnSpPr>
          <p:nvPr/>
        </p:nvCxnSpPr>
        <p:spPr bwMode="auto">
          <a:xfrm>
            <a:off x="3360961" y="5075059"/>
            <a:ext cx="412023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33" name="TextBox 132"/>
              <p:cNvSpPr txBox="1"/>
              <p:nvPr/>
            </p:nvSpPr>
            <p:spPr bwMode="auto">
              <a:xfrm>
                <a:off x="3838306" y="3864825"/>
                <a:ext cx="237011" cy="28469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"/>
                          <m:endChr m:val="⟩"/>
                          <m:ctrlPr>
                            <a:rPr sz="1250" i="1">
                              <a:latin typeface="Cambria Math" panose="02040503050406030204" pitchFamily="18" charset="0"/>
                              <a:ea typeface="Cambria Math"/>
                              <a:cs typeface="Cambria Math"/>
                            </a:rPr>
                          </m:ctrlPr>
                        </m:dPr>
                        <m:e>
                          <m:d>
                            <m:dPr>
                              <m:begChr m:val="|"/>
                              <m:endChr m:val=""/>
                              <m:ctrlPr>
                                <a:rPr sz="1250" i="1">
                                  <a:latin typeface="Cambria Math" panose="02040503050406030204" pitchFamily="18" charset="0"/>
                                  <a:ea typeface="Cambria Math"/>
                                  <a:cs typeface="Cambria Math"/>
                                </a:rPr>
                              </m:ctrlPr>
                            </m:dPr>
                            <m:e>
                              <m:r>
                                <a:rPr lang="de-DE" sz="1250" b="0" i="1">
                                  <a:latin typeface="Cambria Math"/>
                                </a:rPr>
                                <m:t>1</m:t>
                              </m:r>
                            </m:e>
                          </m:d>
                        </m:e>
                      </m:d>
                    </m:oMath>
                  </m:oMathPara>
                </a14:m>
                <a:endParaRPr sz="1250"/>
              </a:p>
            </p:txBody>
          </p:sp>
        </mc:Choice>
        <mc:Fallback xmlns="">
          <p:sp>
            <p:nvSpPr>
              <p:cNvPr id="133" name="TextBox 1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838306" y="3864825"/>
                <a:ext cx="237011" cy="284692"/>
              </a:xfrm>
              <a:prstGeom prst="rect">
                <a:avLst/>
              </a:prstGeom>
              <a:blipFill>
                <a:blip r:embed="rId7"/>
                <a:stretch>
                  <a:fillRect l="-85000" t="-104348" r="-115000" b="-165217"/>
                </a:stretch>
              </a:blipFill>
            </p:spPr>
            <p:txBody>
              <a:bodyPr/>
              <a:lstStyle/>
              <a:p>
                <a:r>
                  <a:rPr lang="en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4" name="TextBox 133"/>
              <p:cNvSpPr txBox="1"/>
              <p:nvPr/>
            </p:nvSpPr>
            <p:spPr bwMode="auto">
              <a:xfrm>
                <a:off x="3837740" y="4218452"/>
                <a:ext cx="237011" cy="28469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"/>
                          <m:endChr m:val="⟩"/>
                          <m:ctrlPr>
                            <a:rPr sz="1250" i="1">
                              <a:latin typeface="Cambria Math" panose="02040503050406030204" pitchFamily="18" charset="0"/>
                              <a:ea typeface="Cambria Math"/>
                              <a:cs typeface="Cambria Math"/>
                            </a:rPr>
                          </m:ctrlPr>
                        </m:dPr>
                        <m:e>
                          <m:d>
                            <m:dPr>
                              <m:begChr m:val="|"/>
                              <m:endChr m:val=""/>
                              <m:ctrlPr>
                                <a:rPr sz="1250" i="1">
                                  <a:latin typeface="Cambria Math" panose="02040503050406030204" pitchFamily="18" charset="0"/>
                                  <a:ea typeface="Cambria Math"/>
                                  <a:cs typeface="Cambria Math"/>
                                </a:rPr>
                              </m:ctrlPr>
                            </m:dPr>
                            <m:e>
                              <m:r>
                                <a:rPr lang="de-DE" sz="1250" b="0" i="1">
                                  <a:latin typeface="Cambria Math"/>
                                </a:rPr>
                                <m:t>0</m:t>
                              </m:r>
                            </m:e>
                          </m:d>
                        </m:e>
                      </m:d>
                    </m:oMath>
                  </m:oMathPara>
                </a14:m>
                <a:endParaRPr sz="1250"/>
              </a:p>
            </p:txBody>
          </p:sp>
        </mc:Choice>
        <mc:Fallback xmlns="">
          <p:sp>
            <p:nvSpPr>
              <p:cNvPr id="134" name="TextBox 1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837740" y="4218452"/>
                <a:ext cx="237011" cy="284692"/>
              </a:xfrm>
              <a:prstGeom prst="rect">
                <a:avLst/>
              </a:prstGeom>
              <a:blipFill>
                <a:blip r:embed="rId8"/>
                <a:stretch>
                  <a:fillRect l="-89474" t="-104348" r="-126316" b="-165217"/>
                </a:stretch>
              </a:blipFill>
            </p:spPr>
            <p:txBody>
              <a:bodyPr/>
              <a:lstStyle/>
              <a:p>
                <a:r>
                  <a:rPr lang="en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5" name="TextBox 134"/>
              <p:cNvSpPr txBox="1"/>
              <p:nvPr/>
            </p:nvSpPr>
            <p:spPr bwMode="auto">
              <a:xfrm>
                <a:off x="3838719" y="4578213"/>
                <a:ext cx="237011" cy="28469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"/>
                          <m:endChr m:val="⟩"/>
                          <m:ctrlPr>
                            <a:rPr sz="1250" i="1">
                              <a:latin typeface="Cambria Math" panose="02040503050406030204" pitchFamily="18" charset="0"/>
                              <a:ea typeface="Cambria Math"/>
                              <a:cs typeface="Cambria Math"/>
                            </a:rPr>
                          </m:ctrlPr>
                        </m:dPr>
                        <m:e>
                          <m:d>
                            <m:dPr>
                              <m:begChr m:val="|"/>
                              <m:endChr m:val=""/>
                              <m:ctrlPr>
                                <a:rPr sz="1250" i="1">
                                  <a:latin typeface="Cambria Math" panose="02040503050406030204" pitchFamily="18" charset="0"/>
                                  <a:ea typeface="Cambria Math"/>
                                  <a:cs typeface="Cambria Math"/>
                                </a:rPr>
                              </m:ctrlPr>
                            </m:dPr>
                            <m:e>
                              <m:r>
                                <a:rPr lang="de-DE" sz="1250" b="0" i="1">
                                  <a:latin typeface="Cambria Math"/>
                                </a:rPr>
                                <m:t>0</m:t>
                              </m:r>
                            </m:e>
                          </m:d>
                        </m:e>
                      </m:d>
                    </m:oMath>
                  </m:oMathPara>
                </a14:m>
                <a:endParaRPr sz="1250"/>
              </a:p>
            </p:txBody>
          </p:sp>
        </mc:Choice>
        <mc:Fallback xmlns="">
          <p:sp>
            <p:nvSpPr>
              <p:cNvPr id="135" name="TextBox 1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838719" y="4578213"/>
                <a:ext cx="237011" cy="284692"/>
              </a:xfrm>
              <a:prstGeom prst="rect">
                <a:avLst/>
              </a:prstGeom>
              <a:blipFill>
                <a:blip r:embed="rId9"/>
                <a:stretch>
                  <a:fillRect l="-85000" t="-100000" r="-115000" b="-154167"/>
                </a:stretch>
              </a:blipFill>
            </p:spPr>
            <p:txBody>
              <a:bodyPr/>
              <a:lstStyle/>
              <a:p>
                <a:r>
                  <a:rPr lang="en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6" name="TextBox 135"/>
              <p:cNvSpPr txBox="1"/>
              <p:nvPr/>
            </p:nvSpPr>
            <p:spPr bwMode="auto">
              <a:xfrm>
                <a:off x="3840773" y="4889600"/>
                <a:ext cx="237011" cy="28469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"/>
                          <m:endChr m:val="⟩"/>
                          <m:ctrlPr>
                            <a:rPr sz="1250" i="1">
                              <a:latin typeface="Cambria Math" panose="02040503050406030204" pitchFamily="18" charset="0"/>
                              <a:ea typeface="Cambria Math"/>
                              <a:cs typeface="Cambria Math"/>
                            </a:rPr>
                          </m:ctrlPr>
                        </m:dPr>
                        <m:e>
                          <m:d>
                            <m:dPr>
                              <m:begChr m:val="|"/>
                              <m:endChr m:val=""/>
                              <m:ctrlPr>
                                <a:rPr sz="1250" i="1">
                                  <a:latin typeface="Cambria Math" panose="02040503050406030204" pitchFamily="18" charset="0"/>
                                  <a:ea typeface="Cambria Math"/>
                                  <a:cs typeface="Cambria Math"/>
                                </a:rPr>
                              </m:ctrlPr>
                            </m:dPr>
                            <m:e>
                              <m:r>
                                <a:rPr lang="de-DE" sz="1250" i="1">
                                  <a:latin typeface="Cambria Math"/>
                                </a:rPr>
                                <m:t>1</m:t>
                              </m:r>
                            </m:e>
                          </m:d>
                        </m:e>
                      </m:d>
                    </m:oMath>
                  </m:oMathPara>
                </a14:m>
                <a:endParaRPr sz="1250"/>
              </a:p>
            </p:txBody>
          </p:sp>
        </mc:Choice>
        <mc:Fallback xmlns="">
          <p:sp>
            <p:nvSpPr>
              <p:cNvPr id="136" name="TextBox 1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840773" y="4889600"/>
                <a:ext cx="237011" cy="284692"/>
              </a:xfrm>
              <a:prstGeom prst="rect">
                <a:avLst/>
              </a:prstGeom>
              <a:blipFill>
                <a:blip r:embed="rId10"/>
                <a:stretch>
                  <a:fillRect l="-85000" t="-100000" r="-115000" b="-158333"/>
                </a:stretch>
              </a:blipFill>
            </p:spPr>
            <p:txBody>
              <a:bodyPr/>
              <a:lstStyle/>
              <a:p>
                <a:r>
                  <a:rPr lang="en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7" name="TextBox 31">
            <a:extLst>
              <a:ext uri="{FF2B5EF4-FFF2-40B4-BE49-F238E27FC236}">
                <a16:creationId xmlns:a16="http://schemas.microsoft.com/office/drawing/2014/main" id="{758B1588-BD18-48C9-AA33-585BCA92D759}"/>
              </a:ext>
            </a:extLst>
          </p:cNvPr>
          <p:cNvSpPr txBox="1"/>
          <p:nvPr/>
        </p:nvSpPr>
        <p:spPr bwMode="auto">
          <a:xfrm rot="16199999">
            <a:off x="1666336" y="5026799"/>
            <a:ext cx="867019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fi-FI" sz="800" dirty="0"/>
              <a:t>ANSWER</a:t>
            </a:r>
            <a:endParaRPr sz="800" dirty="0"/>
          </a:p>
        </p:txBody>
      </p:sp>
      <p:sp>
        <p:nvSpPr>
          <p:cNvPr id="100" name="TextBox 31">
            <a:extLst>
              <a:ext uri="{FF2B5EF4-FFF2-40B4-BE49-F238E27FC236}">
                <a16:creationId xmlns:a16="http://schemas.microsoft.com/office/drawing/2014/main" id="{EF93FFD3-665A-4229-B822-1FDB4EDBD0DC}"/>
              </a:ext>
            </a:extLst>
          </p:cNvPr>
          <p:cNvSpPr txBox="1"/>
          <p:nvPr/>
        </p:nvSpPr>
        <p:spPr bwMode="auto">
          <a:xfrm rot="16199999">
            <a:off x="1665757" y="4378727"/>
            <a:ext cx="867019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sz="800" dirty="0"/>
              <a:t>GUESS  (3BIT)</a:t>
            </a:r>
          </a:p>
        </p:txBody>
      </p:sp>
      <p:sp>
        <p:nvSpPr>
          <p:cNvPr id="104" name="Suorakulmio 103">
            <a:extLst>
              <a:ext uri="{FF2B5EF4-FFF2-40B4-BE49-F238E27FC236}">
                <a16:creationId xmlns:a16="http://schemas.microsoft.com/office/drawing/2014/main" id="{BAC0B7F8-BB1A-40B3-A2A7-0389486AA2FA}"/>
              </a:ext>
            </a:extLst>
          </p:cNvPr>
          <p:cNvSpPr/>
          <p:nvPr/>
        </p:nvSpPr>
        <p:spPr bwMode="auto">
          <a:xfrm>
            <a:off x="3324888" y="3836054"/>
            <a:ext cx="3155726" cy="128743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1_Office Theme">
  <a:themeElements>
    <a:clrScheme name="IQM">
      <a:dk1>
        <a:srgbClr val="000000"/>
      </a:dk1>
      <a:lt1>
        <a:srgbClr val="FFFFFF"/>
      </a:lt1>
      <a:dk2>
        <a:srgbClr val="F7F7F7"/>
      </a:dk2>
      <a:lt2>
        <a:srgbClr val="E1DEDB"/>
      </a:lt2>
      <a:accent1>
        <a:srgbClr val="699CE5"/>
      </a:accent1>
      <a:accent2>
        <a:srgbClr val="02D99F"/>
      </a:accent2>
      <a:accent3>
        <a:srgbClr val="F7915F"/>
      </a:accent3>
      <a:accent4>
        <a:srgbClr val="FCCD6F"/>
      </a:accent4>
      <a:accent5>
        <a:srgbClr val="00B1E3"/>
      </a:accent5>
      <a:accent6>
        <a:srgbClr val="02D99F"/>
      </a:accent6>
      <a:hlink>
        <a:srgbClr val="699CE5"/>
      </a:hlink>
      <a:folHlink>
        <a:srgbClr val="02D99F"/>
      </a:folHlink>
    </a:clrScheme>
    <a:fontScheme name="IQM Sans Serif">
      <a:majorFont>
        <a:latin typeface="Microsoft Sans Serif"/>
        <a:ea typeface=""/>
        <a:cs typeface=""/>
      </a:majorFont>
      <a:minorFont>
        <a:latin typeface="Microsoft Sans Serif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2"/>
        </a:solidFill>
        <a:ln>
          <a:noFill/>
        </a:ln>
      </a:spPr>
      <a:bodyPr rtlCol="0" anchor="ctr"/>
      <a:lstStyle>
        <a:defPPr algn="ctr">
          <a:defRPr dirty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 algn="l">
          <a:defRPr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Presentation1" id="{DBD817FB-3A4B-4A15-B3EB-61191D34E9A9}" vid="{B37B6771-1EF7-4619-8645-A395300CE8E6}"/>
    </a:ext>
  </a:extLst>
</a:theme>
</file>

<file path=ppt/theme/theme2.xml><?xml version="1.0" encoding="utf-8"?>
<a:theme xmlns:a="http://schemas.openxmlformats.org/drawingml/2006/main" name="2_Office Theme">
  <a:themeElements>
    <a:clrScheme name="IQM">
      <a:dk1>
        <a:srgbClr val="000000"/>
      </a:dk1>
      <a:lt1>
        <a:srgbClr val="FFFFFF"/>
      </a:lt1>
      <a:dk2>
        <a:srgbClr val="F7F7F7"/>
      </a:dk2>
      <a:lt2>
        <a:srgbClr val="E1DEDB"/>
      </a:lt2>
      <a:accent1>
        <a:srgbClr val="699CE5"/>
      </a:accent1>
      <a:accent2>
        <a:srgbClr val="02D99F"/>
      </a:accent2>
      <a:accent3>
        <a:srgbClr val="F7915F"/>
      </a:accent3>
      <a:accent4>
        <a:srgbClr val="FCCD6F"/>
      </a:accent4>
      <a:accent5>
        <a:srgbClr val="00B1E3"/>
      </a:accent5>
      <a:accent6>
        <a:srgbClr val="02D99F"/>
      </a:accent6>
      <a:hlink>
        <a:srgbClr val="699CE5"/>
      </a:hlink>
      <a:folHlink>
        <a:srgbClr val="02D99F"/>
      </a:folHlink>
    </a:clrScheme>
    <a:fontScheme name="IQM Sans Serif">
      <a:majorFont>
        <a:latin typeface="Microsoft Sans Serif"/>
        <a:ea typeface=""/>
        <a:cs typeface=""/>
      </a:majorFont>
      <a:minorFont>
        <a:latin typeface="Microsoft Sans Serif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2"/>
        </a:solidFill>
        <a:ln>
          <a:noFill/>
        </a:ln>
      </a:spPr>
      <a:bodyPr rtlCol="0" anchor="ctr"/>
      <a:lstStyle>
        <a:defPPr algn="ctr">
          <a:defRPr dirty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 algn="l">
          <a:defRPr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Presentation1" id="{DBD817FB-3A4B-4A15-B3EB-61191D34E9A9}" vid="{B37B6771-1EF7-4619-8645-A395300CE8E6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BBD24AF73138B42845FD9735E18BEA2" ma:contentTypeVersion="4" ma:contentTypeDescription="Create a new document." ma:contentTypeScope="" ma:versionID="af2bb4ea15821f098b1390709bbbf477">
  <xsd:schema xmlns:xsd="http://www.w3.org/2001/XMLSchema" xmlns:xs="http://www.w3.org/2001/XMLSchema" xmlns:p="http://schemas.microsoft.com/office/2006/metadata/properties" xmlns:ns2="73a3f9ec-3487-4a5d-a88d-24f09e9b796e" targetNamespace="http://schemas.microsoft.com/office/2006/metadata/properties" ma:root="true" ma:fieldsID="2e512d1d08a266fbf485206566755e90" ns2:_="">
    <xsd:import namespace="73a3f9ec-3487-4a5d-a88d-24f09e9b796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3a3f9ec-3487-4a5d-a88d-24f09e9b796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11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F25A837E-52E9-4391-8021-5CDFC91975C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3a3f9ec-3487-4a5d-a88d-24f09e9b796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2262697F-1CA7-4F71-B7BF-0EF721DC7183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7300</TotalTime>
  <Words>1365</Words>
  <Application>Microsoft Macintosh PowerPoint</Application>
  <PresentationFormat>Widescreen</PresentationFormat>
  <Paragraphs>321</Paragraphs>
  <Slides>22</Slides>
  <Notes>17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22</vt:i4>
      </vt:variant>
    </vt:vector>
  </HeadingPairs>
  <TitlesOfParts>
    <vt:vector size="35" baseType="lpstr">
      <vt:lpstr>Aptos</vt:lpstr>
      <vt:lpstr>Arial</vt:lpstr>
      <vt:lpstr>Calibri</vt:lpstr>
      <vt:lpstr>Cambria Math</vt:lpstr>
      <vt:lpstr>Microsoft Sans Serif</vt:lpstr>
      <vt:lpstr>Roboto</vt:lpstr>
      <vt:lpstr>SF Pro Text</vt:lpstr>
      <vt:lpstr>Tahoma</vt:lpstr>
      <vt:lpstr>Tahoma Bold</vt:lpstr>
      <vt:lpstr>Tahoma Regular</vt:lpstr>
      <vt:lpstr>Wingdings</vt:lpstr>
      <vt:lpstr>1_Office Theme</vt:lpstr>
      <vt:lpstr>2_Office Theme</vt:lpstr>
      <vt:lpstr>PowerPoint Presentation</vt:lpstr>
      <vt:lpstr>Quantum computing: algorithms</vt:lpstr>
      <vt:lpstr>Quantum computing: algorithms</vt:lpstr>
      <vt:lpstr>Near-term quantum computing applications compass three main areas</vt:lpstr>
      <vt:lpstr>Simple Quantum Algorithms: Bernstein Vazirani </vt:lpstr>
      <vt:lpstr>Problem</vt:lpstr>
      <vt:lpstr>Example</vt:lpstr>
      <vt:lpstr>QUIZ TIME!</vt:lpstr>
      <vt:lpstr>Easy solution</vt:lpstr>
      <vt:lpstr>Easy solution</vt:lpstr>
      <vt:lpstr>Easy solution</vt:lpstr>
      <vt:lpstr>QUIZ TIME!</vt:lpstr>
      <vt:lpstr>Quantum solution</vt:lpstr>
      <vt:lpstr>Quantum solution</vt:lpstr>
      <vt:lpstr>Quantum solution</vt:lpstr>
      <vt:lpstr>Quantum solution</vt:lpstr>
      <vt:lpstr>Bernstein-Vazirani algorithm expressed mathematically</vt:lpstr>
      <vt:lpstr>Bernstein-Vazirani algorithm</vt:lpstr>
      <vt:lpstr>Bernstein-Vazirani algorithm</vt:lpstr>
      <vt:lpstr>Bernstein-Vazirani algorithm</vt:lpstr>
      <vt:lpstr>Exercise</vt:lpstr>
      <vt:lpstr>Conclusion: Quantum algorithms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Stefan Rank</dc:creator>
  <cp:lastModifiedBy>Stefan Seegerer</cp:lastModifiedBy>
  <cp:revision>48</cp:revision>
  <dcterms:created xsi:type="dcterms:W3CDTF">2024-05-08T09:20:40Z</dcterms:created>
  <dcterms:modified xsi:type="dcterms:W3CDTF">2025-07-08T06:17:11Z</dcterms:modified>
</cp:coreProperties>
</file>