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7" r:id="rId3"/>
    <p:sldMasterId id="2147483776" r:id="rId4"/>
  </p:sldMasterIdLst>
  <p:notesMasterIdLst>
    <p:notesMasterId r:id="rId24"/>
  </p:notesMasterIdLst>
  <p:sldIdLst>
    <p:sldId id="2147476331" r:id="rId5"/>
    <p:sldId id="2147476332" r:id="rId6"/>
    <p:sldId id="258" r:id="rId7"/>
    <p:sldId id="259" r:id="rId8"/>
    <p:sldId id="260" r:id="rId9"/>
    <p:sldId id="261" r:id="rId10"/>
    <p:sldId id="272" r:id="rId11"/>
    <p:sldId id="276" r:id="rId12"/>
    <p:sldId id="277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C04803-0F56-95C4-509E-E77BF0F2704F}" name="Andreas Theer" initials="AT" userId="S::andreas.theer@meetiqm.com::666896c7-70e3-4ce4-97fa-d353040e0a88" providerId="AD"/>
  <p188:author id="{2F322C3C-E907-BD26-D747-2E8F3D801421}" name="Janni Valkealahti" initials="JV" userId="S::ext-janni.valkealahti@iqm.fi::6bd70bf7-bc03-45ac-bf6a-d0ba3c043ca2" providerId="AD"/>
  <p188:author id="{76054FE9-72C0-AE64-E40D-8CF82E0DC055}" name="Blair Robertson" initials="BR" userId="S::blair.robertson@meetiqm.com::43f73558-5e73-4ad8-8bf4-315d70bddb44" providerId="AD"/>
  <p188:author id="{7F21C8FE-3A80-8D22-E0A2-6DE3848E70FB}" name="Jan Goetz" initials="JG" userId="S::jan@meetiqm.com::a0689093-9ab4-47f9-97c5-46a5d14263d5" providerId="AD"/>
  <p188:author id="{9DBB38FF-EA41-4B38-5D9C-CD2C67D29D4B}" name="Henrikki Mäkynen" initials="HM" userId="S::henrikki@meetiqm.com::df94e109-23cf-4113-adb8-41f8c5c7309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8" autoAdjust="0"/>
    <p:restoredTop sz="90780" autoAdjust="0"/>
  </p:normalViewPr>
  <p:slideViewPr>
    <p:cSldViewPr snapToGrid="0">
      <p:cViewPr varScale="1">
        <p:scale>
          <a:sx n="106" d="100"/>
          <a:sy n="106" d="100"/>
        </p:scale>
        <p:origin x="6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52D8F-2DDB-0B4D-BBA7-9B14E36E8959}" type="datetimeFigureOut">
              <a:rPr lang="en-DE" smtClean="0"/>
              <a:t>08.07.25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F1245-8461-8F4F-81D8-003FAE6B2F6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35799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65308-FF97-4E63-B290-6591899B04E6}" type="slidenum">
              <a:rPr lang="LID4096" smtClean="0"/>
              <a:t>17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12464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eft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0F61AE3-523A-492E-899A-2786456C22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23826"/>
            <a:ext cx="12192000" cy="6981825"/>
          </a:xfrm>
          <a:solidFill>
            <a:srgbClr val="EEEEE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change the photo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037EFE-D169-4B41-AAC2-34312937F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720" y="4743450"/>
            <a:ext cx="6799893" cy="1760866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000" spc="-9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7211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3DD3A23-27AC-F76E-B54F-8A8074B2148C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0812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929240-A02E-0BBD-7460-EC2C59D2E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" y="261609"/>
            <a:ext cx="11556123" cy="932191"/>
          </a:xfrm>
        </p:spPr>
        <p:txBody>
          <a:bodyPr>
            <a:normAutofit/>
          </a:bodyPr>
          <a:lstStyle>
            <a:lvl1pPr>
              <a:defRPr sz="4400" spc="-9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36B80E9-6CF7-B1DB-DB79-8E52E8BBAB87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7172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 bwMode="auto">
          <a:xfrm>
            <a:off x="317940" y="1514477"/>
            <a:ext cx="11556123" cy="4662486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3" name="Slide Number Placeholder 5"/>
          <p:cNvSpPr txBox="1"/>
          <p:nvPr userDrawn="1"/>
        </p:nvSpPr>
        <p:spPr bwMode="auto">
          <a:xfrm>
            <a:off x="9130863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/>
            </a:defPPr>
            <a:lvl1pPr marL="0" algn="r" defTabSz="914400">
              <a:defRPr sz="1000">
                <a:solidFill>
                  <a:schemeClr val="tx1">
                    <a:tint val="75000"/>
                  </a:schemeClr>
                </a:solidFill>
                <a:latin typeface="Telegraf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9543BEB-D66C-6E4A-87AA-60417C33F2A3}" type="slidenum">
              <a:rPr lang="en-GB" sz="1000">
                <a:solidFill>
                  <a:schemeClr val="tx1"/>
                </a:solidFill>
                <a:latin typeface="+mn-lt"/>
              </a:rPr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object 3"/>
          <p:cNvSpPr/>
          <p:nvPr userDrawn="1"/>
        </p:nvSpPr>
        <p:spPr bwMode="auto">
          <a:xfrm flipV="1">
            <a:off x="334963" y="6123279"/>
            <a:ext cx="11539096" cy="133571"/>
          </a:xfrm>
          <a:custGeom>
            <a:avLst/>
            <a:gdLst/>
            <a:ahLst/>
            <a:cxnLst/>
            <a:rect l="l" t="t" r="r" b="b"/>
            <a:pathLst>
              <a:path w="19350355" extrusionOk="0">
                <a:moveTo>
                  <a:pt x="0" y="0"/>
                </a:moveTo>
                <a:lnTo>
                  <a:pt x="193501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latin typeface="+mn-lt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 bwMode="auto">
          <a:xfrm>
            <a:off x="317939" y="365127"/>
            <a:ext cx="11556123" cy="1091608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object 3"/>
          <p:cNvSpPr/>
          <p:nvPr userDrawn="1"/>
        </p:nvSpPr>
        <p:spPr bwMode="auto">
          <a:xfrm flipV="1">
            <a:off x="334963" y="216998"/>
            <a:ext cx="11539096" cy="133571"/>
          </a:xfrm>
          <a:custGeom>
            <a:avLst/>
            <a:gdLst/>
            <a:ahLst/>
            <a:cxnLst/>
            <a:rect l="l" t="t" r="r" b="b"/>
            <a:pathLst>
              <a:path w="19350355" extrusionOk="0">
                <a:moveTo>
                  <a:pt x="0" y="0"/>
                </a:moveTo>
                <a:lnTo>
                  <a:pt x="193501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9766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473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e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net&#10;&#10;Description automatically generated">
            <a:extLst>
              <a:ext uri="{FF2B5EF4-FFF2-40B4-BE49-F238E27FC236}">
                <a16:creationId xmlns:a16="http://schemas.microsoft.com/office/drawing/2014/main" id="{90A6F02A-2713-9159-9A20-40A94B0A5F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659"/>
          <a:stretch/>
        </p:blipFill>
        <p:spPr>
          <a:xfrm>
            <a:off x="-17253" y="0"/>
            <a:ext cx="12209253" cy="689282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2F56D0B-2591-C740-A599-1CA5344E12D8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97C656-3809-3FB1-8603-7432C2FA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8568" y="6411784"/>
            <a:ext cx="559962" cy="19710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B84EC04-2D4C-8EC4-7BF4-8B11532F5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" y="261609"/>
            <a:ext cx="11556123" cy="932191"/>
          </a:xfrm>
        </p:spPr>
        <p:txBody>
          <a:bodyPr>
            <a:normAutofit/>
          </a:bodyPr>
          <a:lstStyle>
            <a:lvl1pPr>
              <a:defRPr sz="4400" b="1" spc="-9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6080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bubbl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F7145F-AEB6-521C-F9C9-B67331260F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107"/>
          <a:stretch/>
        </p:blipFill>
        <p:spPr>
          <a:xfrm>
            <a:off x="-1" y="0"/>
            <a:ext cx="12192001" cy="692185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2F56D0B-2591-C740-A599-1CA5344E12D8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A03B58-1247-42C3-0094-CA0E8FF77D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8568" y="6411784"/>
            <a:ext cx="559962" cy="19710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66BB1A3-E3A0-D44E-F114-A7D75E11A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" y="261609"/>
            <a:ext cx="11556123" cy="932191"/>
          </a:xfrm>
        </p:spPr>
        <p:txBody>
          <a:bodyPr>
            <a:normAutofit/>
          </a:bodyPr>
          <a:lstStyle>
            <a:lvl1pPr>
              <a:defRPr sz="4400" b="1" spc="-9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0437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x -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71">
            <a:extLst>
              <a:ext uri="{FF2B5EF4-FFF2-40B4-BE49-F238E27FC236}">
                <a16:creationId xmlns:a16="http://schemas.microsoft.com/office/drawing/2014/main" id="{0E4149C4-1DCC-F01B-0EEF-19D4F2C1D8A3}"/>
              </a:ext>
            </a:extLst>
          </p:cNvPr>
          <p:cNvSpPr/>
          <p:nvPr userDrawn="1"/>
        </p:nvSpPr>
        <p:spPr bwMode="auto">
          <a:xfrm>
            <a:off x="571615" y="1373637"/>
            <a:ext cx="11032078" cy="4682295"/>
          </a:xfrm>
          <a:prstGeom prst="roundRect">
            <a:avLst>
              <a:gd name="adj" fmla="val 267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B01D6A2-8877-C4F4-325C-AD5C48C5D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" y="261609"/>
            <a:ext cx="11556123" cy="932191"/>
          </a:xfrm>
        </p:spPr>
        <p:txBody>
          <a:bodyPr>
            <a:normAutofit/>
          </a:bodyPr>
          <a:lstStyle>
            <a:lvl1pPr>
              <a:defRPr sz="4400" b="1" spc="-9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26F5412-D014-85EE-CC5E-471FFE7A281B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1625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boxes -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71">
            <a:extLst>
              <a:ext uri="{FF2B5EF4-FFF2-40B4-BE49-F238E27FC236}">
                <a16:creationId xmlns:a16="http://schemas.microsoft.com/office/drawing/2014/main" id="{5BA01449-AB45-DB94-995B-1B25649451B1}"/>
              </a:ext>
            </a:extLst>
          </p:cNvPr>
          <p:cNvSpPr/>
          <p:nvPr userDrawn="1"/>
        </p:nvSpPr>
        <p:spPr bwMode="auto">
          <a:xfrm>
            <a:off x="571615" y="3800706"/>
            <a:ext cx="5397864" cy="2234806"/>
          </a:xfrm>
          <a:prstGeom prst="roundRect">
            <a:avLst>
              <a:gd name="adj" fmla="val 427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8" name="Rectangle: Rounded Corners 71">
            <a:extLst>
              <a:ext uri="{FF2B5EF4-FFF2-40B4-BE49-F238E27FC236}">
                <a16:creationId xmlns:a16="http://schemas.microsoft.com/office/drawing/2014/main" id="{EF1878C3-3F47-0895-DAA5-F8A41DD43840}"/>
              </a:ext>
            </a:extLst>
          </p:cNvPr>
          <p:cNvSpPr/>
          <p:nvPr userDrawn="1"/>
        </p:nvSpPr>
        <p:spPr bwMode="auto">
          <a:xfrm>
            <a:off x="571615" y="1376021"/>
            <a:ext cx="5397864" cy="2234806"/>
          </a:xfrm>
          <a:prstGeom prst="roundRect">
            <a:avLst>
              <a:gd name="adj" fmla="val 427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9" name="Rectangle: Rounded Corners 71">
            <a:extLst>
              <a:ext uri="{FF2B5EF4-FFF2-40B4-BE49-F238E27FC236}">
                <a16:creationId xmlns:a16="http://schemas.microsoft.com/office/drawing/2014/main" id="{D7FC4CFB-A85B-0EAD-2C35-1B0F39A4AF16}"/>
              </a:ext>
            </a:extLst>
          </p:cNvPr>
          <p:cNvSpPr/>
          <p:nvPr userDrawn="1"/>
        </p:nvSpPr>
        <p:spPr bwMode="auto">
          <a:xfrm>
            <a:off x="6205829" y="1370470"/>
            <a:ext cx="5397864" cy="2234806"/>
          </a:xfrm>
          <a:prstGeom prst="roundRect">
            <a:avLst>
              <a:gd name="adj" fmla="val 427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20" name="Rectangle: Rounded Corners 71">
            <a:extLst>
              <a:ext uri="{FF2B5EF4-FFF2-40B4-BE49-F238E27FC236}">
                <a16:creationId xmlns:a16="http://schemas.microsoft.com/office/drawing/2014/main" id="{9C62E7EA-5CFE-39DA-ADDC-472797975703}"/>
              </a:ext>
            </a:extLst>
          </p:cNvPr>
          <p:cNvSpPr/>
          <p:nvPr userDrawn="1"/>
        </p:nvSpPr>
        <p:spPr bwMode="auto">
          <a:xfrm>
            <a:off x="6205829" y="3800706"/>
            <a:ext cx="5397864" cy="2234806"/>
          </a:xfrm>
          <a:prstGeom prst="roundRect">
            <a:avLst>
              <a:gd name="adj" fmla="val 427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21234-8B4F-A8B3-6BE7-C94B896F2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" y="261609"/>
            <a:ext cx="11556123" cy="932191"/>
          </a:xfrm>
        </p:spPr>
        <p:txBody>
          <a:bodyPr>
            <a:normAutofit/>
          </a:bodyPr>
          <a:lstStyle>
            <a:lvl1pPr>
              <a:defRPr sz="4400" b="1" spc="-9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EAB9206-B0CA-7B7E-F2AE-EABB876C64FF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1074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boxes -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71">
            <a:extLst>
              <a:ext uri="{FF2B5EF4-FFF2-40B4-BE49-F238E27FC236}">
                <a16:creationId xmlns:a16="http://schemas.microsoft.com/office/drawing/2014/main" id="{09737DA9-B8EA-DF25-68C4-D284C2275E37}"/>
              </a:ext>
            </a:extLst>
          </p:cNvPr>
          <p:cNvSpPr/>
          <p:nvPr userDrawn="1"/>
        </p:nvSpPr>
        <p:spPr bwMode="auto">
          <a:xfrm>
            <a:off x="571614" y="1373637"/>
            <a:ext cx="3565671" cy="4682295"/>
          </a:xfrm>
          <a:prstGeom prst="roundRect">
            <a:avLst>
              <a:gd name="adj" fmla="val 427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7" name="Rectangle: Rounded Corners 71">
            <a:extLst>
              <a:ext uri="{FF2B5EF4-FFF2-40B4-BE49-F238E27FC236}">
                <a16:creationId xmlns:a16="http://schemas.microsoft.com/office/drawing/2014/main" id="{4592289A-A9FE-5D72-B343-423A760B9A05}"/>
              </a:ext>
            </a:extLst>
          </p:cNvPr>
          <p:cNvSpPr/>
          <p:nvPr userDrawn="1"/>
        </p:nvSpPr>
        <p:spPr bwMode="auto">
          <a:xfrm>
            <a:off x="8054716" y="1373635"/>
            <a:ext cx="3565671" cy="4682295"/>
          </a:xfrm>
          <a:prstGeom prst="roundRect">
            <a:avLst>
              <a:gd name="adj" fmla="val 427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Rectangle: Rounded Corners 71">
            <a:extLst>
              <a:ext uri="{FF2B5EF4-FFF2-40B4-BE49-F238E27FC236}">
                <a16:creationId xmlns:a16="http://schemas.microsoft.com/office/drawing/2014/main" id="{604C92A6-9DD7-E619-7344-9FA0985AAA54}"/>
              </a:ext>
            </a:extLst>
          </p:cNvPr>
          <p:cNvSpPr/>
          <p:nvPr userDrawn="1"/>
        </p:nvSpPr>
        <p:spPr bwMode="auto">
          <a:xfrm>
            <a:off x="4316457" y="1373636"/>
            <a:ext cx="3565671" cy="4682295"/>
          </a:xfrm>
          <a:prstGeom prst="roundRect">
            <a:avLst>
              <a:gd name="adj" fmla="val 427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6805CB1-C91C-3016-AE12-79FE52FC4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" y="261609"/>
            <a:ext cx="11556123" cy="932191"/>
          </a:xfrm>
        </p:spPr>
        <p:txBody>
          <a:bodyPr>
            <a:normAutofit/>
          </a:bodyPr>
          <a:lstStyle>
            <a:lvl1pPr>
              <a:defRPr sz="4400" b="1" spc="-9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A2F0375-933D-115B-85B9-054EFA1CAFF5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6146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929240-A02E-0BBD-7460-EC2C59D2E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8" y="261609"/>
            <a:ext cx="11340664" cy="932191"/>
          </a:xfrm>
        </p:spPr>
        <p:txBody>
          <a:bodyPr>
            <a:normAutofit/>
          </a:bodyPr>
          <a:lstStyle>
            <a:lvl1pPr>
              <a:defRPr sz="4400" b="1" spc="-9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36B80E9-6CF7-B1DB-DB79-8E52E8BBAB87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Image 12" descr=" ">
            <a:extLst>
              <a:ext uri="{FF2B5EF4-FFF2-40B4-BE49-F238E27FC236}">
                <a16:creationId xmlns:a16="http://schemas.microsoft.com/office/drawing/2014/main" id="{64C4BF24-2094-2F44-8EB6-9D54859892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98855"/>
            <a:ext cx="533397" cy="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5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3CD2F7-F0FD-2A43-0E80-77F4F9297D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23826"/>
            <a:ext cx="12192000" cy="6981825"/>
          </a:xfrm>
          <a:solidFill>
            <a:srgbClr val="EEEEE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change the photo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037EFE-D169-4B41-AAC2-34312937F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60087"/>
            <a:ext cx="9144000" cy="2387600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6000" spc="-9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A06194-C60A-DD4E-8D97-270DB8C95C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587" y="4833036"/>
            <a:ext cx="1392825" cy="490273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A51CE9-29FE-2EA2-CD44-10479AABBEF2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6708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 bwMode="auto">
          <a:xfrm>
            <a:off x="317940" y="1514477"/>
            <a:ext cx="11556123" cy="4662486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3" name="Slide Number Placeholder 5"/>
          <p:cNvSpPr txBox="1"/>
          <p:nvPr userDrawn="1"/>
        </p:nvSpPr>
        <p:spPr bwMode="auto">
          <a:xfrm>
            <a:off x="9130863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/>
            </a:defPPr>
            <a:lvl1pPr marL="0" algn="r" defTabSz="914400">
              <a:defRPr sz="1000">
                <a:solidFill>
                  <a:schemeClr val="tx1">
                    <a:tint val="75000"/>
                  </a:schemeClr>
                </a:solidFill>
                <a:latin typeface="Telegraf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9543BEB-D66C-6E4A-87AA-60417C33F2A3}" type="slidenum">
              <a:rPr lang="en-GB" sz="1000">
                <a:solidFill>
                  <a:schemeClr val="tx1"/>
                </a:solidFill>
                <a:latin typeface="+mn-lt"/>
              </a:rPr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 bwMode="auto">
          <a:xfrm>
            <a:off x="533398" y="158296"/>
            <a:ext cx="11340665" cy="1082675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Image 12" descr=" ">
            <a:extLst>
              <a:ext uri="{FF2B5EF4-FFF2-40B4-BE49-F238E27FC236}">
                <a16:creationId xmlns:a16="http://schemas.microsoft.com/office/drawing/2014/main" id="{D3A829E4-16BF-6387-7631-06917CD555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98855"/>
            <a:ext cx="533397" cy="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85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le Slide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452332-AA29-C2C9-56A4-377E5D3CC818}"/>
              </a:ext>
            </a:extLst>
          </p:cNvPr>
          <p:cNvSpPr/>
          <p:nvPr userDrawn="1"/>
        </p:nvSpPr>
        <p:spPr bwMode="auto">
          <a:xfrm>
            <a:off x="0" y="0"/>
            <a:ext cx="12294824" cy="6940627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FAAEC03-A20B-C15E-695C-9E46A78CF1DE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524000" y="1984375"/>
            <a:ext cx="9144000" cy="2387600"/>
          </a:xfrm>
        </p:spPr>
        <p:txBody>
          <a:bodyPr anchor="ctr">
            <a:normAutofit/>
          </a:bodyPr>
          <a:lstStyle>
            <a:lvl1pPr algn="ctr">
              <a:defRPr sz="7998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17B8E911-A20C-DBCF-AF5A-7698CF16441A}"/>
              </a:ext>
            </a:extLst>
          </p:cNvPr>
          <p:cNvSpPr/>
          <p:nvPr userDrawn="1"/>
        </p:nvSpPr>
        <p:spPr bwMode="auto">
          <a:xfrm flipV="1">
            <a:off x="334963" y="6123280"/>
            <a:ext cx="11539096" cy="133571"/>
          </a:xfrm>
          <a:custGeom>
            <a:avLst/>
            <a:gdLst/>
            <a:ahLst/>
            <a:cxnLst/>
            <a:rect l="l" t="t" r="r" b="b"/>
            <a:pathLst>
              <a:path w="19350355" extrusionOk="0">
                <a:moveTo>
                  <a:pt x="0" y="0"/>
                </a:moveTo>
                <a:lnTo>
                  <a:pt x="193501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1800">
              <a:latin typeface="+mn-lt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7AECED78-37F8-1C4A-400D-BE8C460925B8}"/>
              </a:ext>
            </a:extLst>
          </p:cNvPr>
          <p:cNvSpPr/>
          <p:nvPr userDrawn="1"/>
        </p:nvSpPr>
        <p:spPr bwMode="auto">
          <a:xfrm flipV="1">
            <a:off x="334963" y="6123280"/>
            <a:ext cx="11539096" cy="133571"/>
          </a:xfrm>
          <a:custGeom>
            <a:avLst/>
            <a:gdLst/>
            <a:ahLst/>
            <a:cxnLst/>
            <a:rect l="l" t="t" r="r" b="b"/>
            <a:pathLst>
              <a:path w="19350355" extrusionOk="0">
                <a:moveTo>
                  <a:pt x="0" y="0"/>
                </a:moveTo>
                <a:lnTo>
                  <a:pt x="19350196" y="0"/>
                </a:lnTo>
              </a:path>
            </a:pathLst>
          </a:custGeom>
          <a:ln w="31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1800">
              <a:latin typeface="+mn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AE2F0C7-BA53-8F1A-B5E6-F379242520D0}"/>
              </a:ext>
            </a:extLst>
          </p:cNvPr>
          <p:cNvSpPr txBox="1"/>
          <p:nvPr userDrawn="1"/>
        </p:nvSpPr>
        <p:spPr bwMode="auto">
          <a:xfrm>
            <a:off x="317938" y="6356352"/>
            <a:ext cx="27432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defPPr>
              <a:defRPr/>
            </a:defPPr>
            <a:lvl1pPr marL="0" algn="r" defTabSz="914262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1" algn="l" defTabSz="91426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2" algn="l" defTabSz="91426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4" algn="l" defTabSz="91426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4" algn="l" defTabSz="91426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6" algn="l" defTabSz="91426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7" algn="l" defTabSz="91426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18" algn="l" defTabSz="91426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48" algn="l" defTabSz="914262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07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30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0BF5-97BC-4A65-B319-EA7E4A2DE7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323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5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page gray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6B245D0-52EE-934D-A8D6-57700EEF7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40" y="1656271"/>
            <a:ext cx="11556123" cy="4520691"/>
          </a:xfrm>
        </p:spPr>
        <p:txBody>
          <a:bodyPr>
            <a:normAutofit/>
          </a:bodyPr>
          <a:lstStyle>
            <a:lvl1pPr>
              <a:defRPr sz="2000">
                <a:latin typeface="+mn-lt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065AFA5-12AB-5870-576A-FC17E635B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" y="261609"/>
            <a:ext cx="11556123" cy="932191"/>
          </a:xfrm>
        </p:spPr>
        <p:txBody>
          <a:bodyPr>
            <a:normAutofit/>
          </a:bodyPr>
          <a:lstStyle>
            <a:lvl1pPr>
              <a:defRPr sz="4400" spc="-9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4B9DA3-FE19-006E-4BC0-060E97C92BC5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825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page gray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B059EE1-CA7D-139E-1531-8B79E70CBE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371" y="1633597"/>
            <a:ext cx="11539691" cy="397993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7" indent="0">
              <a:buNone/>
              <a:defRPr sz="1600"/>
            </a:lvl2pPr>
            <a:lvl3pPr marL="914413" indent="0">
              <a:buNone/>
              <a:defRPr sz="1600"/>
            </a:lvl3pPr>
            <a:lvl4pPr marL="1371620" indent="0">
              <a:buNone/>
              <a:defRPr sz="1600"/>
            </a:lvl4pPr>
            <a:lvl5pPr marL="1828826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F088C7-E82D-7428-19A2-FA2495DB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" y="261609"/>
            <a:ext cx="11556123" cy="932191"/>
          </a:xfrm>
        </p:spPr>
        <p:txBody>
          <a:bodyPr>
            <a:normAutofit/>
          </a:bodyPr>
          <a:lstStyle>
            <a:lvl1pPr>
              <a:defRPr sz="4400" spc="-9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43DCA-50D0-1EE7-2916-94CCEA6203C0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7114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2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3D83B-5D07-42F4-A757-BAFDA16C09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722533" cy="68579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BB658ED-C525-D4F8-D294-FA5DEF84AC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7723" y="407243"/>
            <a:ext cx="4501197" cy="551164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7" indent="0">
              <a:buNone/>
              <a:defRPr sz="1600"/>
            </a:lvl2pPr>
            <a:lvl3pPr marL="914413" indent="0">
              <a:buNone/>
              <a:defRPr sz="1600"/>
            </a:lvl3pPr>
            <a:lvl4pPr marL="1371620" indent="0">
              <a:buNone/>
              <a:defRPr sz="1600"/>
            </a:lvl4pPr>
            <a:lvl5pPr marL="1828826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8E13FD-0C41-7BE7-2D20-FF08D37A25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940" y="261609"/>
            <a:ext cx="6089192" cy="932191"/>
          </a:xfrm>
        </p:spPr>
        <p:txBody>
          <a:bodyPr>
            <a:normAutofit/>
          </a:bodyPr>
          <a:lstStyle>
            <a:lvl1pPr>
              <a:defRPr sz="4400" spc="-9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to edit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4B8E78-67D0-8C6C-3E5C-C5B2F56425CB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4449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4259AF-6D75-9EE1-1803-E596221356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3D83B-5D07-42F4-A757-BAFDA16C09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722533" cy="68579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63A4E3-5492-855F-4245-8FFA41E636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568" y="6411784"/>
            <a:ext cx="559962" cy="197106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BB658ED-C525-D4F8-D294-FA5DEF84AC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7723" y="407243"/>
            <a:ext cx="4501197" cy="551164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7" indent="0">
              <a:buNone/>
              <a:defRPr sz="1600"/>
            </a:lvl2pPr>
            <a:lvl3pPr marL="914413" indent="0">
              <a:buNone/>
              <a:defRPr sz="1600"/>
            </a:lvl3pPr>
            <a:lvl4pPr marL="1371620" indent="0">
              <a:buNone/>
              <a:defRPr sz="1600"/>
            </a:lvl4pPr>
            <a:lvl5pPr marL="1828826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8D1D29C-B6A0-F371-6806-765B312B05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940" y="261609"/>
            <a:ext cx="6089192" cy="932191"/>
          </a:xfrm>
        </p:spPr>
        <p:txBody>
          <a:bodyPr>
            <a:normAutofit/>
          </a:bodyPr>
          <a:lstStyle>
            <a:lvl1pPr>
              <a:defRPr sz="4400" spc="-9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to edit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2A67C13-8EC4-4A3F-A2D3-9405E4471906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21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E3F5981-84A4-FA2A-2B92-AD33A4667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" y="261609"/>
            <a:ext cx="11556123" cy="932191"/>
          </a:xfrm>
        </p:spPr>
        <p:txBody>
          <a:bodyPr>
            <a:normAutofit/>
          </a:bodyPr>
          <a:lstStyle>
            <a:lvl1pPr>
              <a:defRPr sz="4400" spc="-9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366F9-485F-3A02-255C-1390D9698B62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704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x - wav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lines&#10;&#10;Description automatically generated">
            <a:extLst>
              <a:ext uri="{FF2B5EF4-FFF2-40B4-BE49-F238E27FC236}">
                <a16:creationId xmlns:a16="http://schemas.microsoft.com/office/drawing/2014/main" id="{36F6CE81-9691-320B-46E9-0FC468022F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41"/>
          <a:stretch/>
        </p:blipFill>
        <p:spPr>
          <a:xfrm>
            <a:off x="0" y="-10677"/>
            <a:ext cx="12192000" cy="6868677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2F56D0B-2591-C740-A599-1CA5344E12D8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Rectangle: Rounded Corners 71">
            <a:extLst>
              <a:ext uri="{FF2B5EF4-FFF2-40B4-BE49-F238E27FC236}">
                <a16:creationId xmlns:a16="http://schemas.microsoft.com/office/drawing/2014/main" id="{CFD82697-D201-E451-B07A-BEBDE5D92413}"/>
              </a:ext>
            </a:extLst>
          </p:cNvPr>
          <p:cNvSpPr/>
          <p:nvPr userDrawn="1"/>
        </p:nvSpPr>
        <p:spPr bwMode="auto">
          <a:xfrm>
            <a:off x="571615" y="1373637"/>
            <a:ext cx="11032078" cy="4682295"/>
          </a:xfrm>
          <a:prstGeom prst="roundRect">
            <a:avLst>
              <a:gd name="adj" fmla="val 267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7622C2-B9E3-0078-6156-C7AA92F330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8568" y="6411784"/>
            <a:ext cx="559962" cy="19710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D271DF0-ED3C-0D34-0969-051C5DC96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" y="261609"/>
            <a:ext cx="11556123" cy="932191"/>
          </a:xfrm>
        </p:spPr>
        <p:txBody>
          <a:bodyPr>
            <a:normAutofit/>
          </a:bodyPr>
          <a:lstStyle>
            <a:lvl1pPr>
              <a:defRPr sz="4400" spc="-9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934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e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net&#10;&#10;Description automatically generated">
            <a:extLst>
              <a:ext uri="{FF2B5EF4-FFF2-40B4-BE49-F238E27FC236}">
                <a16:creationId xmlns:a16="http://schemas.microsoft.com/office/drawing/2014/main" id="{90A6F02A-2713-9159-9A20-40A94B0A5F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659"/>
          <a:stretch/>
        </p:blipFill>
        <p:spPr>
          <a:xfrm>
            <a:off x="-17253" y="0"/>
            <a:ext cx="12209253" cy="689282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2F56D0B-2591-C740-A599-1CA5344E12D8}"/>
              </a:ext>
            </a:extLst>
          </p:cNvPr>
          <p:cNvSpPr txBox="1">
            <a:spLocks/>
          </p:cNvSpPr>
          <p:nvPr userDrawn="1"/>
        </p:nvSpPr>
        <p:spPr>
          <a:xfrm>
            <a:off x="9130863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elegraf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43BEB-D66C-6E4A-87AA-60417C33F2A3}" type="slidenum">
              <a:rPr lang="en-GB" sz="100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GB" sz="10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97C656-3809-3FB1-8603-7432C2FA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8568" y="6411784"/>
            <a:ext cx="559962" cy="19710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B84EC04-2D4C-8EC4-7BF4-8B11532F5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" y="261609"/>
            <a:ext cx="11556123" cy="932191"/>
          </a:xfrm>
        </p:spPr>
        <p:txBody>
          <a:bodyPr>
            <a:normAutofit/>
          </a:bodyPr>
          <a:lstStyle>
            <a:lvl1pPr>
              <a:defRPr sz="4400" spc="-9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423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122A55-5426-C57A-14B3-E074683B117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6E9BD3-1CB4-9E42-A797-C126D05A6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" y="365126"/>
            <a:ext cx="110358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F044D-3872-BE44-8E92-2709775A6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939" y="1825625"/>
            <a:ext cx="110358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B36BE-0FC1-7242-A899-E71C1B135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0862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F9543BEB-D66C-6E4A-87AA-60417C33F2A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71CF29-A5F3-CB0F-ABA8-3F01B28A395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48568" y="6411784"/>
            <a:ext cx="559962" cy="1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1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665" r:id="rId2"/>
    <p:sldLayoutId id="2147483769" r:id="rId3"/>
    <p:sldLayoutId id="2147483768" r:id="rId4"/>
    <p:sldLayoutId id="2147483700" r:id="rId5"/>
    <p:sldLayoutId id="2147483761" r:id="rId6"/>
    <p:sldLayoutId id="2147483692" r:id="rId7"/>
    <p:sldLayoutId id="2147483753" r:id="rId8"/>
    <p:sldLayoutId id="2147483755" r:id="rId9"/>
    <p:sldLayoutId id="2147483677" r:id="rId10"/>
    <p:sldLayoutId id="2147483762" r:id="rId11"/>
    <p:sldLayoutId id="2147483770" r:id="rId12"/>
    <p:sldLayoutId id="2147483775" r:id="rId13"/>
  </p:sldLayoutIdLst>
  <p:hf hdr="0" ftr="0" dt="0"/>
  <p:txStyles>
    <p:titleStyle>
      <a:lvl1pPr algn="l" defTabSz="91441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3" indent="-228603" algn="l" defTabSz="91441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0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6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3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9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6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42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9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55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3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0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6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3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9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6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52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122A55-5426-C57A-14B3-E074683B117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6E9BD3-1CB4-9E42-A797-C126D05A6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9" y="365126"/>
            <a:ext cx="110358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F044D-3872-BE44-8E92-2709775A6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939" y="1825625"/>
            <a:ext cx="110358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B36BE-0FC1-7242-A899-E71C1B135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0862" y="6327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F9543BEB-D66C-6E4A-87AA-60417C33F2A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71CF29-A5F3-CB0F-ABA8-3F01B28A395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48568" y="6411784"/>
            <a:ext cx="559962" cy="1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7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</p:sldLayoutIdLst>
  <p:hf hdr="0" ftr="0" dt="0"/>
  <p:txStyles>
    <p:titleStyle>
      <a:lvl1pPr algn="l" defTabSz="91441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3" indent="-228603" algn="l" defTabSz="91441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0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6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3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9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6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42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9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55" indent="-228603" algn="l" defTabSz="914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3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0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6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3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9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6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52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hyperlink" Target="https://www.meetiqm.com&#8203;/" TargetMode="External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5.jpg"/><Relationship Id="rId7" Type="http://schemas.openxmlformats.org/officeDocument/2006/relationships/image" Target="../media/image26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../media/image28.png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34.jpg"/><Relationship Id="rId10" Type="http://schemas.openxmlformats.org/officeDocument/2006/relationships/image" Target="NULL"/><Relationship Id="rId4" Type="http://schemas.openxmlformats.org/officeDocument/2006/relationships/image" Target="../media/image33.jpg"/><Relationship Id="rId9" Type="http://schemas.openxmlformats.org/officeDocument/2006/relationships/image" Target="NULL"/><Relationship Id="rId1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1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NUL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large white cylinder with black text&#10;&#10;Description automatically generated">
            <a:extLst>
              <a:ext uri="{FF2B5EF4-FFF2-40B4-BE49-F238E27FC236}">
                <a16:creationId xmlns:a16="http://schemas.microsoft.com/office/drawing/2014/main" id="{F3233AE4-BE23-D93E-D9AD-A8AD4C229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" y="446"/>
            <a:ext cx="12191207" cy="6857554"/>
          </a:xfrm>
          <a:prstGeom prst="rect">
            <a:avLst/>
          </a:prstGeom>
        </p:spPr>
      </p:pic>
      <p:pic>
        <p:nvPicPr>
          <p:cNvPr id="3" name="Image 1" descr="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96" y="349651"/>
            <a:ext cx="634997" cy="223782"/>
          </a:xfrm>
          <a:prstGeom prst="rect">
            <a:avLst/>
          </a:prstGeom>
        </p:spPr>
      </p:pic>
      <p:pic>
        <p:nvPicPr>
          <p:cNvPr id="4" name="Image 2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7485" y="349740"/>
            <a:ext cx="634819" cy="223607"/>
          </a:xfrm>
          <a:prstGeom prst="rect">
            <a:avLst/>
          </a:prstGeom>
        </p:spPr>
      </p:pic>
      <p:pic>
        <p:nvPicPr>
          <p:cNvPr id="5" name="Image 3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0354" y="350902"/>
            <a:ext cx="100834" cy="148773"/>
          </a:xfrm>
          <a:prstGeom prst="rect">
            <a:avLst/>
          </a:prstGeom>
        </p:spPr>
      </p:pic>
      <p:pic>
        <p:nvPicPr>
          <p:cNvPr id="6" name="Image 4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4769" y="350903"/>
            <a:ext cx="100837" cy="136687"/>
          </a:xfrm>
          <a:prstGeom prst="rect">
            <a:avLst/>
          </a:prstGeom>
        </p:spPr>
      </p:pic>
      <p:pic>
        <p:nvPicPr>
          <p:cNvPr id="7" name="Image 5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7173" y="516915"/>
            <a:ext cx="162517" cy="55317"/>
          </a:xfrm>
          <a:prstGeom prst="rect">
            <a:avLst/>
          </a:prstGeom>
        </p:spPr>
      </p:pic>
      <p:pic>
        <p:nvPicPr>
          <p:cNvPr id="8" name="Image 6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30076" y="469678"/>
            <a:ext cx="116019" cy="76844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825496" y="1657581"/>
            <a:ext cx="5391615" cy="3149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4799" b="1" kern="0" spc="96" dirty="0">
                <a:solidFill>
                  <a:srgbClr val="FFFFFF">
                    <a:alpha val="100000"/>
                  </a:srgbClr>
                </a:solidFill>
                <a:latin typeface="Tahoma Bold"/>
                <a:ea typeface="Tahoma Bold"/>
                <a:cs typeface="Tahoma Bold"/>
              </a:rPr>
              <a:t>Quantum Operations continued</a:t>
            </a:r>
            <a:endParaRPr lang="en-US" sz="4799" b="1" dirty="0">
              <a:latin typeface="Tahoma Bold"/>
              <a:ea typeface="Tahoma Bold"/>
              <a:cs typeface="Tahoma Bold"/>
            </a:endParaRPr>
          </a:p>
        </p:txBody>
      </p:sp>
      <p:sp>
        <p:nvSpPr>
          <p:cNvPr id="11" name="Text 2"/>
          <p:cNvSpPr/>
          <p:nvPr/>
        </p:nvSpPr>
        <p:spPr>
          <a:xfrm>
            <a:off x="784668" y="6370475"/>
            <a:ext cx="810679" cy="143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900"/>
              </a:lnSpc>
            </a:pPr>
            <a:r>
              <a:rPr lang="en-US" sz="700" u="sng" kern="0" spc="14">
                <a:solidFill>
                  <a:srgbClr val="FFFFFF"/>
                </a:solidFill>
                <a:latin typeface="Tahoma Regular"/>
                <a:ea typeface="Tahoma Regular" pitchFamily="34" charset="-122"/>
                <a:cs typeface="Tahoma Regular" pitchFamily="34" charset="-12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www.meetiqm.com</a:t>
            </a:r>
            <a:endParaRPr lang="en-US" sz="700" u="sng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14" name="Text 5"/>
          <p:cNvSpPr/>
          <p:nvPr/>
        </p:nvSpPr>
        <p:spPr>
          <a:xfrm>
            <a:off x="787396" y="5270260"/>
            <a:ext cx="4883125" cy="304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1200" b="1" dirty="0">
                <a:solidFill>
                  <a:srgbClr val="FFFFFF">
                    <a:alpha val="100000"/>
                  </a:srgbClr>
                </a:solidFill>
                <a:latin typeface="Tahoma"/>
                <a:ea typeface="Tahoma Bold"/>
                <a:cs typeface="Tahoma Bold"/>
              </a:rPr>
              <a:t>A lecture series by IQM and HS RM</a:t>
            </a:r>
          </a:p>
          <a:p>
            <a:pPr>
              <a:lnSpc>
                <a:spcPts val="2000"/>
              </a:lnSpc>
            </a:pPr>
            <a:r>
              <a:rPr lang="en-US" sz="1200" dirty="0">
                <a:solidFill>
                  <a:srgbClr val="FFFFFF">
                    <a:alpha val="100000"/>
                  </a:srgbClr>
                </a:solidFill>
                <a:latin typeface="Tahoma"/>
                <a:ea typeface="Tahoma Bold"/>
                <a:cs typeface="Tahoma Bold"/>
              </a:rPr>
              <a:t>Authors: Stefan Seegerer, Mikio Nakahara</a:t>
            </a:r>
            <a:endParaRPr lang="de-DE" sz="900" dirty="0"/>
          </a:p>
        </p:txBody>
      </p:sp>
      <p:pic>
        <p:nvPicPr>
          <p:cNvPr id="15" name="Image 7" descr=" 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19146" y="4965500"/>
            <a:ext cx="4883125" cy="12698"/>
          </a:xfrm>
          <a:prstGeom prst="rect">
            <a:avLst/>
          </a:prstGeom>
        </p:spPr>
      </p:pic>
      <p:sp>
        <p:nvSpPr>
          <p:cNvPr id="16" name="Text 5">
            <a:extLst>
              <a:ext uri="{FF2B5EF4-FFF2-40B4-BE49-F238E27FC236}">
                <a16:creationId xmlns:a16="http://schemas.microsoft.com/office/drawing/2014/main" id="{4FFF0D50-15BE-D4D9-33CD-164FC3D9607F}"/>
              </a:ext>
            </a:extLst>
          </p:cNvPr>
          <p:cNvSpPr/>
          <p:nvPr/>
        </p:nvSpPr>
        <p:spPr>
          <a:xfrm>
            <a:off x="787285" y="5906235"/>
            <a:ext cx="2222489" cy="143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000" dirty="0">
                <a:solidFill>
                  <a:srgbClr val="FFFFFF">
                    <a:alpha val="100000"/>
                  </a:srgbClr>
                </a:solidFill>
                <a:latin typeface="Tahoma"/>
                <a:ea typeface="+mn-lt"/>
                <a:cs typeface="+mn-lt"/>
              </a:rPr>
              <a:t>Last Updated 06/2025</a:t>
            </a:r>
            <a:endParaRPr lang="en-US" sz="1000" dirty="0"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 bwMode="auto"/>
            <p:txBody>
              <a:bodyPr>
                <a:normAutofit lnSpcReduction="10000"/>
              </a:bodyPr>
              <a:lstStyle/>
              <a:p>
                <a:pPr marL="457200" indent="-457200">
                  <a:buAutoNum type="arabicPeriod"/>
                  <a:defRPr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A Brief Introduction to Quantum Mechanics</a:t>
                </a:r>
                <a:endParaRPr dirty="0"/>
              </a:p>
              <a:p>
                <a:pPr>
                  <a:defRPr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A short introduction to quantum mechanics is given to make this training self-contained.</a:t>
                </a:r>
                <a:endParaRPr dirty="0"/>
              </a:p>
              <a:p>
                <a:pPr marL="0" indent="0">
                  <a:buNone/>
                  <a:defRPr/>
                </a:pPr>
                <a:r>
                  <a:rPr lang="en-US" dirty="0">
                    <a:solidFill>
                      <a:srgbClr val="C00000"/>
                    </a:solidFill>
                  </a:rPr>
                  <a:t>2. One-Qubit Gates</a:t>
                </a:r>
                <a:endParaRPr dirty="0"/>
              </a:p>
              <a:p>
                <a:pPr>
                  <a:defRPr/>
                </a:pPr>
                <a:r>
                  <a:rPr lang="en-US" dirty="0">
                    <a:solidFill>
                      <a:srgbClr val="C00000"/>
                    </a:solidFill>
                  </a:rPr>
                  <a:t>Quantum gates </a:t>
                </a:r>
                <a:r>
                  <a:rPr lang="en-US" dirty="0"/>
                  <a:t>are quantum counterparts of classical gates such as NOT, OR and </a:t>
                </a:r>
                <a:r>
                  <a:rPr lang="en-US" dirty="0" err="1"/>
                  <a:t>AND</a:t>
                </a:r>
                <a:r>
                  <a:rPr lang="en-US" dirty="0"/>
                  <a:t>. </a:t>
                </a:r>
                <a:endParaRPr dirty="0"/>
              </a:p>
              <a:p>
                <a:pPr>
                  <a:defRPr/>
                </a:pPr>
                <a:r>
                  <a:rPr lang="en-US" dirty="0"/>
                  <a:t>Here simple quantum gates acting on 1-qubit are introduced.</a:t>
                </a:r>
                <a:endParaRPr dirty="0"/>
              </a:p>
              <a:p>
                <a:pPr marL="0" indent="0">
                  <a:buNone/>
                  <a:defRPr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3. Two-Qubit Gates </a:t>
                </a:r>
                <a:endParaRPr dirty="0"/>
              </a:p>
              <a:p>
                <a:pPr>
                  <a:defRPr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Two-qubit gates have two inputs and two outputs. They are necessary to entangle tensor product states.</a:t>
                </a:r>
                <a:endParaRPr dirty="0"/>
              </a:p>
              <a:p>
                <a:pPr>
                  <a:defRPr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Any unitary gate acting on an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-qubit state (a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big matrix) can be decomposed into 1-qubit gates and 2-qubit gates. </a:t>
                </a:r>
                <a:endParaRPr dirty="0"/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endParaRPr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blipFill>
                <a:blip r:embed="rId2"/>
                <a:stretch>
                  <a:fillRect l="-768" t="-2446" r="-120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Agenda</a:t>
            </a:r>
            <a:endParaRPr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317940" y="1066800"/>
                <a:ext cx="11556123" cy="5344160"/>
              </a:xfrm>
            </p:spPr>
            <p:txBody>
              <a:bodyPr>
                <a:normAutofit/>
              </a:bodyPr>
              <a:lstStyle/>
              <a:p>
                <a:pPr>
                  <a:defRPr/>
                </a:pPr>
                <a:r>
                  <a:rPr lang="en-US" dirty="0"/>
                  <a:t>A quantum gate that acts on a single qubit is called a </a:t>
                </a:r>
                <a:r>
                  <a:rPr lang="en-US" dirty="0">
                    <a:solidFill>
                      <a:srgbClr val="C00000"/>
                    </a:solidFill>
                  </a:rPr>
                  <a:t>1-qubit gate</a:t>
                </a:r>
                <a:r>
                  <a:rPr lang="en-US" dirty="0"/>
                  <a:t>. </a:t>
                </a:r>
                <a:endParaRPr dirty="0"/>
              </a:p>
              <a:p>
                <a:pPr marL="0" indent="0">
                  <a:buNone/>
                  <a:defRPr/>
                </a:pPr>
                <a:r>
                  <a:rPr lang="en-US" dirty="0"/>
                  <a:t>         </a:t>
                </a:r>
                <a:endParaRPr dirty="0"/>
              </a:p>
              <a:p>
                <a:pPr marL="0" indent="0">
                  <a:buNone/>
                  <a:defRPr/>
                </a:pPr>
                <a:endParaRPr lang="en-US" dirty="0"/>
              </a:p>
              <a:p>
                <a:pPr marL="0" indent="0">
                  <a:buNone/>
                  <a:defRPr/>
                </a:pPr>
                <a:endParaRPr lang="en-US" dirty="0"/>
              </a:p>
              <a:p>
                <a:pPr marL="0" indent="0">
                  <a:buNone/>
                  <a:defRPr/>
                </a:pPr>
                <a:endParaRPr lang="en-US" dirty="0"/>
              </a:p>
              <a:p>
                <a:pPr marL="0" indent="0">
                  <a:buNone/>
                  <a:defRPr/>
                </a:pPr>
                <a:endParaRPr lang="en-US" dirty="0"/>
              </a:p>
              <a:p>
                <a:pPr>
                  <a:defRPr/>
                </a:pPr>
                <a:r>
                  <a:rPr lang="en-US" dirty="0"/>
                  <a:t>Recall</a:t>
                </a:r>
                <a:endParaRPr dirty="0"/>
              </a:p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/>
                      </a:rPr>
                      <m:t>𝑋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𝑋</m:t>
                    </m:r>
                    <m:d>
                      <m:dPr>
                        <m:begChr m:val="|"/>
                        <m:endChr m:val="⟩"/>
                        <m:ctrlPr>
                          <a:rPr lang="en-US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b="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⟩"/>
                        <m:ctrlPr>
                          <a:rPr lang="en-US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>
                        <a:latin typeface="Cambria Math"/>
                      </a:rPr>
                      <m:t> &amp; </m:t>
                    </m:r>
                    <m:r>
                      <a:rPr lang="en-US" b="0" i="1">
                        <a:latin typeface="Cambria Math"/>
                      </a:rPr>
                      <m:t>𝑋</m:t>
                    </m:r>
                    <m:d>
                      <m:dPr>
                        <m:begChr m:val="|"/>
                        <m:endChr m:val="⟩"/>
                        <m:ctrlPr>
                          <a:rPr lang="en-US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>
                        <a:latin typeface="Cambria Math"/>
                      </a:rPr>
                      <m:t>=|0⟩</m:t>
                    </m:r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↔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NOT</a:t>
                </a:r>
                <a:r>
                  <a:rPr lang="en-US" dirty="0"/>
                  <a:t>. </a:t>
                </a:r>
                <a:endParaRPr dirty="0"/>
              </a:p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𝑍</m:t>
                    </m:r>
                    <m:r>
                      <a:rPr lang="en-US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𝑍</m:t>
                    </m:r>
                    <m:d>
                      <m:dPr>
                        <m:begChr m:val="|"/>
                        <m:endChr m:val="⟩"/>
                        <m:ctrlPr>
                          <a:rPr lang="en-US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b="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⟩"/>
                        <m:ctrlPr>
                          <a:rPr lang="en-US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b="0" i="1">
                        <a:latin typeface="Cambria Math"/>
                      </a:rPr>
                      <m:t> &amp; </m:t>
                    </m:r>
                    <m:r>
                      <a:rPr lang="en-US" b="0" i="1">
                        <a:latin typeface="Cambria Math"/>
                      </a:rPr>
                      <m:t>𝑍</m:t>
                    </m:r>
                    <m:d>
                      <m:dPr>
                        <m:begChr m:val="|"/>
                        <m:endChr m:val="⟩"/>
                        <m:ctrlPr>
                          <a:rPr lang="en-US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>
                        <a:latin typeface="Cambria Math"/>
                      </a:rPr>
                      <m:t>=−</m:t>
                    </m:r>
                    <m:d>
                      <m:dPr>
                        <m:begChr m:val="|"/>
                        <m:endChr m:val="⟩"/>
                        <m:ctrlPr>
                          <a:rPr lang="en-US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>
                        <a:latin typeface="Cambria Math"/>
                      </a:rPr>
                      <m:t>. </m:t>
                    </m:r>
                  </m:oMath>
                </a14:m>
                <a:r>
                  <a:rPr lang="en-US" dirty="0"/>
                  <a:t>No classical counterpart. </a:t>
                </a:r>
                <a:endParaRPr dirty="0"/>
              </a:p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𝑌</m:t>
                    </m:r>
                    <m:r>
                      <a:rPr lang="en-US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𝑖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>
                                  <a:latin typeface="Cambria Math"/>
                                </a:rPr>
                                <m:t>𝑖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𝑌</m:t>
                    </m:r>
                    <m:r>
                      <a:rPr lang="en-US" b="0" i="1">
                        <a:latin typeface="Cambria Math"/>
                      </a:rPr>
                      <m:t>=−</m:t>
                    </m:r>
                    <m:r>
                      <a:rPr lang="en-US" b="0" i="1">
                        <a:latin typeface="Cambria Math"/>
                      </a:rPr>
                      <m:t>𝑖</m:t>
                    </m:r>
                    <m:r>
                      <a:rPr lang="en-US" b="0" i="1">
                        <a:latin typeface="Cambria Math"/>
                      </a:rPr>
                      <m:t> </m:t>
                    </m:r>
                    <m:r>
                      <a:rPr lang="en-US" b="0" i="1">
                        <a:latin typeface="Cambria Math"/>
                      </a:rPr>
                      <m:t>𝑍𝑋</m:t>
                    </m:r>
                    <m:r>
                      <a:rPr lang="en-US" b="0" i="1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No classical counterpart.</a:t>
                </a:r>
                <a:endParaRPr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317940" y="1066800"/>
                <a:ext cx="11556123" cy="5344160"/>
              </a:xfrm>
              <a:blipFill>
                <a:blip r:embed="rId2"/>
                <a:stretch>
                  <a:fillRect l="-658" t="-142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 bwMode="auto">
          <a:xfrm>
            <a:off x="317939" y="365127"/>
            <a:ext cx="11556123" cy="61316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One-Qubit Gates</a:t>
            </a:r>
            <a:endParaRPr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7126939" y="1500839"/>
            <a:ext cx="43747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/>
              <a:t>The line denotes a qubit. Time flies from left to right.</a:t>
            </a:r>
            <a:endParaRPr dirty="0"/>
          </a:p>
          <a:p>
            <a:pPr>
              <a:defRPr/>
            </a:pPr>
            <a:endParaRPr dirty="0"/>
          </a:p>
        </p:txBody>
      </p:sp>
      <p:pic>
        <p:nvPicPr>
          <p:cNvPr id="11" name="Picture 10" descr="Text&#10;&#10;Description automatically generated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348753" y="1494490"/>
            <a:ext cx="2845920" cy="923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 bwMode="auto">
              <a:xfrm>
                <a:off x="1823758" y="1870171"/>
                <a:ext cx="10386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:r>
                  <a:rPr lang="en-US" sz="2400" b="0">
                    <a:solidFill>
                      <a:srgbClr val="C00000"/>
                    </a:solidFill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𝜓</m:t>
                        </m:r>
                        <m:r>
                          <m:rPr>
                            <m:sty m:val="p"/>
                          </m:rPr>
                          <a:rPr lang="en-US" sz="2400" b="0" i="0" baseline="-25000">
                            <a:solidFill>
                              <a:srgbClr val="C00000"/>
                            </a:solidFill>
                            <a:latin typeface="Cambria Math"/>
                          </a:rPr>
                          <m:t>in</m:t>
                        </m:r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⟩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         </m:t>
                        </m:r>
                      </m:sub>
                    </m:sSub>
                  </m:oMath>
                </a14:m>
                <a:endParaRPr sz="240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3758" y="1870171"/>
                <a:ext cx="1038682" cy="369332"/>
              </a:xfrm>
              <a:prstGeom prst="rect">
                <a:avLst/>
              </a:prstGeom>
              <a:blipFill>
                <a:blip r:embed="rId4"/>
                <a:stretch>
                  <a:fillRect l="-17544" t="-26667" b="-5000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 bwMode="auto">
              <a:xfrm>
                <a:off x="4990810" y="1873540"/>
                <a:ext cx="11589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:r>
                  <a:rPr lang="en-US" sz="2400" b="0">
                    <a:solidFill>
                      <a:srgbClr val="C00000"/>
                    </a:solidFill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𝜓</m:t>
                        </m:r>
                        <m:r>
                          <m:rPr>
                            <m:sty m:val="p"/>
                          </m:rPr>
                          <a:rPr lang="en-US" sz="2400" b="0" i="0" baseline="-25000">
                            <a:solidFill>
                              <a:srgbClr val="C00000"/>
                            </a:solidFill>
                            <a:latin typeface="Cambria Math"/>
                          </a:rPr>
                          <m:t>out</m:t>
                        </m:r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⟩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         </m:t>
                        </m:r>
                      </m:sub>
                    </m:sSub>
                  </m:oMath>
                </a14:m>
                <a:endParaRPr sz="240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90810" y="1873540"/>
                <a:ext cx="1158907" cy="369332"/>
              </a:xfrm>
              <a:prstGeom prst="rect">
                <a:avLst/>
              </a:prstGeom>
              <a:blipFill>
                <a:blip r:embed="rId5"/>
                <a:stretch>
                  <a:fillRect l="-16316" t="-24590" b="-4918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 bwMode="auto">
              <a:xfrm>
                <a:off x="5719668" y="1870171"/>
                <a:ext cx="12103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>
                          <a:solidFill>
                            <a:srgbClr val="C00000"/>
                          </a:solidFill>
                          <a:latin typeface="Cambria Math"/>
                        </a:rPr>
                        <m:t>𝑈</m:t>
                      </m:r>
                      <m:r>
                        <a:rPr lang="en-US" sz="2400" b="0" i="1">
                          <a:solidFill>
                            <a:srgbClr val="C00000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400" b="0" i="1">
                          <a:solidFill>
                            <a:srgbClr val="C00000"/>
                          </a:solidFill>
                          <a:latin typeface="Cambria Math"/>
                        </a:rPr>
                        <m:t>𝜓</m:t>
                      </m:r>
                      <m:r>
                        <m:rPr>
                          <m:sty m:val="p"/>
                        </m:rPr>
                        <a:rPr lang="en-US" sz="2400" b="0" i="0" baseline="-25000">
                          <a:solidFill>
                            <a:srgbClr val="C00000"/>
                          </a:solidFill>
                          <a:latin typeface="Cambria Math"/>
                        </a:rPr>
                        <m:t>in</m:t>
                      </m:r>
                      <m:r>
                        <a:rPr lang="en-US" sz="2400" b="0" i="1">
                          <a:solidFill>
                            <a:srgbClr val="C00000"/>
                          </a:solidFill>
                          <a:latin typeface="Cambria Math"/>
                        </a:rPr>
                        <m:t>⟩</m:t>
                      </m:r>
                    </m:oMath>
                  </m:oMathPara>
                </a14:m>
                <a:endParaRPr sz="2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9668" y="1870171"/>
                <a:ext cx="1210395" cy="369332"/>
              </a:xfrm>
              <a:prstGeom prst="rect">
                <a:avLst/>
              </a:prstGeom>
              <a:blipFill>
                <a:blip r:embed="rId6"/>
                <a:stretch>
                  <a:fillRect l="-1508" r="-8040" b="-3833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Shape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345907" y="2505999"/>
            <a:ext cx="4408685" cy="923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 bwMode="auto">
              <a:xfrm>
                <a:off x="1830057" y="3032170"/>
                <a:ext cx="10386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:r>
                  <a:rPr lang="en-US" sz="2400" b="0">
                    <a:solidFill>
                      <a:srgbClr val="C00000"/>
                    </a:solidFill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𝜓</m:t>
                        </m:r>
                        <m:r>
                          <m:rPr>
                            <m:sty m:val="p"/>
                          </m:rPr>
                          <a:rPr lang="en-US" sz="2400" b="0" i="0" baseline="-25000">
                            <a:solidFill>
                              <a:srgbClr val="C00000"/>
                            </a:solidFill>
                            <a:latin typeface="Cambria Math"/>
                          </a:rPr>
                          <m:t>in</m:t>
                        </m:r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⟩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         </m:t>
                        </m:r>
                      </m:sub>
                    </m:sSub>
                  </m:oMath>
                </a14:m>
                <a:endParaRPr sz="240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0057" y="3032170"/>
                <a:ext cx="1038682" cy="369332"/>
              </a:xfrm>
              <a:prstGeom prst="rect">
                <a:avLst/>
              </a:prstGeom>
              <a:blipFill>
                <a:blip r:embed="rId8"/>
                <a:stretch>
                  <a:fillRect l="-17544" t="-24590" b="-4918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 bwMode="auto">
              <a:xfrm>
                <a:off x="6493183" y="2871962"/>
                <a:ext cx="24581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a:rPr lang="en-US" sz="2400" b="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𝜓</m:t>
                          </m:r>
                          <m:r>
                            <m:rPr>
                              <m:sty m:val="p"/>
                            </m:rPr>
                            <a:rPr lang="en-US" sz="2400" b="0" i="0" baseline="-250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out</m:t>
                          </m:r>
                        </m:e>
                      </m:d>
                      <m:r>
                        <a:rPr lang="en-US" sz="2400" b="0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>
                          <a:solidFill>
                            <a:srgbClr val="C00000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400" b="0" i="1">
                          <a:solidFill>
                            <a:srgbClr val="C00000"/>
                          </a:solidFill>
                          <a:latin typeface="Cambria Math"/>
                        </a:rPr>
                        <m:t>𝜓</m:t>
                      </m:r>
                      <m:r>
                        <m:rPr>
                          <m:sty m:val="p"/>
                        </m:rPr>
                        <a:rPr lang="en-US" sz="2400" b="0" i="0" baseline="-25000">
                          <a:solidFill>
                            <a:srgbClr val="C00000"/>
                          </a:solidFill>
                          <a:latin typeface="Cambria Math"/>
                        </a:rPr>
                        <m:t>in</m:t>
                      </m:r>
                      <m:r>
                        <a:rPr lang="en-US" sz="2400" b="0" i="1">
                          <a:solidFill>
                            <a:srgbClr val="C00000"/>
                          </a:solidFill>
                          <a:latin typeface="Cambria Math"/>
                        </a:rPr>
                        <m:t>⟩</m:t>
                      </m:r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3183" y="2871962"/>
                <a:ext cx="2458109" cy="369332"/>
              </a:xfrm>
              <a:prstGeom prst="rect">
                <a:avLst/>
              </a:prstGeom>
              <a:blipFill>
                <a:blip r:embed="rId9"/>
                <a:stretch>
                  <a:fillRect r="-3970" b="-3770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 bwMode="auto">
              <a:xfrm>
                <a:off x="1663008" y="3756240"/>
                <a:ext cx="4217410" cy="5198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de-DE" sz="2800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de-DE" sz="2800" b="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de-DE" sz="2800" b="0" i="1">
                        <a:latin typeface="Cambria Math"/>
                      </a:rPr>
                      <m:t>= </m:t>
                    </m:r>
                    <m:d>
                      <m:dPr>
                        <m:ctrlPr>
                          <a:rPr lang="de-DE" sz="2800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de-DE" sz="2800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fPr>
                          <m:num>
                            <m:r>
                              <a:rPr lang="de-DE" sz="2800" b="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de-DE" sz="2800" b="0" i="1">
                                <a:latin typeface="Cambria Math"/>
                              </a:rPr>
                              <m:t>0</m:t>
                            </m:r>
                          </m:den>
                        </m:f>
                      </m:e>
                    </m:d>
                  </m:oMath>
                </a14:m>
                <a:r>
                  <a:rPr sz="2800"/>
                  <a:t> </a:t>
                </a:r>
                <a:r>
                  <a:rPr sz="2400"/>
                  <a:t>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de-DE" sz="280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de-DE" sz="2800" b="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de-DE" sz="2800" i="1">
                        <a:latin typeface="Cambria Math"/>
                      </a:rPr>
                      <m:t>= </m:t>
                    </m:r>
                    <m:d>
                      <m:dPr>
                        <m:ctrlPr>
                          <a:rPr lang="de-DE" sz="280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de-DE" sz="280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fPr>
                          <m:num>
                            <m:r>
                              <a:rPr lang="de-DE" sz="2800" b="0" i="1">
                                <a:latin typeface="Cambria Math"/>
                              </a:rPr>
                              <m:t>0</m:t>
                            </m:r>
                          </m:num>
                          <m:den>
                            <m:r>
                              <a:rPr lang="de-DE" sz="2800" b="0" i="1">
                                <a:latin typeface="Cambria Math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endParaRPr sz="280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3008" y="3756240"/>
                <a:ext cx="4217410" cy="519886"/>
              </a:xfrm>
              <a:prstGeom prst="rect">
                <a:avLst/>
              </a:prstGeom>
              <a:blipFill>
                <a:blip r:embed="rId10"/>
                <a:stretch>
                  <a:fillRect t="-2353" b="-2235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AF17455-472B-B658-7B9F-46318C9FD1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8250" y="4237595"/>
            <a:ext cx="647700" cy="635000"/>
          </a:xfrm>
          <a:prstGeom prst="rect">
            <a:avLst/>
          </a:prstGeom>
        </p:spPr>
      </p:pic>
      <p:sp>
        <p:nvSpPr>
          <p:cNvPr id="5" name="Google Shape;258;p34">
            <a:extLst>
              <a:ext uri="{FF2B5EF4-FFF2-40B4-BE49-F238E27FC236}">
                <a16:creationId xmlns:a16="http://schemas.microsoft.com/office/drawing/2014/main" id="{7F098B26-9CA8-6D0C-A9E8-900EB461F747}"/>
              </a:ext>
            </a:extLst>
          </p:cNvPr>
          <p:cNvSpPr txBox="1"/>
          <p:nvPr/>
        </p:nvSpPr>
        <p:spPr>
          <a:xfrm>
            <a:off x="9314327" y="3932782"/>
            <a:ext cx="2743201" cy="577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de-DE" sz="2400" dirty="0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This </a:t>
            </a:r>
            <a:r>
              <a:rPr lang="de-DE" sz="2400" dirty="0" err="1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is</a:t>
            </a:r>
            <a:r>
              <a:rPr lang="de-DE" sz="2400" dirty="0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 </a:t>
            </a:r>
            <a:r>
              <a:rPr lang="de-DE" sz="2400" dirty="0" err="1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how</a:t>
            </a:r>
            <a:r>
              <a:rPr lang="de-DE" sz="2400" dirty="0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 </a:t>
            </a:r>
            <a:r>
              <a:rPr lang="de-DE" sz="2400" dirty="0" err="1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it</a:t>
            </a:r>
            <a:r>
              <a:rPr lang="de-DE" sz="2400" dirty="0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 </a:t>
            </a:r>
            <a:r>
              <a:rPr lang="de-DE" sz="2400" dirty="0" err="1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looked</a:t>
            </a:r>
            <a:r>
              <a:rPr lang="de-DE" sz="2400" dirty="0">
                <a:solidFill>
                  <a:srgbClr val="E97132"/>
                </a:solidFill>
                <a:latin typeface="Ink Free" panose="03080402000500000000" pitchFamily="66" charset="0"/>
                <a:ea typeface="Source Code Pro"/>
                <a:cs typeface="Source Code Pro"/>
                <a:sym typeface="Source Code Pro"/>
              </a:rPr>
              <a:t> last time</a:t>
            </a:r>
            <a:endParaRPr sz="2400" dirty="0">
              <a:solidFill>
                <a:srgbClr val="E97132"/>
              </a:solidFill>
              <a:latin typeface="Ink Free" panose="03080402000500000000" pitchFamily="66" charset="0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D38DD6D6-EFD3-5331-7DC8-80D51D51A726}"/>
              </a:ext>
            </a:extLst>
          </p:cNvPr>
          <p:cNvSpPr/>
          <p:nvPr/>
        </p:nvSpPr>
        <p:spPr bwMode="auto">
          <a:xfrm rot="21297645">
            <a:off x="6771046" y="4266537"/>
            <a:ext cx="3547224" cy="577114"/>
          </a:xfrm>
          <a:prstGeom prst="arc">
            <a:avLst>
              <a:gd name="adj1" fmla="val 15692319"/>
              <a:gd name="adj2" fmla="val 20627923"/>
            </a:avLst>
          </a:prstGeom>
          <a:noFill/>
          <a:ln w="28575" cap="flat" cmpd="sng" algn="ctr">
            <a:solidFill>
              <a:srgbClr val="E9713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317940" y="508000"/>
                <a:ext cx="11556123" cy="5668963"/>
              </a:xfrm>
            </p:spPr>
            <p:txBody>
              <a:bodyPr>
                <a:norm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C00000"/>
                    </a:solidFill>
                  </a:rPr>
                  <a:t>Hadamard gate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𝐻</m:t>
                    </m:r>
                    <m:r>
                      <a:rPr lang="en-US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fPr>
                      <m:num>
                        <m:r>
                          <a:rPr lang="ar-AE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ar-AE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ar-AE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ar-AE" b="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ar-AE" b="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ar-AE" i="1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ar-AE" dirty="0"/>
                  <a:t>. </a:t>
                </a:r>
                <a:r>
                  <a:rPr lang="en-US" dirty="0"/>
                  <a:t>It maps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>
                        <a:latin typeface="Cambria Math"/>
                      </a:rPr>
                      <m:t>and</m:t>
                    </m:r>
                    <m:r>
                      <a:rPr lang="en-US" b="0" i="1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>
                        <a:latin typeface="Cambria Math"/>
                      </a:rPr>
                      <m:t>to</m:t>
                    </m:r>
                    <m:r>
                      <a:rPr lang="en-US" b="0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superposition states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𝐻</m:t>
                    </m:r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fPr>
                      <m:num>
                        <m:r>
                          <a:rPr lang="ar-AE" b="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ar-A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ar-AE" b="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ar-AE" b="0" i="1">
                        <a:latin typeface="Cambria Math"/>
                      </a:rPr>
                      <m:t>(|0⟩+|1⟩), </m:t>
                    </m:r>
                    <m:r>
                      <a:rPr lang="ar-AE" b="0" i="1">
                        <a:latin typeface="Cambria Math"/>
                      </a:rPr>
                      <m:t>𝐻</m:t>
                    </m:r>
                    <m:r>
                      <a:rPr lang="ar-AE" b="0" i="1">
                        <a:latin typeface="Cambria Math"/>
                      </a:rPr>
                      <m:t>|1⟩=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fPr>
                      <m:num>
                        <m:r>
                          <a:rPr lang="ar-AE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ar-AE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ar-AE" i="1">
                        <a:latin typeface="Cambria Math"/>
                      </a:rPr>
                      <m:t>(</m:t>
                    </m:r>
                    <m:d>
                      <m:dPr>
                        <m:begChr m:val="|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−</m:t>
                    </m:r>
                    <m:r>
                      <a:rPr lang="ar-AE" i="1">
                        <a:latin typeface="Cambria Math"/>
                      </a:rPr>
                      <m:t>|1⟩). </m:t>
                    </m:r>
                  </m:oMath>
                </a14:m>
                <a:endParaRPr lang="ar-AE" dirty="0"/>
              </a:p>
              <a:p>
                <a:pPr>
                  <a:defRPr/>
                </a:pPr>
                <a:r>
                  <a:rPr lang="en-US" b="0" dirty="0"/>
                  <a:t>Identity gate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𝐼</m:t>
                    </m:r>
                    <m:r>
                      <a:rPr lang="en-US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ar-A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ar-AE" b="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ar-AE" b="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ar-AE" b="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b="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ar-AE" b="0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does nothing.  </a:t>
                </a:r>
              </a:p>
              <a:p>
                <a:pPr>
                  <a:defRPr/>
                </a:pPr>
                <a:r>
                  <a:rPr lang="en-US" dirty="0"/>
                  <a:t>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ar-AE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ar-AE" b="0" i="1">
                        <a:solidFill>
                          <a:srgbClr val="C00000"/>
                        </a:solidFill>
                        <a:latin typeface="Cambria Math"/>
                      </a:rPr>
                      <m:t>⊗</m:t>
                    </m:r>
                    <m:sSub>
                      <m:sSubPr>
                        <m:ctrlPr>
                          <a:rPr lang="ar-AE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ar-AE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ar-AE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ar-AE" b="0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acts on qubit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ar-AE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ar-A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ar-AE" b="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en-US" dirty="0"/>
                  <a:t>on qubit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 smtClean="0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ar-A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  <a:defRPr/>
                </a:pPr>
                <a:endParaRPr lang="en-US" b="0" dirty="0"/>
              </a:p>
              <a:p>
                <a:pPr marL="0" indent="0">
                  <a:buNone/>
                  <a:defRPr/>
                </a:pPr>
                <a:r>
                  <a:rPr lang="en-US" dirty="0"/>
                  <a:t>        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0">
                            <a:latin typeface="Cambria Math"/>
                          </a:rPr>
                          <m:t>Ψ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                                              (</m:t>
                    </m:r>
                    <m:sSub>
                      <m:sSub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b="0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ar-AE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ar-AE" b="0" i="1">
                        <a:latin typeface="Cambria Math"/>
                      </a:rPr>
                      <m:t>⊗</m:t>
                    </m:r>
                    <m:sSub>
                      <m:sSub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b="0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ar-AE" b="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ar-AE" b="0" i="1">
                        <a:latin typeface="Cambria Math"/>
                      </a:rPr>
                      <m:t>)|</m:t>
                    </m:r>
                    <m:r>
                      <m:rPr>
                        <m:sty m:val="p"/>
                      </m:rPr>
                      <a:rPr lang="el-GR" b="0" i="0">
                        <a:latin typeface="Cambria Math"/>
                      </a:rPr>
                      <m:t>Ψ</m:t>
                    </m:r>
                    <m:r>
                      <a:rPr lang="el-GR" b="0" i="1">
                        <a:latin typeface="Cambria Math"/>
                      </a:rPr>
                      <m:t>⟩</m:t>
                    </m:r>
                  </m:oMath>
                </a14:m>
                <a:endParaRPr lang="el-GR" dirty="0"/>
              </a:p>
              <a:p>
                <a:pPr>
                  <a:defRPr/>
                </a:pPr>
                <a:endParaRPr lang="el-GR" dirty="0"/>
              </a:p>
              <a:p>
                <a:pPr>
                  <a:defRPr/>
                </a:pPr>
                <a:endParaRPr lang="el-GR" dirty="0"/>
              </a:p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b="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ar-AE" b="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b="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ar-AE" b="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en-US" dirty="0"/>
                  <a:t>denote the first qubit and the second qubit and not the qubit states.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|</m:t>
                    </m:r>
                    <m:r>
                      <m:rPr>
                        <m:sty m:val="p"/>
                      </m:rPr>
                      <a:rPr lang="el-GR" b="0" i="0">
                        <a:latin typeface="Cambria Math"/>
                      </a:rPr>
                      <m:t>Ψ</m:t>
                    </m:r>
                    <m:r>
                      <a:rPr lang="el-GR" b="0" i="1">
                        <a:latin typeface="Cambria Math"/>
                      </a:rPr>
                      <m:t>⟩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/>
                  <a:t>is entangled in general. </a:t>
                </a:r>
              </a:p>
              <a:p>
                <a:pPr marL="0" indent="0">
                  <a:buNone/>
                  <a:defRPr/>
                </a:pPr>
                <a:r>
                  <a:rPr lang="en-US" dirty="0"/>
                  <a:t>  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0">
                            <a:latin typeface="Cambria Math"/>
                          </a:rPr>
                          <m:t>Ψ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ar-AE" b="0" i="1">
                                <a:latin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ar-AE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ar-AE" b="0" i="1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b="0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ar-AE" b="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ar-AE" b="0" i="1">
                        <a:latin typeface="Cambria Math"/>
                      </a:rPr>
                      <m:t>⟩</m:t>
                    </m:r>
                  </m:oMath>
                </a14:m>
                <a:r>
                  <a:rPr lang="ar-AE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ar-AE" b="0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ar-AE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ar-AE" b="0" i="1">
                            <a:latin typeface="Cambria Math"/>
                          </a:rPr>
                          <m:t>⊗</m:t>
                        </m:r>
                        <m:sSub>
                          <m:sSubPr>
                            <m:ctrlPr>
                              <a:rPr lang="ar-A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ar-AE" b="0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ar-AE" b="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ar-AE" b="0" i="1">
                                <a:latin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ar-AE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ar-AE" b="0" i="1">
                                <a:latin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ar-AE" b="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ar-AE" b="0" i="1">
                        <a:latin typeface="Cambria Math"/>
                      </a:rPr>
                      <m:t>=</m:t>
                    </m:r>
                    <m:d>
                      <m:dPr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ar-AE" b="0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ar-AE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ar-A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ar-AE" b="0" i="1">
                                <a:latin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ar-AE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ar-AE" b="0" i="1">
                        <a:latin typeface="Cambria Math"/>
                      </a:rPr>
                      <m:t>)⊗(</m:t>
                    </m:r>
                    <m:sSub>
                      <m:sSub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b="0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ar-AE" b="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ar-AE" b="0" i="1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b="0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ar-AE" b="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ar-AE" b="0" i="1">
                        <a:latin typeface="Cambria Math"/>
                      </a:rPr>
                      <m:t>⟩)</m:t>
                    </m:r>
                  </m:oMath>
                </a14:m>
                <a:r>
                  <a:rPr lang="ar-AE" dirty="0"/>
                  <a:t>.  </a:t>
                </a:r>
              </a:p>
              <a:p>
                <a:pPr marL="0" indent="0">
                  <a:buNone/>
                  <a:defRPr/>
                </a:pP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317940" y="508000"/>
                <a:ext cx="11556123" cy="5668963"/>
              </a:xfrm>
              <a:blipFill>
                <a:blip r:embed="rId2"/>
                <a:stretch>
                  <a:fillRect l="-65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 bwMode="auto">
              <a:xfrm>
                <a:off x="2357925" y="3059668"/>
                <a:ext cx="3834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7925" y="3059668"/>
                <a:ext cx="383438" cy="369332"/>
              </a:xfrm>
              <a:prstGeom prst="rect">
                <a:avLst/>
              </a:prstGeom>
              <a:blipFill>
                <a:blip r:embed="rId3"/>
                <a:stretch>
                  <a:fillRect l="-17460" r="-4762" b="-2786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 bwMode="auto">
              <a:xfrm>
                <a:off x="2357925" y="3950372"/>
                <a:ext cx="37632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7925" y="3950372"/>
                <a:ext cx="376321" cy="369332"/>
              </a:xfrm>
              <a:prstGeom prst="rect">
                <a:avLst/>
              </a:prstGeom>
              <a:blipFill>
                <a:blip r:embed="rId4"/>
                <a:stretch>
                  <a:fillRect l="-17742" r="-4839" b="-2786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Diagram&#10;&#10;Description automatically generated with low confidence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096000" y="1704043"/>
            <a:ext cx="4645959" cy="707409"/>
          </a:xfrm>
          <a:prstGeom prst="rect">
            <a:avLst/>
          </a:prstGeom>
        </p:spPr>
      </p:pic>
      <p:pic>
        <p:nvPicPr>
          <p:cNvPr id="11" name="Picture 10" descr="Diagram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9112112" y="2934175"/>
            <a:ext cx="2620397" cy="1579945"/>
          </a:xfrm>
          <a:prstGeom prst="rect">
            <a:avLst/>
          </a:prstGeom>
        </p:spPr>
      </p:pic>
      <p:pic>
        <p:nvPicPr>
          <p:cNvPr id="5" name="Picture 4" descr="Diagram">
            <a:extLst>
              <a:ext uri="{FF2B5EF4-FFF2-40B4-BE49-F238E27FC236}">
                <a16:creationId xmlns:a16="http://schemas.microsoft.com/office/drawing/2014/main" id="{BF637961-633E-182A-9F62-B176BEB574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523" y="2918548"/>
            <a:ext cx="2620397" cy="1579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 bwMode="auto"/>
            <p:txBody>
              <a:bodyPr/>
              <a:lstStyle/>
              <a:p>
                <a:pPr>
                  <a:defRPr/>
                </a:pPr>
                <a:r>
                  <a:rPr lang="en-US" dirty="0"/>
                  <a:t>Tensor product of matrices.</a:t>
                </a:r>
                <a:endParaRPr dirty="0"/>
              </a:p>
              <a:p>
                <a:pPr>
                  <a:defRPr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𝐴</m:t>
                    </m:r>
                    <m:r>
                      <a:rPr lang="en-US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  <a:ea typeface="Cambria Math"/>
                                      <a:cs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be an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𝑚</m:t>
                    </m:r>
                    <m:r>
                      <a:rPr lang="en-US" b="0" i="1">
                        <a:latin typeface="Cambria Math"/>
                      </a:rPr>
                      <m:t>×</m:t>
                    </m:r>
                    <m:r>
                      <a:rPr lang="en-US" b="0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matrix and let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𝐵</m:t>
                    </m:r>
                    <m:r>
                      <a:rPr lang="en-US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  <a:cs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be a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𝑝</m:t>
                    </m:r>
                    <m:r>
                      <a:rPr lang="en-US" b="0" i="1">
                        <a:latin typeface="Cambria Math"/>
                      </a:rPr>
                      <m:t>×</m:t>
                    </m:r>
                    <m:r>
                      <a:rPr lang="en-US" b="0" i="1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/>
                  <a:t> matrix. Then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𝐴</m:t>
                    </m:r>
                    <m:r>
                      <a:rPr lang="en-US" b="0" i="1">
                        <a:latin typeface="Cambria Math"/>
                      </a:rPr>
                      <m:t>⊗</m:t>
                    </m:r>
                    <m:r>
                      <a:rPr lang="en-US" b="0" i="1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𝑚𝑝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×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𝑛𝑞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matrix defined as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𝐴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</a:rPr>
                      <m:t>⊗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𝐵</m:t>
                    </m:r>
                    <m:r>
                      <a:rPr lang="en-US" b="0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b="0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b="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…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b="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</m:mr>
                          <m:mr>
                            <m:e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b="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𝑚𝑛</m:t>
                                  </m:r>
                                </m:sub>
                              </m:sSub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.</a:t>
                </a:r>
                <a:endParaRPr dirty="0"/>
              </a:p>
              <a:p>
                <a:pPr>
                  <a:defRPr/>
                </a:pPr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>
                        <a:latin typeface="Cambria Math"/>
                      </a:rPr>
                      <m:t>⊗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b="0" i="1">
                                  <a:latin typeface="Cambria Math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  <a:ea typeface="Cambria Math"/>
                                      <a:cs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/>
                                          <a:cs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b="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b="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b="0" i="1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>
                                  <a:latin typeface="Cambria Math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  <a:cs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  <a:cs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>
                                  <a:latin typeface="Cambria Math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  <a:cs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  <a:cs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b="0" i="1">
                                  <a:latin typeface="Cambria Math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  <a:cs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  <a:cs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US" b="0" i="1">
                        <a:latin typeface="Cambria Math"/>
                      </a:rPr>
                      <m:t>⊗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  <m:r>
                      <a:rPr lang="en-US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>
                                  <a:latin typeface="Cambria Math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  <a:ea typeface="Cambria Math"/>
                                      <a:cs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/>
                                          <a:cs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b="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b="0" i="1">
                                  <a:latin typeface="Cambria Math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  <a:ea typeface="Cambria Math"/>
                                      <a:cs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/>
                                          <a:cs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b="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mr>
                        </m:m>
                      </m:e>
                    </m:d>
                    <m:r>
                      <a:rPr lang="en-US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𝑖</m:t>
                              </m:r>
                            </m:e>
                          </m:mr>
                          <m:mr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b="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b="0" i="1">
                                  <a:latin typeface="Cambria Math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.</a:t>
                </a:r>
                <a:endParaRPr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blipFill>
                <a:blip r:embed="rId2"/>
                <a:stretch>
                  <a:fillRect l="-658" t="-163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 sz="3600"/>
              <a:t>Tensor Product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317940" y="618565"/>
                <a:ext cx="11556123" cy="5558398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dirty="0"/>
                  <a:t>[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ar-AE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ar-AE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ar-AE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ar-AE" i="1">
                        <a:latin typeface="Cambria Math"/>
                      </a:rPr>
                      <m:t>⊗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ar-AE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ar-AE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ar-AE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i="1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ar-AE" b="0" i="1">
                        <a:latin typeface="Cambria Math"/>
                      </a:rPr>
                      <m:t>]⋅[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ar-AE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ar-AE" i="1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ar-AE" i="1">
                        <a:latin typeface="Cambria Math"/>
                      </a:rPr>
                      <m:t>⊗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ar-AE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ar-AE" b="0" i="1">
                                  <a:latin typeface="Cambria Math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  <m:r>
                      <a:rPr lang="ar-AE" b="0" i="0">
                        <a:latin typeface="Cambria Math"/>
                      </a:rPr>
                      <m:t>]</m:t>
                    </m:r>
                  </m:oMath>
                </a14:m>
                <a:r>
                  <a:rPr lang="ar-AE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ar-AE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ar-AE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ar-AE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i="1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ar-AE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ar-AE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ar-AE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i="1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ar-AE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ar-AE" b="0" i="1"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ar-AE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ar-A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  <m:mr>
                            <m:e>
                              <m:r>
                                <a:rPr lang="ar-AE" i="1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ar-AE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ar-AE" b="0" i="1">
                                  <a:latin typeface="Cambria Math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ar-AE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ar-AE" b="0" i="1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ar-AE" b="0" i="1">
                                  <a:latin typeface="Cambria Math"/>
                                </a:rPr>
                                <m:t>−3</m:t>
                              </m:r>
                              <m:r>
                                <a:rPr lang="ar-AE" b="0" i="1">
                                  <a:latin typeface="Cambria Math"/>
                                </a:rPr>
                                <m:t>𝑖</m:t>
                              </m:r>
                            </m:e>
                          </m:mr>
                          <m:mr>
                            <m:e>
                              <m:r>
                                <a:rPr lang="ar-AE" b="0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ar-AE" b="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ar-AE" b="0" i="1">
                                  <a:latin typeface="Cambria Math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ar-AE" dirty="0"/>
                  <a:t>.</a:t>
                </a:r>
              </a:p>
              <a:p>
                <a:pPr>
                  <a:defRPr/>
                </a:pPr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ar-AE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ar-AE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ar-AE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ar-AE" b="0" i="1"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ar-AE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ar-AE" i="1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ar-AE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ar-AE" b="0" i="1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ar-AE" b="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ar-AE" dirty="0"/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ar-AE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ar-AE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ar-AE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i="1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ar-AE" i="1">
                        <a:latin typeface="Cambria Math"/>
                      </a:rPr>
                      <m:t>⋅</m:t>
                    </m:r>
                  </m:oMath>
                </a14:m>
                <a:r>
                  <a:rPr lang="ar-AE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ar-AE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ar-AE" b="0" i="1">
                                  <a:latin typeface="Cambria Math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  <m:r>
                      <a:rPr lang="ar-AE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ar-AE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ar-AE" b="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ar-AE" b="0" i="1">
                                  <a:latin typeface="Cambria Math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ar-AE" i="1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ar-AE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ar-AE" b="0" i="1">
                        <a:latin typeface="Cambria Math"/>
                      </a:rPr>
                      <m:t>⊗</m:t>
                    </m:r>
                  </m:oMath>
                </a14:m>
                <a:r>
                  <a:rPr lang="ar-AE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ar-AE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ar-AE" b="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ar-AE" b="0" i="1">
                                  <a:latin typeface="Cambria Math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  <m:r>
                      <a:rPr lang="ar-AE" b="0" i="1">
                        <a:latin typeface="Cambria Math"/>
                      </a:rPr>
                      <m:t>=</m:t>
                    </m:r>
                  </m:oMath>
                </a14:m>
                <a:r>
                  <a:rPr lang="ar-AE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ar-AE" i="1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ar-AE" i="1">
                                  <a:latin typeface="Cambria Math"/>
                                </a:rPr>
                                <m:t>−3</m:t>
                              </m:r>
                              <m:r>
                                <a:rPr lang="ar-AE" b="0" i="1">
                                  <a:latin typeface="Cambria Math"/>
                                </a:rPr>
                                <m:t>𝑖</m:t>
                              </m:r>
                            </m:e>
                          </m:mr>
                          <m:mr>
                            <m:e>
                              <m:r>
                                <a:rPr lang="ar-AE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ar-AE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ar-AE" b="0" i="1">
                                  <a:latin typeface="Cambria Math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ar-AE" dirty="0"/>
                  <a:t>.</a:t>
                </a:r>
              </a:p>
              <a:p>
                <a:pPr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lang="ar-A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ar-AE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⊗</m:t>
                        </m:r>
                        <m:r>
                          <a:rPr lang="ar-AE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ar-AE" b="0" i="1">
                        <a:solidFill>
                          <a:srgbClr val="C00000"/>
                        </a:solidFill>
                        <a:latin typeface="Cambria Math"/>
                      </a:rPr>
                      <m:t>⋅(|</m:t>
                    </m:r>
                    <m:r>
                      <a:rPr lang="ar-AE" b="0" i="1">
                        <a:solidFill>
                          <a:srgbClr val="C00000"/>
                        </a:solidFill>
                        <a:latin typeface="Cambria Math"/>
                      </a:rPr>
                      <m:t>𝑢</m:t>
                    </m:r>
                    <m:r>
                      <a:rPr lang="ar-AE" b="0" i="1">
                        <a:solidFill>
                          <a:srgbClr val="C00000"/>
                        </a:solidFill>
                        <a:latin typeface="Cambria Math"/>
                      </a:rPr>
                      <m:t>⟩⊗|</m:t>
                    </m:r>
                    <m:r>
                      <a:rPr lang="ar-AE" b="0" i="1">
                        <a:solidFill>
                          <a:srgbClr val="C00000"/>
                        </a:solidFill>
                        <a:latin typeface="Cambria Math"/>
                      </a:rPr>
                      <m:t>𝑣</m:t>
                    </m:r>
                    <m:r>
                      <a:rPr lang="ar-AE" b="0" i="1">
                        <a:solidFill>
                          <a:srgbClr val="C00000"/>
                        </a:solidFill>
                        <a:latin typeface="Cambria Math"/>
                      </a:rPr>
                      <m:t>⟩)=(</m:t>
                    </m:r>
                    <m:r>
                      <a:rPr lang="ar-AE" b="0" i="1">
                        <a:solidFill>
                          <a:srgbClr val="C00000"/>
                        </a:solidFill>
                        <a:latin typeface="Cambria Math"/>
                      </a:rPr>
                      <m:t>𝐴</m:t>
                    </m:r>
                    <m:r>
                      <a:rPr lang="ar-AE" b="0" i="1">
                        <a:solidFill>
                          <a:srgbClr val="C00000"/>
                        </a:solidFill>
                        <a:latin typeface="Cambria Math"/>
                      </a:rPr>
                      <m:t>|</m:t>
                    </m:r>
                    <m:r>
                      <a:rPr lang="ar-AE" b="0" i="1">
                        <a:solidFill>
                          <a:srgbClr val="C00000"/>
                        </a:solidFill>
                        <a:latin typeface="Cambria Math"/>
                      </a:rPr>
                      <m:t>𝑢</m:t>
                    </m:r>
                    <m:r>
                      <a:rPr lang="ar-AE" b="0" i="1">
                        <a:solidFill>
                          <a:srgbClr val="C00000"/>
                        </a:solidFill>
                        <a:latin typeface="Cambria Math"/>
                      </a:rPr>
                      <m:t>⟩)⊗(</m:t>
                    </m:r>
                    <m:r>
                      <a:rPr lang="ar-AE" b="0" i="1">
                        <a:solidFill>
                          <a:srgbClr val="C00000"/>
                        </a:solidFill>
                        <a:latin typeface="Cambria Math"/>
                      </a:rPr>
                      <m:t>𝐵</m:t>
                    </m:r>
                    <m:r>
                      <a:rPr lang="ar-AE" b="0" i="1">
                        <a:solidFill>
                          <a:srgbClr val="C00000"/>
                        </a:solidFill>
                        <a:latin typeface="Cambria Math"/>
                      </a:rPr>
                      <m:t>|</m:t>
                    </m:r>
                    <m:r>
                      <a:rPr lang="ar-AE" b="0" i="1">
                        <a:solidFill>
                          <a:srgbClr val="C00000"/>
                        </a:solidFill>
                        <a:latin typeface="Cambria Math"/>
                      </a:rPr>
                      <m:t>𝑣</m:t>
                    </m:r>
                    <m:r>
                      <a:rPr lang="ar-AE" b="0" i="1">
                        <a:solidFill>
                          <a:srgbClr val="C00000"/>
                        </a:solidFill>
                        <a:latin typeface="Cambria Math"/>
                      </a:rPr>
                      <m:t>⟩)</m:t>
                    </m:r>
                  </m:oMath>
                </a14:m>
                <a:r>
                  <a:rPr lang="ar-AE" dirty="0">
                    <a:solidFill>
                      <a:srgbClr val="C00000"/>
                    </a:solidFill>
                  </a:rPr>
                  <a:t>. </a:t>
                </a:r>
              </a:p>
              <a:p>
                <a:pPr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lang="ar-AE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ar-AE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⊗</m:t>
                        </m:r>
                        <m:r>
                          <a:rPr lang="ar-AE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ar-AE" b="0" i="1">
                        <a:solidFill>
                          <a:srgbClr val="C00000"/>
                        </a:solidFill>
                        <a:latin typeface="Cambria Math"/>
                      </a:rPr>
                      <m:t>⋅(</m:t>
                    </m:r>
                    <m:r>
                      <a:rPr lang="ar-AE" b="0" i="1">
                        <a:solidFill>
                          <a:srgbClr val="C00000"/>
                        </a:solidFill>
                        <a:latin typeface="Cambria Math"/>
                      </a:rPr>
                      <m:t>𝐶</m:t>
                    </m:r>
                    <m:r>
                      <a:rPr lang="ar-AE" b="0" i="1">
                        <a:solidFill>
                          <a:srgbClr val="C00000"/>
                        </a:solidFill>
                        <a:latin typeface="Cambria Math"/>
                      </a:rPr>
                      <m:t>⊗</m:t>
                    </m:r>
                    <m:r>
                      <a:rPr lang="ar-AE" b="0" i="1">
                        <a:solidFill>
                          <a:srgbClr val="C00000"/>
                        </a:solidFill>
                        <a:latin typeface="Cambria Math"/>
                      </a:rPr>
                      <m:t>𝐷</m:t>
                    </m:r>
                    <m:r>
                      <a:rPr lang="ar-AE" b="0" i="1">
                        <a:solidFill>
                          <a:srgbClr val="C00000"/>
                        </a:solidFill>
                        <a:latin typeface="Cambria Math"/>
                      </a:rPr>
                      <m:t>)=(</m:t>
                    </m:r>
                    <m:r>
                      <a:rPr lang="ar-AE" b="0" i="1">
                        <a:solidFill>
                          <a:srgbClr val="C00000"/>
                        </a:solidFill>
                        <a:latin typeface="Cambria Math"/>
                      </a:rPr>
                      <m:t>𝐴</m:t>
                    </m:r>
                    <m:r>
                      <a:rPr lang="ar-AE" b="0" i="1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  <m:r>
                      <a:rPr lang="ar-AE" b="0" i="1">
                        <a:solidFill>
                          <a:srgbClr val="C00000"/>
                        </a:solidFill>
                        <a:latin typeface="Cambria Math"/>
                      </a:rPr>
                      <m:t>𝐶</m:t>
                    </m:r>
                    <m:r>
                      <a:rPr lang="ar-AE" b="0" i="1">
                        <a:solidFill>
                          <a:srgbClr val="C00000"/>
                        </a:solidFill>
                        <a:latin typeface="Cambria Math"/>
                      </a:rPr>
                      <m:t>)⊗</m:t>
                    </m:r>
                    <m:d>
                      <m:dPr>
                        <m:ctrlPr>
                          <a:rPr lang="ar-AE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ar-AE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ar-AE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𝐷</m:t>
                        </m:r>
                      </m:e>
                    </m:d>
                  </m:oMath>
                </a14:m>
                <a:r>
                  <a:rPr lang="ar-AE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in general whenever the matrix product is well defined.  </a:t>
                </a:r>
              </a:p>
              <a:p>
                <a:pPr>
                  <a:defRPr/>
                </a:pPr>
                <a:r>
                  <a:rPr lang="en-US" u="sng" dirty="0">
                    <a:solidFill>
                      <a:srgbClr val="C00000"/>
                    </a:solidFill>
                  </a:rPr>
                  <a:t>Exercise</a:t>
                </a:r>
                <a:r>
                  <a:rPr lang="en-US" dirty="0">
                    <a:solidFill>
                      <a:srgbClr val="C00000"/>
                    </a:solidFill>
                  </a:rPr>
                  <a:t>: </a:t>
                </a:r>
                <a:r>
                  <a:rPr lang="en-US" dirty="0"/>
                  <a:t>Evaluate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fPr>
                      <m:num>
                        <m:r>
                          <a:rPr lang="ar-AE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ar-A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ar-AE" b="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ar-AE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ar-AE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ar-AE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ar-AE" i="1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ar-AE" i="1">
                        <a:latin typeface="Cambria Math"/>
                      </a:rPr>
                      <m:t>⊗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ar-AE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ar-AE" b="0" i="1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ar-AE" b="0" i="1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ar-AE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fPr>
                      <m:num>
                        <m:r>
                          <a:rPr lang="ar-AE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ar-AE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ar-AE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ar-AE" b="0" i="1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ar-AE" i="1">
                        <a:latin typeface="Cambria Math"/>
                      </a:rPr>
                      <m:t>⊗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fPr>
                      <m:num>
                        <m:r>
                          <a:rPr lang="ar-AE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ar-AE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ar-AE" b="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ar-AE" b="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ar-AE" b="0" i="1">
                                  <a:latin typeface="Cambria Math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ar-AE" dirty="0"/>
                  <a:t>.</a:t>
                </a:r>
              </a:p>
              <a:p>
                <a:pPr marL="0" indent="0">
                  <a:buNone/>
                  <a:defRPr/>
                </a:pPr>
                <a:endParaRPr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317940" y="618565"/>
                <a:ext cx="11556123" cy="5558398"/>
              </a:xfrm>
              <a:blipFill>
                <a:blip r:embed="rId2"/>
                <a:stretch>
                  <a:fillRect l="-686" t="-21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 bwMode="auto"/>
            <p:txBody>
              <a:bodyPr>
                <a:normAutofit lnSpcReduction="10000"/>
              </a:bodyPr>
              <a:lstStyle/>
              <a:p>
                <a:pPr marL="457200" indent="-457200">
                  <a:buAutoNum type="arabicPeriod"/>
                  <a:defRPr/>
                </a:pPr>
                <a:r>
                  <a:rPr lang="en-US">
                    <a:solidFill>
                      <a:schemeClr val="bg1">
                        <a:lumMod val="75000"/>
                      </a:schemeClr>
                    </a:solidFill>
                  </a:rPr>
                  <a:t>A Brief Introduction to Quantum Mechanics</a:t>
                </a:r>
                <a:endParaRPr/>
              </a:p>
              <a:p>
                <a:pPr>
                  <a:defRPr/>
                </a:pPr>
                <a:r>
                  <a:rPr lang="en-US">
                    <a:solidFill>
                      <a:schemeClr val="bg1">
                        <a:lumMod val="75000"/>
                      </a:schemeClr>
                    </a:solidFill>
                  </a:rPr>
                  <a:t>A short introduction to quantum mechanics is given to make this training self-contained.</a:t>
                </a:r>
                <a:endParaRPr/>
              </a:p>
              <a:p>
                <a:pPr marL="0" indent="0">
                  <a:buNone/>
                  <a:defRPr/>
                </a:pPr>
                <a:r>
                  <a:rPr lang="en-US">
                    <a:solidFill>
                      <a:schemeClr val="bg1">
                        <a:lumMod val="75000"/>
                      </a:schemeClr>
                    </a:solidFill>
                  </a:rPr>
                  <a:t>2. One-Qubit Gates</a:t>
                </a:r>
                <a:endParaRPr/>
              </a:p>
              <a:p>
                <a:pPr>
                  <a:defRPr/>
                </a:pPr>
                <a:r>
                  <a:rPr lang="en-US">
                    <a:solidFill>
                      <a:schemeClr val="bg1">
                        <a:lumMod val="75000"/>
                      </a:schemeClr>
                    </a:solidFill>
                  </a:rPr>
                  <a:t>Quantum gates are quantum counterparts of classical gates such as NOT, OR and AND. </a:t>
                </a:r>
                <a:endParaRPr/>
              </a:p>
              <a:p>
                <a:pPr>
                  <a:defRPr/>
                </a:pPr>
                <a:r>
                  <a:rPr lang="en-US">
                    <a:solidFill>
                      <a:schemeClr val="bg1">
                        <a:lumMod val="75000"/>
                      </a:schemeClr>
                    </a:solidFill>
                  </a:rPr>
                  <a:t>Here simple quantum gates acting on 1-qubit are introduced.</a:t>
                </a:r>
                <a:endParaRPr/>
              </a:p>
              <a:p>
                <a:pPr marL="0" indent="0">
                  <a:buNone/>
                  <a:defRPr/>
                </a:pPr>
                <a:r>
                  <a:rPr lang="en-US">
                    <a:solidFill>
                      <a:srgbClr val="C00000"/>
                    </a:solidFill>
                  </a:rPr>
                  <a:t>3. Two-Qubit Gates </a:t>
                </a:r>
                <a:endParaRPr/>
              </a:p>
              <a:p>
                <a:pPr>
                  <a:defRPr/>
                </a:pPr>
                <a:r>
                  <a:rPr lang="en-US"/>
                  <a:t>Two-qubit gates have </a:t>
                </a:r>
                <a:r>
                  <a:rPr lang="en-US">
                    <a:solidFill>
                      <a:srgbClr val="C00000"/>
                    </a:solidFill>
                  </a:rPr>
                  <a:t>two inputs </a:t>
                </a:r>
                <a:r>
                  <a:rPr lang="en-US"/>
                  <a:t>and </a:t>
                </a:r>
                <a:r>
                  <a:rPr lang="en-US">
                    <a:solidFill>
                      <a:srgbClr val="C00000"/>
                    </a:solidFill>
                  </a:rPr>
                  <a:t>two outputs</a:t>
                </a:r>
                <a:r>
                  <a:rPr lang="en-US"/>
                  <a:t>. They are necessary to </a:t>
                </a:r>
                <a:r>
                  <a:rPr lang="en-US">
                    <a:solidFill>
                      <a:srgbClr val="C00000"/>
                    </a:solidFill>
                  </a:rPr>
                  <a:t>entangle</a:t>
                </a:r>
                <a:r>
                  <a:rPr lang="en-US"/>
                  <a:t> tensor product states.</a:t>
                </a:r>
                <a:endParaRPr/>
              </a:p>
              <a:p>
                <a:pPr>
                  <a:defRPr/>
                </a:pPr>
                <a:r>
                  <a:rPr lang="en-US"/>
                  <a:t>Any unitary gate acting on an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𝑛</m:t>
                    </m:r>
                  </m:oMath>
                </a14:m>
                <a:r>
                  <a:rPr lang="en-US"/>
                  <a:t>-qubit state (a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>
                    <a:solidFill>
                      <a:srgbClr val="C00000"/>
                    </a:solidFill>
                  </a:rPr>
                  <a:t>big</a:t>
                </a:r>
                <a:r>
                  <a:rPr lang="en-US"/>
                  <a:t> matrix) can be decomposed into </a:t>
                </a:r>
                <a:r>
                  <a:rPr lang="en-US">
                    <a:solidFill>
                      <a:srgbClr val="C00000"/>
                    </a:solidFill>
                  </a:rPr>
                  <a:t>1-qubit gates </a:t>
                </a:r>
                <a:r>
                  <a:rPr lang="en-US"/>
                  <a:t>and </a:t>
                </a:r>
                <a:r>
                  <a:rPr lang="en-US">
                    <a:solidFill>
                      <a:srgbClr val="C00000"/>
                    </a:solidFill>
                  </a:rPr>
                  <a:t>2-qubit gates</a:t>
                </a:r>
                <a:r>
                  <a:rPr lang="en-US"/>
                  <a:t>. </a:t>
                </a:r>
                <a:endParaRPr/>
              </a:p>
              <a:p>
                <a:pPr>
                  <a:defRPr/>
                </a:pPr>
                <a:endParaRPr lang="en-US"/>
              </a:p>
              <a:p>
                <a:pPr>
                  <a:defRPr/>
                </a:pPr>
                <a:endParaRPr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blipFill>
                <a:blip r:embed="rId2"/>
                <a:stretch>
                  <a:fillRect l="-768" t="-2446" r="-120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Agenda</a:t>
            </a:r>
            <a:endParaRPr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 bwMode="auto"/>
            <p:txBody>
              <a:bodyPr>
                <a:normAutofit fontScale="92500" lnSpcReduction="10000"/>
              </a:bodyPr>
              <a:lstStyle/>
              <a:p>
                <a:pPr>
                  <a:defRPr/>
                </a:pPr>
                <a:r>
                  <a:rPr lang="en-US" dirty="0"/>
                  <a:t>Classical logic circuits require two-bit gates such as </a:t>
                </a:r>
                <a:r>
                  <a:rPr lang="en-US" dirty="0">
                    <a:solidFill>
                      <a:srgbClr val="C00000"/>
                    </a:solidFill>
                  </a:rPr>
                  <a:t>NAND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C00000"/>
                    </a:solidFill>
                  </a:rPr>
                  <a:t>XOR</a:t>
                </a:r>
                <a:r>
                  <a:rPr lang="en-US" dirty="0"/>
                  <a:t> for universality.</a:t>
                </a:r>
              </a:p>
              <a:p>
                <a:pPr>
                  <a:defRPr/>
                </a:pPr>
                <a:r>
                  <a:rPr lang="en-US" dirty="0"/>
                  <a:t>This is also true for quantum circuits. Two-qubit gates are required for universal quantum computation.</a:t>
                </a:r>
              </a:p>
              <a:p>
                <a:pPr>
                  <a:defRPr/>
                </a:pPr>
                <a:r>
                  <a:rPr lang="en-US" dirty="0"/>
                  <a:t>Examples</a:t>
                </a:r>
                <a:endParaRPr lang="en-US" sz="2600" dirty="0"/>
              </a:p>
              <a:p>
                <a:pPr marL="0" indent="0">
                  <a:buNone/>
                  <a:defRPr/>
                </a:pPr>
                <a:endParaRPr lang="en-US" sz="2600" b="0" i="1" dirty="0">
                  <a:latin typeface="Cambria Math"/>
                </a:endParaRPr>
              </a:p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sz="2600" b="0" i="1">
                        <a:latin typeface="Cambria Math"/>
                      </a:rPr>
                      <m:t>𝑈</m:t>
                    </m:r>
                    <m:r>
                      <m:rPr>
                        <m:sty m:val="p"/>
                      </m:rPr>
                      <a:rPr lang="en-US" sz="2600" b="0" i="0" baseline="-25000">
                        <a:latin typeface="Cambria Math"/>
                      </a:rPr>
                      <m:t>CNOT</m:t>
                    </m:r>
                    <m:r>
                      <a:rPr lang="en-US" sz="2600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ar-AE" sz="2600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ar-AE" sz="2600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ar-AE" sz="2600" b="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ar-AE" sz="2600" b="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sz="2600" b="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sz="2600" b="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ar-AE" sz="2600" b="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sz="2600" b="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sz="2600" b="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ar-AE" sz="2600" b="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sz="2600" b="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sz="2600" b="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ar-AE" sz="2600" b="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ar-AE" sz="2600" b="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sz="2600" b="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ar-AE" sz="2600" b="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sz="2600" b="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ar-AE" dirty="0"/>
                  <a:t> . </a:t>
                </a:r>
                <a14:m>
                  <m:oMath xmlns:m="http://schemas.openxmlformats.org/officeDocument/2006/math">
                    <m:r>
                      <a:rPr lang="ar-AE" sz="2600" b="0" i="0">
                        <a:latin typeface="Cambria Math"/>
                      </a:rPr>
                      <m:t>     </m:t>
                    </m:r>
                  </m:oMath>
                </a14:m>
                <a:endParaRPr lang="en-US" dirty="0"/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𝑈</m:t>
                    </m:r>
                    <m:r>
                      <m:rPr>
                        <m:sty m:val="p"/>
                      </m:rPr>
                      <a:rPr lang="en-US" b="0" i="0" baseline="-25000">
                        <a:latin typeface="Cambria Math"/>
                      </a:rPr>
                      <m:t>SWAP</m:t>
                    </m:r>
                    <m:r>
                      <a:rPr lang="en-US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ar-A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ar-AE" b="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ar-AE" b="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b="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b="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ar-AE" b="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b="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b="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ar-AE" b="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ar-AE" b="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b="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ar-AE" b="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b="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ar-AE" b="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b="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b="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b="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ar-AE" dirty="0"/>
                  <a:t>.    </a:t>
                </a:r>
                <a14:m>
                  <m:oMath xmlns:m="http://schemas.openxmlformats.org/officeDocument/2006/math">
                    <m:r>
                      <a:rPr lang="ar-AE" i="1">
                        <a:latin typeface="Cambria Math"/>
                      </a:rPr>
                      <m:t>𝑈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/>
                      </a:rPr>
                      <m:t>SWAP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𝜓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𝜙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𝜙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. 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blipFill>
                <a:blip r:embed="rId2"/>
                <a:stretch>
                  <a:fillRect l="-658" t="-2717" b="-27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Two-Qubit Gates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 bwMode="auto">
              <a:xfrm>
                <a:off x="4367808" y="3615490"/>
                <a:ext cx="701903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sz="2400" b="0" i="1" smtClean="0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  <m:t>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  <m:t>CNOT</m:t>
                        </m:r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ar-AE" sz="2400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sz="2400" b="0" i="1">
                            <a:latin typeface="Cambria Math"/>
                          </a:rPr>
                          <m:t>𝑥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ar-AE" sz="2400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sz="2400" b="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ar-AE" sz="2400" b="0" i="1">
                        <a:latin typeface="Cambria Math"/>
                      </a:rPr>
                      <m:t>=|</m:t>
                    </m:r>
                    <m:r>
                      <a:rPr lang="ar-AE" sz="2400" b="0" i="1">
                        <a:latin typeface="Cambria Math"/>
                      </a:rPr>
                      <m:t>𝑥</m:t>
                    </m:r>
                    <m:r>
                      <a:rPr lang="ar-AE" sz="2400" b="0" i="1">
                        <a:latin typeface="Cambria Math"/>
                      </a:rPr>
                      <m:t>⊕</m:t>
                    </m:r>
                    <m:r>
                      <a:rPr lang="ar-AE" sz="2400" b="0" i="1">
                        <a:latin typeface="Cambria Math"/>
                      </a:rPr>
                      <m:t>𝑦</m:t>
                    </m:r>
                    <m:r>
                      <a:rPr lang="ar-AE" sz="2400" b="0" i="1">
                        <a:latin typeface="Cambria Math"/>
                      </a:rPr>
                      <m:t>⟩|</m:t>
                    </m:r>
                    <m:r>
                      <a:rPr lang="ar-AE" sz="2400" b="0" i="1">
                        <a:latin typeface="Cambria Math"/>
                      </a:rPr>
                      <m:t>𝑦</m:t>
                    </m:r>
                    <m:r>
                      <a:rPr lang="ar-AE" sz="2400" b="0" i="1">
                        <a:latin typeface="Cambria Math"/>
                      </a:rPr>
                      <m:t>⟩</m:t>
                    </m:r>
                  </m:oMath>
                </a14:m>
                <a:r>
                  <a:rPr lang="ar-AE" sz="2400" dirty="0"/>
                  <a:t>.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ar-AE" sz="2400" i="1">
                        <a:latin typeface="Cambria Math"/>
                      </a:rPr>
                      <m:t>𝑈</m:t>
                    </m:r>
                    <m:r>
                      <m:rPr>
                        <m:sty m:val="p"/>
                      </m:rPr>
                      <a:rPr lang="en-US" sz="2400" baseline="-25000">
                        <a:latin typeface="Cambria Math"/>
                      </a:rPr>
                      <m:t>CNOT</m:t>
                    </m:r>
                  </m:oMath>
                </a14:m>
                <a:r>
                  <a:rPr lang="en-US" sz="2400" dirty="0"/>
                  <a:t> flips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|</m:t>
                    </m:r>
                    <m:r>
                      <a:rPr lang="en-US" sz="2400" b="0" i="1">
                        <a:latin typeface="Cambria Math"/>
                      </a:rPr>
                      <m:t>𝑥</m:t>
                    </m:r>
                    <m:r>
                      <a:rPr lang="en-US" sz="2400" b="0" i="1">
                        <a:latin typeface="Cambria Math"/>
                      </a:rPr>
                      <m:t>⟩</m:t>
                    </m:r>
                  </m:oMath>
                </a14:m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sz="2400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sz="2400" b="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ar-AE" sz="2400" b="0" i="1">
                        <a:latin typeface="Cambria Math"/>
                      </a:rPr>
                      <m:t>=|1⟩</m:t>
                    </m:r>
                  </m:oMath>
                </a14:m>
                <a:r>
                  <a:rPr lang="ar-AE" sz="2400" dirty="0"/>
                  <a:t>. </a:t>
                </a:r>
                <a:endParaRPr lang="en-US" sz="2400" dirty="0"/>
              </a:p>
              <a:p>
                <a:pPr>
                  <a:defRPr/>
                </a:pPr>
                <a:r>
                  <a:rPr lang="en-US" sz="2400" dirty="0"/>
                  <a:t>Does</a:t>
                </a:r>
                <a:r>
                  <a:rPr lang="en-US" dirty="0"/>
                  <a:t> </a:t>
                </a:r>
                <a:r>
                  <a:rPr lang="en-US" sz="2400" dirty="0"/>
                  <a:t>nothing to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|</m:t>
                    </m:r>
                    <m:r>
                      <a:rPr lang="en-US" sz="2400" b="0" i="1">
                        <a:latin typeface="Cambria Math"/>
                      </a:rPr>
                      <m:t>𝑥</m:t>
                    </m:r>
                    <m:r>
                      <a:rPr lang="en-US" sz="2400" b="0" i="1">
                        <a:latin typeface="Cambria Math"/>
                      </a:rPr>
                      <m:t>⟩</m:t>
                    </m:r>
                  </m:oMath>
                </a14:m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sz="2400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sz="2400" b="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ar-AE" sz="2400" b="0" i="1">
                        <a:latin typeface="Cambria Math"/>
                      </a:rPr>
                      <m:t>=|0⟩</m:t>
                    </m:r>
                  </m:oMath>
                </a14:m>
                <a:r>
                  <a:rPr lang="ar-AE" sz="2400" dirty="0"/>
                  <a:t>. </a:t>
                </a:r>
                <a:r>
                  <a:rPr lang="en-US" sz="2400" dirty="0"/>
                  <a:t>Similar to XOR.</a:t>
                </a:r>
                <a:endParaRPr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7808" y="3615490"/>
                <a:ext cx="7019037" cy="738664"/>
              </a:xfrm>
              <a:prstGeom prst="rect">
                <a:avLst/>
              </a:prstGeom>
              <a:blipFill>
                <a:blip r:embed="rId3"/>
                <a:stretch>
                  <a:fillRect l="-2693" t="-12397" r="-2520" b="-2562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Diagram&#10;&#10;Description automatically generated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692588" y="2385648"/>
            <a:ext cx="1667435" cy="815191"/>
          </a:xfrm>
          <a:prstGeom prst="rect">
            <a:avLst/>
          </a:prstGeom>
        </p:spPr>
      </p:pic>
      <p:pic>
        <p:nvPicPr>
          <p:cNvPr id="10" name="Picture 9" descr="Shape, square, polygon&#10;&#10;Description automatically generated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655858" y="4995333"/>
            <a:ext cx="1739153" cy="8937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 bwMode="auto">
              <a:xfrm>
                <a:off x="5118847" y="2793243"/>
                <a:ext cx="57374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|</m:t>
                    </m:r>
                    <m:r>
                      <a:rPr lang="en-US" sz="2400" b="0" i="1">
                        <a:latin typeface="Cambria Math"/>
                      </a:rPr>
                      <m:t>𝑥</m:t>
                    </m:r>
                    <m:r>
                      <a:rPr lang="en-US" sz="2400" b="0" i="1">
                        <a:latin typeface="Cambria Math"/>
                      </a:rPr>
                      <m:t>⟩</m:t>
                    </m:r>
                  </m:oMath>
                </a14:m>
                <a:r>
                  <a:rPr lang="en-US" sz="2400"/>
                  <a:t> </a:t>
                </a:r>
                <a:endParaRPr sz="240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18847" y="2793243"/>
                <a:ext cx="573741" cy="461665"/>
              </a:xfrm>
              <a:prstGeom prst="rect">
                <a:avLst/>
              </a:prstGeom>
              <a:blipFill>
                <a:blip r:embed="rId6"/>
                <a:stretch>
                  <a:fillRect l="-9574" r="-6383" b="-1973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 bwMode="auto">
              <a:xfrm>
                <a:off x="5042646" y="2205889"/>
                <a:ext cx="7261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a:rPr lang="en-US" sz="2400" b="0" i="1"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2646" y="2205889"/>
                <a:ext cx="726142" cy="461665"/>
              </a:xfrm>
              <a:prstGeom prst="rect">
                <a:avLst/>
              </a:prstGeom>
              <a:blipFill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 bwMode="auto">
              <a:xfrm>
                <a:off x="7292787" y="2205889"/>
                <a:ext cx="7261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a:rPr lang="en-US" sz="2400" b="0" i="1"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92787" y="2205889"/>
                <a:ext cx="726142" cy="461665"/>
              </a:xfrm>
              <a:prstGeom prst="rect">
                <a:avLst/>
              </a:prstGeom>
              <a:blipFill>
                <a:blip r:embed="rId8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 bwMode="auto">
              <a:xfrm>
                <a:off x="7115890" y="2847313"/>
                <a:ext cx="16674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/>
                        </a:rPr>
                        <m:t>|</m:t>
                      </m:r>
                      <m:r>
                        <a:rPr lang="en-US" sz="2400" b="0" i="1">
                          <a:latin typeface="Cambria Math"/>
                        </a:rPr>
                        <m:t>𝑥</m:t>
                      </m:r>
                      <m:r>
                        <a:rPr lang="en-US" sz="2400" b="0" i="1">
                          <a:latin typeface="Cambria Math"/>
                        </a:rPr>
                        <m:t>⊕</m:t>
                      </m:r>
                      <m:r>
                        <a:rPr lang="en-US" sz="2400" b="0" i="1">
                          <a:latin typeface="Cambria Math"/>
                        </a:rPr>
                        <m:t>𝑦</m:t>
                      </m:r>
                      <m:r>
                        <a:rPr lang="en-US" sz="2400" b="0" i="1">
                          <a:latin typeface="Cambria Math"/>
                        </a:rPr>
                        <m:t>⟩</m:t>
                      </m:r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15890" y="2847313"/>
                <a:ext cx="1667436" cy="461665"/>
              </a:xfrm>
              <a:prstGeom prst="rect">
                <a:avLst/>
              </a:prstGeom>
              <a:blipFill>
                <a:blip r:embed="rId9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 bwMode="auto">
              <a:xfrm>
                <a:off x="7113492" y="5637189"/>
                <a:ext cx="52891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a:rPr lang="en-US" sz="2400" b="0" i="1">
                              <a:latin typeface="Cambria Math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13492" y="5637189"/>
                <a:ext cx="528918" cy="461665"/>
              </a:xfrm>
              <a:prstGeom prst="rect">
                <a:avLst/>
              </a:prstGeom>
              <a:blipFill>
                <a:blip r:embed="rId10"/>
                <a:stretch>
                  <a:fillRect r="-2299" b="-2000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 bwMode="auto">
              <a:xfrm>
                <a:off x="9408456" y="4725331"/>
                <a:ext cx="52891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a:rPr lang="en-US" sz="2400" b="0" i="1">
                              <a:latin typeface="Cambria Math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08456" y="4725331"/>
                <a:ext cx="528918" cy="461665"/>
              </a:xfrm>
              <a:prstGeom prst="rect">
                <a:avLst/>
              </a:prstGeom>
              <a:blipFill>
                <a:blip r:embed="rId11"/>
                <a:stretch>
                  <a:fillRect r="-2299" b="-1973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 bwMode="auto">
              <a:xfrm>
                <a:off x="9265021" y="5571348"/>
                <a:ext cx="81578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a:rPr lang="en-US" sz="2400" b="0" i="1">
                              <a:latin typeface="Cambria Math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65021" y="5571348"/>
                <a:ext cx="815788" cy="461665"/>
              </a:xfrm>
              <a:prstGeom prst="rect">
                <a:avLst/>
              </a:prstGeom>
              <a:blipFill>
                <a:blip r:embed="rId12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 bwMode="auto">
              <a:xfrm>
                <a:off x="6992468" y="4733406"/>
                <a:ext cx="7709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a:rPr lang="en-US" sz="2400" b="0" i="1">
                              <a:latin typeface="Cambria Math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2468" y="4733406"/>
                <a:ext cx="770965" cy="461665"/>
              </a:xfrm>
              <a:prstGeom prst="rect">
                <a:avLst/>
              </a:prstGeom>
              <a:blipFill>
                <a:blip r:embed="rId1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AB998ECD-B59F-CA52-020F-38712962D08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65021" y="2297082"/>
            <a:ext cx="2173370" cy="1317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 bwMode="auto"/>
            <p:txBody>
              <a:bodyPr>
                <a:normAutofit fontScale="92500" lnSpcReduction="10000"/>
              </a:bodyPr>
              <a:lstStyle/>
              <a:p>
                <a:pPr>
                  <a:defRPr/>
                </a:pPr>
                <a:r>
                  <a:rPr lang="en-US" dirty="0"/>
                  <a:t>Verify that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𝑈</m:t>
                    </m:r>
                    <m:r>
                      <m:rPr>
                        <m:sty m:val="p"/>
                      </m:rPr>
                      <a:rPr lang="en-US" sz="2400" b="0" i="0" baseline="-25000">
                        <a:latin typeface="Cambria Math"/>
                      </a:rPr>
                      <m:t>CNOT</m:t>
                    </m:r>
                  </m:oMath>
                </a14:m>
                <a:r>
                  <a:rPr lang="en-US" dirty="0"/>
                  <a:t> maps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00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↦</m:t>
                    </m:r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00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, </m:t>
                    </m:r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01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↦</m:t>
                    </m:r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11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, </m:t>
                    </m:r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10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↦</m:t>
                    </m:r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10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, </m:t>
                    </m:r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11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↦</m:t>
                    </m:r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01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.</m:t>
                    </m:r>
                  </m:oMath>
                </a14:m>
                <a:endParaRPr lang="ar-AE" b="0" dirty="0"/>
              </a:p>
              <a:p>
                <a:pPr>
                  <a:defRPr/>
                </a:pPr>
                <a:r>
                  <a:rPr lang="en-US" dirty="0"/>
                  <a:t>Verify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𝑈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/>
                      </a:rPr>
                      <m:t>SWAP</m:t>
                    </m:r>
                  </m:oMath>
                </a14:m>
                <a:r>
                  <a:rPr lang="en-US" dirty="0"/>
                  <a:t> maps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i="1">
                            <a:latin typeface="Cambria Math"/>
                          </a:rPr>
                          <m:t>00</m:t>
                        </m:r>
                      </m:e>
                    </m:d>
                    <m:r>
                      <a:rPr lang="ar-AE" i="1">
                        <a:latin typeface="Cambria Math"/>
                      </a:rPr>
                      <m:t>↦</m:t>
                    </m:r>
                    <m:d>
                      <m:dPr>
                        <m:begChr m:val="|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i="1">
                            <a:latin typeface="Cambria Math"/>
                          </a:rPr>
                          <m:t>00</m:t>
                        </m:r>
                      </m:e>
                    </m:d>
                    <m:r>
                      <a:rPr lang="ar-AE" i="1">
                        <a:latin typeface="Cambria Math"/>
                      </a:rPr>
                      <m:t>, </m:t>
                    </m:r>
                    <m:d>
                      <m:dPr>
                        <m:begChr m:val="|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i="1">
                            <a:latin typeface="Cambria Math"/>
                          </a:rPr>
                          <m:t>01</m:t>
                        </m:r>
                      </m:e>
                    </m:d>
                    <m:r>
                      <a:rPr lang="ar-AE" i="1">
                        <a:latin typeface="Cambria Math"/>
                      </a:rPr>
                      <m:t>↦</m:t>
                    </m:r>
                    <m:d>
                      <m:dPr>
                        <m:begChr m:val="|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i="1">
                            <a:latin typeface="Cambria Math"/>
                          </a:rPr>
                          <m:t>1</m:t>
                        </m:r>
                        <m:r>
                          <a:rPr lang="ar-AE" b="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ar-AE" i="1">
                        <a:latin typeface="Cambria Math"/>
                      </a:rPr>
                      <m:t>, </m:t>
                    </m:r>
                    <m:d>
                      <m:dPr>
                        <m:begChr m:val="|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i="1">
                            <a:latin typeface="Cambria Math"/>
                          </a:rPr>
                          <m:t>10</m:t>
                        </m:r>
                      </m:e>
                    </m:d>
                    <m:r>
                      <a:rPr lang="ar-AE" i="1">
                        <a:latin typeface="Cambria Math"/>
                      </a:rPr>
                      <m:t>↦</m:t>
                    </m:r>
                    <m:d>
                      <m:dPr>
                        <m:begChr m:val="|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01</m:t>
                        </m:r>
                      </m:e>
                    </m:d>
                    <m:r>
                      <a:rPr lang="ar-AE" i="1">
                        <a:latin typeface="Cambria Math"/>
                      </a:rPr>
                      <m:t>, </m:t>
                    </m:r>
                    <m:d>
                      <m:dPr>
                        <m:begChr m:val="|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i="1">
                            <a:latin typeface="Cambria Math"/>
                          </a:rPr>
                          <m:t>11</m:t>
                        </m:r>
                      </m:e>
                    </m:d>
                    <m:r>
                      <a:rPr lang="ar-AE" i="1">
                        <a:latin typeface="Cambria Math"/>
                      </a:rPr>
                      <m:t>↦</m:t>
                    </m:r>
                    <m:d>
                      <m:dPr>
                        <m:begChr m:val="|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1</m:t>
                        </m:r>
                        <m:r>
                          <a:rPr lang="ar-AE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.</m:t>
                    </m:r>
                  </m:oMath>
                </a14:m>
                <a:endParaRPr lang="ar-AE" dirty="0"/>
              </a:p>
              <a:p>
                <a:pPr>
                  <a:defRPr/>
                </a:pPr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0">
                            <a:latin typeface="Cambria Math"/>
                          </a:rPr>
                          <m:t>Ψ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b="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ar-AE" b="0" i="1">
                            <a:latin typeface="Cambria Math"/>
                          </a:rPr>
                          <m:t>00</m:t>
                        </m:r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00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b="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ar-AE" b="0" i="1">
                            <a:latin typeface="Cambria Math"/>
                          </a:rPr>
                          <m:t>01</m:t>
                        </m:r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01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b="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ar-AE" b="0" i="1">
                            <a:latin typeface="Cambria Math"/>
                          </a:rPr>
                          <m:t>10</m:t>
                        </m:r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10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b="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ar-AE" b="0" i="1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ar-AE" b="0" i="1">
                        <a:latin typeface="Cambria Math"/>
                      </a:rPr>
                      <m:t>|11⟩</m:t>
                    </m:r>
                  </m:oMath>
                </a14:m>
                <a:r>
                  <a:rPr lang="ar-AE" b="0" dirty="0"/>
                  <a:t>. </a:t>
                </a:r>
                <a:r>
                  <a:rPr lang="en-US" b="0" dirty="0"/>
                  <a:t>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𝑈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/>
                      </a:rPr>
                      <m:t>CNOT</m:t>
                    </m:r>
                    <m:d>
                      <m:dPr>
                        <m:begChr m:val="|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Ψ</m:t>
                        </m:r>
                      </m:e>
                    </m:d>
                  </m:oMath>
                </a14:m>
                <a:r>
                  <a:rPr lang="ar-AE" b="0" dirty="0"/>
                  <a:t> </a:t>
                </a:r>
                <a:r>
                  <a:rPr lang="en-US" b="0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𝑈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/>
                      </a:rPr>
                      <m:t>SWAP</m:t>
                    </m:r>
                    <m:d>
                      <m:dPr>
                        <m:begChr m:val="|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Ψ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.</m:t>
                    </m:r>
                  </m:oMath>
                </a14:m>
                <a:endParaRPr lang="ar-AE" dirty="0"/>
              </a:p>
              <a:p>
                <a:pPr>
                  <a:defRPr/>
                </a:pPr>
                <a:r>
                  <a:rPr lang="en-US" dirty="0"/>
                  <a:t>Verify that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𝑈</m:t>
                    </m:r>
                    <m:r>
                      <m:rPr>
                        <m:sty m:val="p"/>
                      </m:rPr>
                      <a:rPr lang="en-US" sz="2400" b="0" i="0" baseline="-25000">
                        <a:latin typeface="Cambria Math"/>
                      </a:rPr>
                      <m:t>CNOT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b="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ar-AE" b="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ar-AE" b="0" i="1">
                        <a:latin typeface="Cambria Math"/>
                      </a:rPr>
                      <m:t>⊗</m:t>
                    </m:r>
                    <m:sSub>
                      <m:sSub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b="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ar-AE" b="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ar-AE" b="0" i="1">
                        <a:latin typeface="Cambria Math"/>
                      </a:rPr>
                      <m:t>+</m:t>
                    </m:r>
                    <m:r>
                      <a:rPr lang="ar-AE" b="0" i="1">
                        <a:latin typeface="Cambria Math"/>
                      </a:rPr>
                      <m:t>𝑋</m:t>
                    </m:r>
                    <m:r>
                      <a:rPr lang="ar-AE" b="0" i="1">
                        <a:latin typeface="Cambria Math"/>
                      </a:rPr>
                      <m:t>⊗</m:t>
                    </m:r>
                    <m:sSub>
                      <m:sSub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b="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ar-AE" b="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ar-AE" dirty="0"/>
                  <a:t>, </a:t>
                </a: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b="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ar-AE" b="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ar-AE" b="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0</m:t>
                        </m:r>
                      </m:e>
                    </m:d>
                    <m:d>
                      <m:dPr>
                        <m:begChr m:val="⟨"/>
                        <m:endChr m:val="|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ar-AE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ar-AE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⟨1|</m:t>
                    </m:r>
                  </m:oMath>
                </a14:m>
                <a:r>
                  <a:rPr lang="ar-AE" dirty="0"/>
                  <a:t> </a:t>
                </a:r>
                <a:r>
                  <a:rPr lang="en-US" dirty="0"/>
                  <a:t>are called the </a:t>
                </a:r>
                <a:r>
                  <a:rPr lang="en-US" dirty="0">
                    <a:solidFill>
                      <a:srgbClr val="C00000"/>
                    </a:solidFill>
                  </a:rPr>
                  <a:t>projection operators</a:t>
                </a:r>
                <a:r>
                  <a:rPr lang="en-US" dirty="0"/>
                  <a:t>.  </a:t>
                </a:r>
              </a:p>
              <a:p>
                <a:pPr>
                  <a:defRPr/>
                </a:pPr>
                <a:r>
                  <a:rPr lang="en-US" dirty="0"/>
                  <a:t>Show that</a:t>
                </a:r>
              </a:p>
              <a:p>
                <a:pPr marL="0" indent="0">
                  <a:buNone/>
                  <a:defRPr/>
                </a:pPr>
                <a:endParaRPr lang="en-US" dirty="0"/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𝑈</m:t>
                    </m:r>
                    <m:r>
                      <m:rPr>
                        <m:sty m:val="p"/>
                      </m:rPr>
                      <a:rPr lang="en-US" b="0" i="0" baseline="-25000">
                        <a:latin typeface="Cambria Math"/>
                      </a:rPr>
                      <m:t>CZ</m:t>
                    </m:r>
                    <m:r>
                      <a:rPr lang="en-US" b="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b="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ar-AE" b="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ar-AE" b="0" i="1">
                        <a:latin typeface="Cambria Math"/>
                      </a:rPr>
                      <m:t>⊗</m:t>
                    </m:r>
                    <m:sSub>
                      <m:sSub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b="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ar-AE" b="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ar-AE" b="0" i="1">
                        <a:latin typeface="Cambria Math"/>
                      </a:rPr>
                      <m:t>+</m:t>
                    </m:r>
                    <m:r>
                      <a:rPr lang="ar-AE" b="0" i="1">
                        <a:latin typeface="Cambria Math"/>
                      </a:rPr>
                      <m:t>𝑍</m:t>
                    </m:r>
                    <m:r>
                      <a:rPr lang="ar-AE" b="0" i="1">
                        <a:latin typeface="Cambria Math"/>
                      </a:rPr>
                      <m:t>⊗</m:t>
                    </m:r>
                    <m:sSub>
                      <m:sSub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b="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ar-AE" b="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ar-AE" dirty="0"/>
                  <a:t>. </a:t>
                </a:r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𝑈</m:t>
                    </m:r>
                    <m:r>
                      <m:rPr>
                        <m:sty m:val="p"/>
                      </m:rPr>
                      <a:rPr lang="en-US" b="0" i="0" baseline="-25000">
                        <a:latin typeface="Cambria Math"/>
                      </a:rPr>
                      <m:t>CZ</m:t>
                    </m:r>
                    <m:r>
                      <a:rPr lang="en-US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ar-AE" b="0" i="1">
                                <a:latin typeface="Cambria Math"/>
                              </a:rPr>
                              <m:t>𝐻</m:t>
                            </m:r>
                            <m:r>
                              <a:rPr lang="ar-AE" b="0" i="1">
                                <a:latin typeface="Cambria Math"/>
                              </a:rPr>
                              <m:t>⊗</m:t>
                            </m:r>
                            <m:r>
                              <a:rPr lang="ar-AE" b="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ar-AE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ar-AE" b="0" i="1">
                        <a:latin typeface="Cambria Math"/>
                      </a:rPr>
                      <m:t>𝑈</m:t>
                    </m:r>
                    <m:r>
                      <m:rPr>
                        <m:sty m:val="p"/>
                      </m:rPr>
                      <a:rPr lang="en-US" b="0" i="0" baseline="-25000">
                        <a:latin typeface="Cambria Math"/>
                      </a:rPr>
                      <m:t>CNOT</m:t>
                    </m:r>
                    <m:d>
                      <m:d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𝐻</m:t>
                        </m:r>
                        <m:r>
                          <a:rPr lang="ar-AE" b="0" i="1">
                            <a:latin typeface="Cambria Math"/>
                          </a:rPr>
                          <m:t>⊗</m:t>
                        </m:r>
                        <m:sSub>
                          <m:sSubPr>
                            <m:ctrlPr>
                              <a:rPr lang="ar-A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ar-AE" b="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ar-AE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ar-AE" dirty="0"/>
                  <a:t>, </a:t>
                </a: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/>
                  <a:t> is the Hadamard gate. The symbol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𝑈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/>
                      </a:rPr>
                      <m:t>CZ</m:t>
                    </m:r>
                  </m:oMath>
                </a14:m>
                <a:r>
                  <a:rPr lang="en-US" dirty="0"/>
                  <a:t> is                   </a:t>
                </a:r>
              </a:p>
              <a:p>
                <a:pPr>
                  <a:defRPr/>
                </a:pPr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ar-AE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ar-AE" i="1">
                        <a:latin typeface="Cambria Math"/>
                      </a:rPr>
                      <m:t>⊗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ar-AE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ar-AE" i="1">
                        <a:latin typeface="Cambria Math"/>
                      </a:rPr>
                      <m:t>+</m:t>
                    </m:r>
                    <m:r>
                      <a:rPr lang="ar-AE" i="1">
                        <a:latin typeface="Cambria Math"/>
                      </a:rPr>
                      <m:t>𝑍</m:t>
                    </m:r>
                    <m:r>
                      <a:rPr lang="ar-AE" i="1">
                        <a:latin typeface="Cambria Math"/>
                      </a:rPr>
                      <m:t>⊗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ar-AE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                                                          </a:t>
                </a:r>
                <a:endParaRPr lang="ar-A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  <a:defRPr/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ar-AE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ar-AE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ar-AE" i="1">
                        <a:latin typeface="Cambria Math"/>
                      </a:rPr>
                      <m:t>⊗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ar-AE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ar-AE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ar-AE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ar-AE" i="1">
                        <a:latin typeface="Cambria Math"/>
                      </a:rPr>
                      <m:t>⊗</m:t>
                    </m:r>
                    <m:r>
                      <a:rPr lang="ar-AE" i="1">
                        <a:latin typeface="Cambria Math"/>
                      </a:rPr>
                      <m:t>𝑍</m:t>
                    </m:r>
                  </m:oMath>
                </a14:m>
                <a:r>
                  <a:rPr lang="ar-AE" dirty="0"/>
                  <a:t>.</a:t>
                </a:r>
              </a:p>
              <a:p>
                <a:pPr>
                  <a:defRPr/>
                </a:pPr>
                <a:endParaRPr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blipFill>
                <a:blip r:embed="rId3"/>
                <a:stretch>
                  <a:fillRect l="-548" t="-271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Exercise</a:t>
            </a:r>
            <a:endParaRPr dirty="0"/>
          </a:p>
        </p:txBody>
      </p:sp>
      <p:pic>
        <p:nvPicPr>
          <p:cNvPr id="5" name="Picture 4" descr="A picture containing clock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408141" y="3450515"/>
            <a:ext cx="4246659" cy="986597"/>
          </a:xfrm>
          <a:prstGeom prst="rect">
            <a:avLst/>
          </a:prstGeom>
        </p:spPr>
      </p:pic>
      <p:pic>
        <p:nvPicPr>
          <p:cNvPr id="7" name="Picture 6" descr="A picture containing device&#10;&#10;Description automatically generated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375920" y="4941168"/>
            <a:ext cx="1122723" cy="1047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3E7C90F-9C1A-7246-711D-16F2782410EC}"/>
                  </a:ext>
                </a:extLst>
              </p:cNvPr>
              <p:cNvSpPr txBox="1"/>
              <p:nvPr/>
            </p:nvSpPr>
            <p:spPr bwMode="auto">
              <a:xfrm>
                <a:off x="7248128" y="5229200"/>
                <a:ext cx="45365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𝑈</m:t>
                    </m:r>
                    <m:r>
                      <m:rPr>
                        <m:sty m:val="p"/>
                      </m:rPr>
                      <a:rPr lang="en-US" sz="2400" baseline="-25000">
                        <a:latin typeface="Cambria Math"/>
                      </a:rPr>
                      <m:t>CZ</m:t>
                    </m:r>
                  </m:oMath>
                </a14:m>
                <a:r>
                  <a:rPr lang="en-US" sz="2400" dirty="0"/>
                  <a:t> is a </a:t>
                </a:r>
                <a:r>
                  <a:rPr lang="en-US" sz="2400" dirty="0">
                    <a:solidFill>
                      <a:srgbClr val="C00000"/>
                    </a:solidFill>
                  </a:rPr>
                  <a:t>native quantum gate </a:t>
                </a:r>
                <a:r>
                  <a:rPr lang="en-US" sz="2400" dirty="0"/>
                  <a:t>of an IQM quantum computer.</a:t>
                </a:r>
                <a:endParaRPr lang="LID4096" sz="24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3E7C90F-9C1A-7246-711D-16F278241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48128" y="5229200"/>
                <a:ext cx="4536504" cy="830997"/>
              </a:xfrm>
              <a:prstGeom prst="rect">
                <a:avLst/>
              </a:prstGeom>
              <a:blipFill>
                <a:blip r:embed="rId6"/>
                <a:stretch>
                  <a:fillRect l="-1955" t="-4478" b="-1492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317940" y="1036320"/>
                <a:ext cx="11556123" cy="5140643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dirty="0">
                    <a:solidFill>
                      <a:srgbClr val="C00000"/>
                    </a:solidFill>
                  </a:rPr>
                  <a:t>Universality Theorem: </a:t>
                </a:r>
                <a:r>
                  <a:rPr lang="en-US" dirty="0"/>
                  <a:t>Any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-qubit unitary (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/>
                      </a:rPr>
                      <m:t>𝑈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 gate can be decomposed into </a:t>
                </a:r>
                <a:r>
                  <a:rPr lang="en-US" dirty="0">
                    <a:solidFill>
                      <a:srgbClr val="C00000"/>
                    </a:solidFill>
                  </a:rPr>
                  <a:t>one-qubit gates </a:t>
                </a:r>
                <a:r>
                  <a:rPr lang="en-US" dirty="0">
                    <a:solidFill>
                      <a:schemeClr val="tx1"/>
                    </a:solidFill>
                  </a:rPr>
                  <a:t>and </a:t>
                </a:r>
                <a:r>
                  <a:rPr lang="en-US" dirty="0">
                    <a:solidFill>
                      <a:srgbClr val="C00000"/>
                    </a:solidFill>
                  </a:rPr>
                  <a:t>CNOT gates</a:t>
                </a:r>
                <a:r>
                  <a:rPr lang="en-US" dirty="0">
                    <a:solidFill>
                      <a:schemeClr val="tx1"/>
                    </a:solidFill>
                  </a:rPr>
                  <a:t>.  </a:t>
                </a:r>
                <a:endParaRPr dirty="0"/>
              </a:p>
              <a:p>
                <a:pPr marL="0" indent="0">
                  <a:buNone/>
                  <a:defRPr/>
                </a:pPr>
                <a:r>
                  <a:rPr lang="en-US" dirty="0"/>
                  <a:t>   The proof is highly technical. See Nielsen &amp; Chuang or Nakahara &amp; </a:t>
                </a:r>
                <a:r>
                  <a:rPr lang="en-US" dirty="0" err="1"/>
                  <a:t>Ohmi</a:t>
                </a:r>
                <a:r>
                  <a:rPr lang="en-US" dirty="0"/>
                  <a:t>. </a:t>
                </a:r>
                <a:endParaRPr dirty="0"/>
              </a:p>
              <a:p>
                <a:pPr>
                  <a:defRPr/>
                </a:pPr>
                <a:r>
                  <a:rPr lang="en-US" dirty="0"/>
                  <a:t>CNOT above may be replaced by </a:t>
                </a:r>
                <a:r>
                  <a:rPr lang="en-US" dirty="0">
                    <a:solidFill>
                      <a:srgbClr val="C00000"/>
                    </a:solidFill>
                  </a:rPr>
                  <a:t>most 2-qubit gates</a:t>
                </a:r>
                <a:r>
                  <a:rPr lang="en-US" dirty="0"/>
                  <a:t>. The SWAP gate and tensor products of 1-qubit gates are exceptions. </a:t>
                </a:r>
                <a:endParaRPr dirty="0"/>
              </a:p>
              <a:p>
                <a:pPr>
                  <a:defRPr/>
                </a:pPr>
                <a:r>
                  <a:rPr lang="en-US" dirty="0"/>
                  <a:t>Two-qubit gates are necessary to </a:t>
                </a:r>
                <a:r>
                  <a:rPr lang="en-US" dirty="0">
                    <a:solidFill>
                      <a:srgbClr val="C00000"/>
                    </a:solidFill>
                  </a:rPr>
                  <a:t>entangle</a:t>
                </a:r>
                <a:r>
                  <a:rPr lang="en-US" dirty="0"/>
                  <a:t> tensor product states.</a:t>
                </a:r>
                <a:endParaRPr dirty="0"/>
              </a:p>
              <a:p>
                <a:pPr marL="0" indent="0">
                  <a:buNone/>
                  <a:defRPr/>
                </a:pPr>
                <a:r>
                  <a:rPr lang="en-US" b="0" dirty="0">
                    <a:solidFill>
                      <a:schemeClr val="tx1"/>
                    </a:solidFill>
                  </a:rPr>
                  <a:t>                                             </a:t>
                </a:r>
                <a:endParaRPr dirty="0"/>
              </a:p>
              <a:p>
                <a:pPr>
                  <a:defRPr/>
                </a:pPr>
                <a:r>
                  <a:rPr lang="en-US" dirty="0"/>
                  <a:t>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lit/>
                          </m:rP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>
                        <a:solidFill>
                          <a:schemeClr val="tx1"/>
                        </a:solidFill>
                        <a:latin typeface="Cambria Math"/>
                      </a:rPr>
                      <m:t>(|00⟩+|11⟩)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.</a:t>
                </a:r>
                <a:endParaRPr dirty="0"/>
              </a:p>
              <a:p>
                <a:pPr>
                  <a:defRPr/>
                </a:pPr>
                <a:endParaRPr lang="en-US" i="1" dirty="0"/>
              </a:p>
              <a:p>
                <a:pPr>
                  <a:defRPr/>
                </a:pPr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317940" y="1036320"/>
                <a:ext cx="11556123" cy="5140643"/>
              </a:xfrm>
              <a:blipFill>
                <a:blip r:embed="rId2"/>
                <a:stretch>
                  <a:fillRect l="-658" t="-1478" r="-43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2"/>
          <p:cNvSpPr>
            <a:spLocks noGrp="1"/>
          </p:cNvSpPr>
          <p:nvPr>
            <p:ph type="title"/>
          </p:nvPr>
        </p:nvSpPr>
        <p:spPr bwMode="auto">
          <a:xfrm>
            <a:off x="317939" y="451224"/>
            <a:ext cx="11556123" cy="45962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Two-Qubit Gates</a:t>
            </a:r>
            <a:endParaRPr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A picture containing clock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425389" y="3662222"/>
            <a:ext cx="2437800" cy="1241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 bwMode="auto">
              <a:xfrm>
                <a:off x="894080" y="3764280"/>
                <a:ext cx="4600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/>
                        </a:rPr>
                        <m:t>|0⟩</m:t>
                      </m:r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4080" y="3764280"/>
                <a:ext cx="460062" cy="369332"/>
              </a:xfrm>
              <a:prstGeom prst="rect">
                <a:avLst/>
              </a:prstGeom>
              <a:blipFill>
                <a:blip r:embed="rId4"/>
                <a:stretch>
                  <a:fillRect l="-22667" r="-22667" b="-3833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 bwMode="auto">
              <a:xfrm>
                <a:off x="894080" y="4534362"/>
                <a:ext cx="4600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/>
                        </a:rPr>
                        <m:t>|0⟩</m:t>
                      </m:r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4080" y="4534362"/>
                <a:ext cx="460062" cy="369332"/>
              </a:xfrm>
              <a:prstGeom prst="rect">
                <a:avLst/>
              </a:prstGeom>
              <a:blipFill>
                <a:blip r:embed="rId5"/>
                <a:stretch>
                  <a:fillRect l="-22667" r="-22667" b="-3833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>
            <a:cxnSpLocks/>
          </p:cNvCxnSpPr>
          <p:nvPr/>
        </p:nvCxnSpPr>
        <p:spPr bwMode="auto">
          <a:xfrm>
            <a:off x="2814320" y="3662222"/>
            <a:ext cx="0" cy="132633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 bwMode="auto">
              <a:xfrm>
                <a:off x="1627281" y="4988561"/>
                <a:ext cx="2235908" cy="6357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|"/>
                          <m:endChr m:val="⟩"/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a:rPr lang="en-US" sz="2000" b="0" i="1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000" b="0" i="1">
                          <a:latin typeface="Cambria Math"/>
                        </a:rPr>
                        <m:t>⊗(|0⟩+|1⟩)</m:t>
                      </m:r>
                    </m:oMath>
                  </m:oMathPara>
                </a14:m>
                <a:endParaRPr sz="200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7281" y="4988561"/>
                <a:ext cx="2235908" cy="6357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 bwMode="auto">
              <a:xfrm>
                <a:off x="6471329" y="4005245"/>
                <a:ext cx="5314270" cy="196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2400" u="sng" dirty="0">
                    <a:solidFill>
                      <a:srgbClr val="C00000"/>
                    </a:solidFill>
                  </a:rPr>
                  <a:t>Exercise</a:t>
                </a:r>
                <a:r>
                  <a:rPr lang="en-US" sz="2400" dirty="0">
                    <a:solidFill>
                      <a:srgbClr val="0070C0"/>
                    </a:solidFill>
                  </a:rPr>
                  <a:t>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400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latin typeface="Cambria Math"/>
                              </a:rPr>
                              <m:t>Φ</m:t>
                            </m:r>
                          </m:e>
                          <m:sub>
                            <m:r>
                              <a:rPr lang="en-US" sz="2400" b="0" i="1">
                                <a:latin typeface="Cambria Math"/>
                              </a:rPr>
                              <m:t>±</m:t>
                            </m:r>
                          </m:sub>
                        </m:sSub>
                      </m:e>
                    </m:d>
                    <m:r>
                      <a:rPr lang="en-US" sz="2400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2400" b="0" i="1">
                        <a:latin typeface="Cambria Math"/>
                      </a:rPr>
                      <m:t>(|00⟩±|11⟩)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latin typeface="Cambria Math"/>
                              </a:rPr>
                              <m:t>Ψ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±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2400" i="1">
                        <a:latin typeface="Cambria Math"/>
                      </a:rPr>
                      <m:t>(|01⟩±|10⟩)</m:t>
                    </m:r>
                  </m:oMath>
                </a14:m>
                <a:r>
                  <a:rPr lang="en-US" sz="2400" dirty="0"/>
                  <a:t> are called the </a:t>
                </a:r>
                <a:r>
                  <a:rPr lang="en-US" sz="2400" dirty="0">
                    <a:solidFill>
                      <a:srgbClr val="C00000"/>
                    </a:solidFill>
                  </a:rPr>
                  <a:t>Bell states</a:t>
                </a:r>
                <a:r>
                  <a:rPr lang="en-US" sz="2400" dirty="0"/>
                  <a:t>. Find quantum circuits that generate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latin typeface="Cambria Math"/>
                              </a:rPr>
                              <m:t>Φ</m:t>
                            </m:r>
                          </m:e>
                          <m:sub>
                            <m:r>
                              <a:rPr lang="en-US" sz="2400" b="0" i="1">
                                <a:latin typeface="Cambria Math"/>
                              </a:rPr>
                              <m:t>−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Ψ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±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|00⟩</m:t>
                    </m:r>
                  </m:oMath>
                </a14:m>
                <a:r>
                  <a:rPr lang="en-US" sz="2400" dirty="0"/>
                  <a:t>.</a:t>
                </a:r>
                <a:endParaRPr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1329" y="4005245"/>
                <a:ext cx="5314270" cy="1966629"/>
              </a:xfrm>
              <a:prstGeom prst="rect">
                <a:avLst/>
              </a:prstGeom>
              <a:blipFill>
                <a:blip r:embed="rId7"/>
                <a:stretch>
                  <a:fillRect l="-1837" r="-1952" b="-464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317941" y="1514477"/>
                <a:ext cx="6097850" cy="4662486"/>
              </a:xfrm>
            </p:spPr>
            <p:txBody>
              <a:bodyPr>
                <a:normAutofit/>
              </a:bodyPr>
              <a:lstStyle/>
              <a:p>
                <a:pPr>
                  <a:defRPr/>
                </a:pPr>
                <a:r>
                  <a:rPr lang="en-US" dirty="0"/>
                  <a:t>Any quantum circuit can be decomposed into one-qubit gates and two-qubit gates. For this to work, the set of one-qubit gates and two-qubit gates needs to be </a:t>
                </a:r>
                <a:r>
                  <a:rPr lang="en-US" dirty="0">
                    <a:solidFill>
                      <a:srgbClr val="C00000"/>
                    </a:solidFill>
                  </a:rPr>
                  <a:t>universal</a:t>
                </a:r>
                <a:r>
                  <a:rPr lang="en-US" dirty="0"/>
                  <a:t>.</a:t>
                </a:r>
              </a:p>
              <a:p>
                <a:pPr>
                  <a:defRPr/>
                </a:pPr>
                <a:r>
                  <a:rPr lang="en-US" dirty="0"/>
                  <a:t>A universal gate set for IQM is CZ and PRX (phased X rotation)</a:t>
                </a:r>
                <a:endParaRPr dirty="0"/>
              </a:p>
              <a:p>
                <a:pPr>
                  <a:defRPr/>
                </a:pPr>
                <a:r>
                  <a:rPr lang="en-US" dirty="0"/>
                  <a:t>Decomposition of a 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-qubit circuit into 1- and 2-qubit gates are far from unique. Optimizing the number of gates is an important issue for efficient implementation of quantum algorithms. Optimization depends on QPU topology.</a:t>
                </a:r>
                <a:endParaRPr dirty="0"/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endParaRPr lang="en-US" dirty="0"/>
              </a:p>
              <a:p>
                <a:pPr marL="0" indent="0">
                  <a:buNone/>
                  <a:defRPr/>
                </a:pP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317941" y="1514477"/>
                <a:ext cx="6097850" cy="4662486"/>
              </a:xfrm>
              <a:blipFill>
                <a:blip r:embed="rId2"/>
                <a:stretch>
                  <a:fillRect l="-1247" t="-1630" r="-2703" b="-217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/>
              <a:t>Summary</a:t>
            </a: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213026-98F8-C52F-6EF4-C104D83D6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865" y="510135"/>
            <a:ext cx="4930737" cy="51852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DA0DEF-C1B6-533F-9050-56A478F49BA0}"/>
              </a:ext>
            </a:extLst>
          </p:cNvPr>
          <p:cNvSpPr txBox="1"/>
          <p:nvPr/>
        </p:nvSpPr>
        <p:spPr>
          <a:xfrm>
            <a:off x="6707122" y="5677869"/>
            <a:ext cx="61009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QPU topology of IQM Garnet available via IQM Resonance</a:t>
            </a:r>
            <a:endParaRPr lang="en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1F91B-FD8B-4C0B-B9FF-0CFD201C74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DE" dirty="0"/>
              <a:t>In this session, we will dive deeper into the single- and two-qubit gates we have discovered last time</a:t>
            </a:r>
          </a:p>
        </p:txBody>
      </p:sp>
    </p:spTree>
    <p:extLst>
      <p:ext uri="{BB962C8B-B14F-4D97-AF65-F5344CB8AC3E}">
        <p14:creationId xmlns:p14="http://schemas.microsoft.com/office/powerpoint/2010/main" val="667504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 bwMode="auto"/>
            <p:txBody>
              <a:bodyPr>
                <a:normAutofit fontScale="92500"/>
              </a:bodyPr>
              <a:lstStyle/>
              <a:p>
                <a:pPr marL="457200" indent="-457200">
                  <a:buAutoNum type="arabicPeriod"/>
                  <a:defRPr/>
                </a:pPr>
                <a:r>
                  <a:rPr lang="en-US" dirty="0">
                    <a:solidFill>
                      <a:srgbClr val="C00000"/>
                    </a:solidFill>
                  </a:rPr>
                  <a:t>A Brief Introduction to Quantum Mechanics</a:t>
                </a:r>
                <a:endParaRPr dirty="0"/>
              </a:p>
              <a:p>
                <a:pPr>
                  <a:defRPr/>
                </a:pPr>
                <a:r>
                  <a:rPr lang="en-US" dirty="0"/>
                  <a:t>A short introduction to quantum mechanics is given to make this training self-contained.</a:t>
                </a:r>
                <a:endParaRPr dirty="0"/>
              </a:p>
              <a:p>
                <a:pPr marL="0" indent="0">
                  <a:buNone/>
                  <a:defRPr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2. One-Qubit Gates</a:t>
                </a:r>
                <a:endParaRPr dirty="0"/>
              </a:p>
              <a:p>
                <a:pPr>
                  <a:defRPr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Quantum gates are quantum counterparts of classical gates such as NOT, OR and AND. </a:t>
                </a:r>
                <a:endParaRPr dirty="0"/>
              </a:p>
              <a:p>
                <a:pPr>
                  <a:defRPr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Here simple quantum gates acting on 1-qubit are introduced. Tensor product is mathematically defined.</a:t>
                </a:r>
                <a:endParaRPr dirty="0"/>
              </a:p>
              <a:p>
                <a:pPr marL="0" indent="0">
                  <a:buNone/>
                  <a:defRPr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3. Two-Qubit Gates </a:t>
                </a:r>
                <a:endParaRPr dirty="0"/>
              </a:p>
              <a:p>
                <a:pPr>
                  <a:defRPr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Two-qubit gates have two inputs and two outputs. They are necessary to entangle tensor product states.</a:t>
                </a:r>
                <a:endParaRPr dirty="0"/>
              </a:p>
              <a:p>
                <a:pPr>
                  <a:defRPr/>
                </a:pP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Any unitary gate acting on an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-qubit state (a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big matrix) can be decomposed into 1-qubit gates and 2-qubit gates. </a:t>
                </a:r>
                <a:endParaRPr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blipFill>
                <a:blip r:embed="rId2"/>
                <a:stretch>
                  <a:fillRect l="-548" t="-163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Agenda</a:t>
            </a:r>
            <a:endParaRPr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 bwMode="auto"/>
            <p:txBody>
              <a:bodyPr>
                <a:normAutofit lnSpcReduction="10000"/>
              </a:bodyPr>
              <a:lstStyle/>
              <a:p>
                <a:pPr>
                  <a:lnSpc>
                    <a:spcPct val="110000"/>
                  </a:lnSpc>
                  <a:defRPr/>
                </a:pPr>
                <a:r>
                  <a:rPr lang="en-US" dirty="0"/>
                  <a:t>Information can be processed with </a:t>
                </a:r>
                <a:r>
                  <a:rPr lang="en-US" dirty="0">
                    <a:solidFill>
                      <a:srgbClr val="C00000"/>
                    </a:solidFill>
                  </a:rPr>
                  <a:t>complex vectors </a:t>
                </a:r>
                <a:r>
                  <a:rPr lang="en-US" dirty="0"/>
                  <a:t>&amp; </a:t>
                </a:r>
                <a:r>
                  <a:rPr lang="en-US" dirty="0">
                    <a:solidFill>
                      <a:srgbClr val="C00000"/>
                    </a:solidFill>
                  </a:rPr>
                  <a:t>linear operators 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C00000"/>
                    </a:solidFill>
                  </a:rPr>
                  <a:t>matrices</a:t>
                </a:r>
                <a:r>
                  <a:rPr lang="en-US" dirty="0"/>
                  <a:t>). </a:t>
                </a:r>
                <a:endParaRPr dirty="0"/>
              </a:p>
              <a:p>
                <a:pPr>
                  <a:lnSpc>
                    <a:spcPct val="110000"/>
                  </a:lnSpc>
                  <a:defRPr/>
                </a:pPr>
                <a:r>
                  <a:rPr lang="en-US" dirty="0">
                    <a:solidFill>
                      <a:srgbClr val="C00000"/>
                    </a:solidFill>
                  </a:rPr>
                  <a:t>Quantum mechanics </a:t>
                </a:r>
                <a:r>
                  <a:rPr lang="en-US" dirty="0"/>
                  <a:t>describes the microscopic world, where states are represented by </a:t>
                </a:r>
                <a:r>
                  <a:rPr lang="en-US" dirty="0">
                    <a:solidFill>
                      <a:srgbClr val="C00000"/>
                    </a:solidFill>
                  </a:rPr>
                  <a:t>complex vectors </a:t>
                </a:r>
                <a:r>
                  <a:rPr lang="en-US" dirty="0"/>
                  <a:t>and manipulations (</a:t>
                </a:r>
                <a:r>
                  <a:rPr lang="en-US" dirty="0">
                    <a:solidFill>
                      <a:srgbClr val="C00000"/>
                    </a:solidFill>
                  </a:rPr>
                  <a:t>gates</a:t>
                </a:r>
                <a:r>
                  <a:rPr lang="en-US" dirty="0"/>
                  <a:t>) of the states are represented by </a:t>
                </a:r>
                <a:r>
                  <a:rPr lang="en-US" dirty="0">
                    <a:solidFill>
                      <a:srgbClr val="C00000"/>
                    </a:solidFill>
                  </a:rPr>
                  <a:t>matrices</a:t>
                </a:r>
                <a:r>
                  <a:rPr lang="en-US" dirty="0"/>
                  <a:t>. </a:t>
                </a:r>
              </a:p>
              <a:p>
                <a:pPr>
                  <a:lnSpc>
                    <a:spcPct val="110000"/>
                  </a:lnSpc>
                  <a:defRPr/>
                </a:pPr>
                <a:r>
                  <a:rPr lang="en-US" b="1" u="sng" dirty="0">
                    <a:solidFill>
                      <a:srgbClr val="C00000"/>
                    </a:solidFill>
                  </a:rPr>
                  <a:t>Rule 1</a:t>
                </a:r>
                <a:r>
                  <a:rPr lang="en-US" dirty="0"/>
                  <a:t>: A quantum state is described by a </a:t>
                </a:r>
                <a:r>
                  <a:rPr lang="en-US" dirty="0">
                    <a:solidFill>
                      <a:srgbClr val="C00000"/>
                    </a:solidFill>
                  </a:rPr>
                  <a:t>vector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n-US" b="0" i="1">
                        <a:latin typeface="Cambria Math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/>
                          </a:rPr>
                          <m:t>ℂ</m:t>
                        </m:r>
                      </m:e>
                      <m:sup>
                        <m:r>
                          <a:rPr lang="en-US" b="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is a positive integer.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|</m:t>
                    </m:r>
                    <m:r>
                      <a:rPr lang="en-US" b="0" i="1">
                        <a:latin typeface="Cambria Math"/>
                      </a:rPr>
                      <m:t>𝜓</m:t>
                    </m:r>
                    <m:r>
                      <a:rPr lang="en-US" b="0" i="1">
                        <a:latin typeface="Cambria Math"/>
                      </a:rPr>
                      <m:t>⟩</m:t>
                    </m:r>
                  </m:oMath>
                </a14:m>
                <a:r>
                  <a:rPr lang="en-US" dirty="0"/>
                  <a:t> is normalized and a linear combination (</a:t>
                </a:r>
                <a:r>
                  <a:rPr lang="en-US" dirty="0">
                    <a:solidFill>
                      <a:srgbClr val="C00000"/>
                    </a:solidFill>
                  </a:rPr>
                  <a:t>superposition</a:t>
                </a:r>
                <a:r>
                  <a:rPr lang="en-US" dirty="0"/>
                  <a:t>) of two vectors is another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en-US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en-US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/>
                          </a:rPr>
                          <m:t>ℂ</m:t>
                        </m:r>
                      </m:e>
                      <m:sup>
                        <m:r>
                          <a:rPr lang="en-US" b="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  <a:endParaRPr dirty="0"/>
              </a:p>
              <a:p>
                <a:pPr>
                  <a:lnSpc>
                    <a:spcPct val="110000"/>
                  </a:lnSpc>
                  <a:defRPr/>
                </a:pPr>
                <a:r>
                  <a:rPr lang="en-US" b="1" u="sng" dirty="0">
                    <a:solidFill>
                      <a:srgbClr val="C00000"/>
                    </a:solidFill>
                  </a:rPr>
                  <a:t>Rule 2</a:t>
                </a:r>
                <a:r>
                  <a:rPr lang="en-US" dirty="0"/>
                  <a:t>:  For any physical quantity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𝑎</m:t>
                    </m:r>
                    <m:r>
                      <a:rPr lang="en-US" b="0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>
                    <a:solidFill>
                      <a:srgbClr val="C00000"/>
                    </a:solidFill>
                  </a:rPr>
                  <a:t>observable</a:t>
                </a:r>
                <a:r>
                  <a:rPr lang="en-US" dirty="0"/>
                  <a:t>), there is a corresponding </a:t>
                </a:r>
                <a:r>
                  <a:rPr lang="en-US" dirty="0">
                    <a:solidFill>
                      <a:srgbClr val="C00000"/>
                    </a:solidFill>
                  </a:rPr>
                  <a:t>Hermitian matrix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𝐴</m:t>
                    </m:r>
                    <m:r>
                      <a:rPr lang="en-US" b="0" i="1">
                        <a:latin typeface="Cambria Math"/>
                      </a:rPr>
                      <m:t> (</m:t>
                    </m:r>
                    <m:sSup>
                      <m:sSupPr>
                        <m:ctrlPr>
                          <a:rPr lang="en-US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>
                        <a:latin typeface="Cambria Math"/>
                      </a:rPr>
                      <m:t>=</m:t>
                    </m:r>
                    <m:r>
                      <a:rPr lang="en-US" b="0" i="1">
                        <a:latin typeface="Cambria Math"/>
                      </a:rPr>
                      <m:t>𝐴</m:t>
                    </m:r>
                    <m:r>
                      <a:rPr lang="en-US" b="0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 Upon measurement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, the outcome is one of the real numbers (</a:t>
                </a:r>
                <a:r>
                  <a:rPr lang="en-US" dirty="0">
                    <a:solidFill>
                      <a:srgbClr val="C00000"/>
                    </a:solidFill>
                  </a:rPr>
                  <a:t>eigenvalue</a:t>
                </a:r>
                <a:r>
                  <a:rPr lang="en-US" dirty="0"/>
                  <a:t>) associated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and the state right after the measurement is a special vector (</a:t>
                </a:r>
                <a:r>
                  <a:rPr lang="en-US" dirty="0">
                    <a:solidFill>
                      <a:srgbClr val="C00000"/>
                    </a:solidFill>
                  </a:rPr>
                  <a:t>eigenvector</a:t>
                </a:r>
                <a:r>
                  <a:rPr lang="en-US" dirty="0"/>
                  <a:t>) corresponding to the eigenvalue. </a:t>
                </a:r>
                <a:endParaRPr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blipFill>
                <a:blip r:embed="rId2"/>
                <a:stretch>
                  <a:fillRect l="-658" t="-108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 sz="3600" dirty="0"/>
              <a:t>A Brief Introduction to Quantum Mechanics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 bwMode="auto"/>
            <p:txBody>
              <a:bodyPr>
                <a:normAutofit fontScale="92500" lnSpcReduction="20000"/>
              </a:bodyPr>
              <a:lstStyle/>
              <a:p>
                <a:pPr>
                  <a:defRPr/>
                </a:pPr>
                <a:r>
                  <a:rPr lang="en-US" b="1" u="sng" dirty="0">
                    <a:solidFill>
                      <a:srgbClr val="C00000"/>
                    </a:solidFill>
                  </a:rPr>
                  <a:t>Rule 3</a:t>
                </a:r>
                <a:r>
                  <a:rPr lang="en-US" dirty="0"/>
                  <a:t>:  Among observables, </a:t>
                </a:r>
                <a:r>
                  <a:rPr lang="en-US" dirty="0">
                    <a:solidFill>
                      <a:srgbClr val="C00000"/>
                    </a:solidFill>
                  </a:rPr>
                  <a:t>energy</a:t>
                </a:r>
                <a:r>
                  <a:rPr lang="en-US" dirty="0"/>
                  <a:t> is most important and deserves a special name, the </a:t>
                </a:r>
                <a:r>
                  <a:rPr lang="en-US" dirty="0">
                    <a:solidFill>
                      <a:srgbClr val="C00000"/>
                    </a:solidFill>
                  </a:rPr>
                  <a:t>Hamiltonian</a:t>
                </a:r>
                <a:r>
                  <a:rPr lang="en-US" dirty="0"/>
                  <a:t>. It tells the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𝜓</m:t>
                        </m:r>
                      </m:e>
                    </m:d>
                  </m:oMath>
                </a14:m>
                <a:r>
                  <a:rPr lang="ar-AE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how to evolve in time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  <a:defRPr/>
                </a:pPr>
                <a:r>
                  <a:rPr lang="en-US" b="0" dirty="0"/>
                  <a:t>                           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C00000"/>
                        </a:solidFill>
                        <a:latin typeface="Cambria Math"/>
                      </a:rPr>
                      <m:t>𝑖</m:t>
                    </m:r>
                    <m:r>
                      <a:rPr lang="en-US" b="0" i="1">
                        <a:solidFill>
                          <a:srgbClr val="C00000"/>
                        </a:solidFill>
                        <a:latin typeface="Cambria Math"/>
                      </a:rPr>
                      <m:t>ℏ</m:t>
                    </m:r>
                    <m:f>
                      <m:fPr>
                        <m:ctrlPr>
                          <a:rPr lang="ar-AE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fPr>
                      <m:num>
                        <m:r>
                          <a:rPr lang="ar-AE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ar-AE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  <m:d>
                      <m:dPr>
                        <m:begChr m:val="|"/>
                        <m:endChr m:val="⟩"/>
                        <m:ctrlPr>
                          <a:rPr lang="ar-AE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ar-AE" b="0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ar-AE" b="0" i="1">
                        <a:solidFill>
                          <a:srgbClr val="C00000"/>
                        </a:solidFill>
                        <a:latin typeface="Cambria Math"/>
                      </a:rPr>
                      <m:t>𝐻</m:t>
                    </m:r>
                    <m:d>
                      <m:dPr>
                        <m:begChr m:val="|"/>
                        <m:endChr m:val="⟩"/>
                        <m:ctrlPr>
                          <a:rPr lang="ar-AE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ar-AE" b="0" i="0">
                        <a:solidFill>
                          <a:srgbClr val="C0000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ar-AE" b="0" dirty="0">
                    <a:solidFill>
                      <a:srgbClr val="C00000"/>
                    </a:solidFill>
                  </a:rPr>
                  <a:t> </a:t>
                </a:r>
                <a:r>
                  <a:rPr lang="en-US" b="0" dirty="0"/>
                  <a:t>(the </a:t>
                </a:r>
                <a:r>
                  <a:rPr lang="en-US" b="0" dirty="0" err="1">
                    <a:solidFill>
                      <a:srgbClr val="C00000"/>
                    </a:solidFill>
                  </a:rPr>
                  <a:t>Schr</a:t>
                </a:r>
                <a:r>
                  <a:rPr lang="en-US" dirty="0">
                    <a:solidFill>
                      <a:srgbClr val="C00000"/>
                    </a:solidFill>
                  </a:rPr>
                  <a:t>ö</a:t>
                </a:r>
                <a:r>
                  <a:rPr lang="en-US" b="0" dirty="0">
                    <a:solidFill>
                      <a:srgbClr val="C00000"/>
                    </a:solidFill>
                  </a:rPr>
                  <a:t>dinger equation</a:t>
                </a:r>
                <a:r>
                  <a:rPr lang="en-US" b="0" dirty="0"/>
                  <a:t>) </a:t>
                </a:r>
                <a:endParaRPr lang="en-US" dirty="0"/>
              </a:p>
              <a:p>
                <a:pPr marL="0" indent="0">
                  <a:buNone/>
                  <a:defRPr/>
                </a:pPr>
                <a:r>
                  <a:rPr lang="en-US" b="0" dirty="0"/>
                  <a:t>   where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ℏ</m:t>
                    </m:r>
                  </m:oMath>
                </a14:m>
                <a:r>
                  <a:rPr lang="en-US" b="0" dirty="0"/>
                  <a:t> is a constant known as the Planck constant. Often 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r>
                  <a:rPr lang="en-US" b="0" dirty="0"/>
                  <a:t> </a:t>
                </a:r>
                <a:endParaRPr lang="en-US" dirty="0"/>
              </a:p>
              <a:p>
                <a:pPr marL="0" indent="0">
                  <a:buNone/>
                  <a:defRPr/>
                </a:pPr>
                <a:r>
                  <a:rPr lang="en-US" b="1" u="sng" dirty="0"/>
                  <a:t>Remarks</a:t>
                </a:r>
                <a:r>
                  <a:rPr lang="en-US" dirty="0"/>
                  <a:t>: </a:t>
                </a:r>
                <a:endParaRPr lang="en-US" b="0" i="1" dirty="0">
                  <a:latin typeface="Cambria Math"/>
                </a:endParaRPr>
              </a:p>
              <a:p>
                <a:pPr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r>
                          <a:rPr lang="ar-AE" b="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ar-AE" b="0" i="1">
                            <a:latin typeface="Cambria Math"/>
                          </a:rPr>
                          <m:t>𝑖</m:t>
                        </m:r>
                        <m:r>
                          <a:rPr lang="ar-AE" b="0" i="1">
                            <a:latin typeface="Cambria Math"/>
                          </a:rPr>
                          <m:t>𝛼</m:t>
                        </m:r>
                        <m:r>
                          <a:rPr lang="ar-AE" b="0" i="1">
                            <a:latin typeface="Cambria Math"/>
                          </a:rPr>
                          <m:t> </m:t>
                        </m:r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i="1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∼</m:t>
                    </m:r>
                    <m:d>
                      <m:dPr>
                        <m:begChr m:val="|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i="1">
                            <a:latin typeface="Cambria Math"/>
                          </a:rPr>
                          <m:t>𝜓</m:t>
                        </m:r>
                      </m:e>
                    </m:d>
                  </m:oMath>
                </a14:m>
                <a:r>
                  <a:rPr lang="ar-AE" dirty="0"/>
                  <a:t>. </a:t>
                </a:r>
                <a:r>
                  <a:rPr lang="en-US" dirty="0"/>
                  <a:t>There is no way to measure </a:t>
                </a:r>
                <a:r>
                  <a:rPr lang="en-US"/>
                  <a:t>the </a:t>
                </a:r>
                <a:r>
                  <a:rPr lang="en-US">
                    <a:solidFill>
                      <a:srgbClr val="C00000"/>
                    </a:solidFill>
                  </a:rPr>
                  <a:t>phase</a:t>
                </a:r>
                <a:r>
                  <a:rPr lang="en-US"/>
                  <a:t> </a:t>
                </a:r>
                <a:r>
                  <a:rPr lang="en-US" dirty="0"/>
                  <a:t>directly.</a:t>
                </a:r>
              </a:p>
              <a:p>
                <a:pPr>
                  <a:defRPr/>
                </a:pPr>
                <a:r>
                  <a:rPr lang="en-US" dirty="0"/>
                  <a:t>The </a:t>
                </a:r>
                <a:r>
                  <a:rPr lang="en-US" dirty="0" err="1"/>
                  <a:t>Schr</a:t>
                </a:r>
                <a:r>
                  <a:rPr lang="en-US" dirty="0"/>
                  <a:t>ödinger equation is formally solved as</a:t>
                </a:r>
              </a:p>
              <a:p>
                <a:pPr marL="0" indent="0">
                  <a:buNone/>
                  <a:defRPr/>
                </a:pPr>
                <a:r>
                  <a:rPr lang="en-US" dirty="0"/>
                  <a:t>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𝜓</m:t>
                        </m:r>
                        <m:d>
                          <m:dPr>
                            <m:ctrlPr>
                              <a:rPr lang="ar-AE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dPr>
                          <m:e>
                            <m:r>
                              <a:rPr lang="ar-AE" b="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ar-AE" b="0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ar-A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r>
                          <a:rPr lang="ar-A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ar-A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ar-AE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ar-A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𝐻𝑡</m:t>
                        </m:r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lang="ar-AE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𝜓</m:t>
                        </m:r>
                        <m:d>
                          <m:dPr>
                            <m:ctrlPr>
                              <a:rPr lang="ar-AE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dPr>
                          <m:e>
                            <m:r>
                              <a:rPr lang="ar-AE" b="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/>
                  <a:t> is independent of time. </a:t>
                </a:r>
              </a:p>
              <a:p>
                <a:pPr>
                  <a:defRPr/>
                </a:pPr>
                <a:r>
                  <a:rPr lang="en-US" dirty="0"/>
                  <a:t>If the Hamiltonian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b="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ar-AE" b="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en-US" dirty="0"/>
                  <a:t>for the 1</a:t>
                </a:r>
                <a:r>
                  <a:rPr lang="en-US" baseline="30000" dirty="0"/>
                  <a:t>st</a:t>
                </a:r>
                <a:r>
                  <a:rPr lang="en-US" dirty="0"/>
                  <a:t>  duration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b="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ar-AE" b="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ar-AE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ar-AE" b="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en-US" dirty="0"/>
                  <a:t>for 2</a:t>
                </a:r>
                <a:r>
                  <a:rPr lang="en-US" baseline="30000" dirty="0"/>
                  <a:t>nd</a:t>
                </a:r>
                <a:r>
                  <a:rPr lang="en-US" dirty="0"/>
                  <a:t> duration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ar-AE" b="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ar-AE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en-US" dirty="0"/>
                  <a:t>for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baseline="30000" dirty="0" err="1"/>
                  <a:t>th</a:t>
                </a:r>
                <a:r>
                  <a:rPr lang="en-US" dirty="0"/>
                  <a:t> duration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ar-AE" b="0" i="0">
                        <a:latin typeface="Cambria Math"/>
                      </a:rPr>
                      <m:t>, </m:t>
                    </m:r>
                  </m:oMath>
                </a14:m>
                <a:r>
                  <a:rPr lang="en-US" dirty="0"/>
                  <a:t>then</a:t>
                </a:r>
              </a:p>
              <a:p>
                <a:pPr marL="0" indent="0">
                  <a:buNone/>
                  <a:defRPr/>
                </a:pPr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𝜓</m:t>
                        </m:r>
                        <m:d>
                          <m:dPr>
                            <m:ctrlPr>
                              <a:rPr lang="ar-A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dPr>
                          <m:e>
                            <m:r>
                              <a:rPr lang="ar-AE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ar-AE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ar-A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r>
                          <a:rPr lang="ar-A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ar-A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ar-A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  <m:sSub>
                          <m:sSubPr>
                            <m:ctrlPr>
                              <a:rPr lang="ar-A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ar-AE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sSub>
                          <m:sSubPr>
                            <m:ctrlPr>
                              <a:rPr lang="ar-A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ar-AE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sup>
                    </m:sSup>
                    <m:r>
                      <a:rPr lang="ar-AE" i="1">
                        <a:solidFill>
                          <a:srgbClr val="C00000"/>
                        </a:solidFill>
                        <a:latin typeface="Cambria Math"/>
                      </a:rPr>
                      <m:t>…</m:t>
                    </m:r>
                    <m:sSup>
                      <m:sSupPr>
                        <m:ctrlPr>
                          <a:rPr lang="ar-A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r>
                          <a:rPr lang="ar-A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ar-A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ar-A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  <m:sSub>
                          <m:sSubPr>
                            <m:ctrlPr>
                              <a:rPr lang="ar-A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ar-AE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ar-AE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ar-A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ar-AE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ar-AE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ar-A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r>
                          <a:rPr lang="ar-A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ar-A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ar-A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ar-AE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𝑖𝐻</m:t>
                            </m:r>
                          </m:e>
                          <m:sub>
                            <m:r>
                              <a:rPr lang="ar-AE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ar-A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ar-AE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ar-AE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lang="ar-A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𝜓</m:t>
                        </m:r>
                        <m:d>
                          <m:dPr>
                            <m:ctrlPr>
                              <a:rPr lang="ar-A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dPr>
                          <m:e>
                            <m:r>
                              <a:rPr lang="ar-AE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ar-AE" i="1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    </a:t>
                </a:r>
                <a:endParaRPr lang="ar-AE" dirty="0"/>
              </a:p>
              <a:p>
                <a:pPr>
                  <a:defRPr/>
                </a:pPr>
                <a:r>
                  <a:rPr lang="en-US" dirty="0"/>
                  <a:t>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r>
                          <a:rPr lang="ar-AE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ar-AE" i="1">
                            <a:latin typeface="Cambria Math"/>
                          </a:rPr>
                          <m:t>−</m:t>
                        </m:r>
                        <m:r>
                          <a:rPr lang="ar-AE" b="0" i="1">
                            <a:latin typeface="Cambria Math"/>
                          </a:rPr>
                          <m:t>𝑖</m:t>
                        </m:r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ar-AE" b="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ar-AE" b="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r>
                  <a:rPr lang="ar-AE" dirty="0"/>
                  <a:t> </a:t>
                </a:r>
                <a:r>
                  <a:rPr lang="en-US" dirty="0"/>
                  <a:t>roughly corresponds to a </a:t>
                </a:r>
                <a:r>
                  <a:rPr lang="en-US" dirty="0">
                    <a:solidFill>
                      <a:srgbClr val="C00000"/>
                    </a:solidFill>
                  </a:rPr>
                  <a:t>gate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  <a:defRPr/>
                </a:pPr>
                <a:r>
                  <a:rPr lang="en-US" dirty="0"/>
                  <a:t>   in quantum computing.</a:t>
                </a:r>
                <a:endParaRPr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blipFill>
                <a:blip r:embed="rId2"/>
                <a:stretch>
                  <a:fillRect l="-548" t="-2989" b="-27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 sz="3600"/>
              <a:t>1. A Brief Introduction to Quantum Mechanics</a:t>
            </a:r>
            <a:endParaRPr sz="3600"/>
          </a:p>
        </p:txBody>
      </p:sp>
      <p:pic>
        <p:nvPicPr>
          <p:cNvPr id="5" name="Picture 4" descr="Diagram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464152" y="4786405"/>
            <a:ext cx="3313473" cy="12348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 bwMode="auto">
              <a:xfrm>
                <a:off x="8108166" y="5145281"/>
                <a:ext cx="4236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08166" y="5145281"/>
                <a:ext cx="423642" cy="369332"/>
              </a:xfrm>
              <a:prstGeom prst="rect">
                <a:avLst/>
              </a:prstGeom>
              <a:blipFill>
                <a:blip r:embed="rId4"/>
                <a:stretch>
                  <a:fillRect l="-14286" r="-2857" b="-1639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 bwMode="auto">
              <a:xfrm>
                <a:off x="8576262" y="5155113"/>
                <a:ext cx="4307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76262" y="5155113"/>
                <a:ext cx="430759" cy="369332"/>
              </a:xfrm>
              <a:prstGeom prst="rect">
                <a:avLst/>
              </a:prstGeom>
              <a:blipFill>
                <a:blip r:embed="rId5"/>
                <a:stretch>
                  <a:fillRect l="-15493" r="-2817" b="-1833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 bwMode="auto">
              <a:xfrm>
                <a:off x="9711249" y="5219180"/>
                <a:ext cx="4506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sz="240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1249" y="5219180"/>
                <a:ext cx="450636" cy="369332"/>
              </a:xfrm>
              <a:prstGeom prst="rect">
                <a:avLst/>
              </a:prstGeom>
              <a:blipFill>
                <a:blip r:embed="rId6"/>
                <a:stretch>
                  <a:fillRect l="-13514" b="-1311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 bwMode="auto"/>
            <p:txBody>
              <a:bodyPr>
                <a:normAutofit lnSpcReduction="10000"/>
              </a:bodyPr>
              <a:lstStyle/>
              <a:p>
                <a:pPr>
                  <a:defRPr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𝜓</m:t>
                        </m:r>
                        <m:d>
                          <m:dPr>
                            <m:ctrlPr>
                              <a:rPr lang="ar-A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dPr>
                          <m:e>
                            <m:r>
                              <a:rPr lang="ar-AE" b="0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ar-AE" b="0" i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ar-A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ar-AE" b="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ar-AE" b="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ar-AE" b="0" i="0">
                        <a:latin typeface="Cambria Math"/>
                      </a:rPr>
                      <m:t>, </m:t>
                    </m:r>
                  </m:oMath>
                </a14:m>
                <a:r>
                  <a:rPr lang="ar-A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b="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ar-AE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ar-AE" b="0" i="1">
                        <a:latin typeface="Cambria Math"/>
                      </a:rPr>
                      <m:t>=</m:t>
                    </m:r>
                    <m:r>
                      <a:rPr lang="ar-AE" b="0" i="1">
                        <a:latin typeface="Cambria Math"/>
                      </a:rPr>
                      <m:t>𝑎</m:t>
                    </m:r>
                    <m:r>
                      <a:rPr lang="ar-AE" b="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b="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ar-AE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ar-AE" b="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ar-AE" i="1">
                        <a:latin typeface="Cambria Math"/>
                      </a:rPr>
                      <m:t>=</m:t>
                    </m:r>
                    <m:r>
                      <a:rPr lang="ar-AE" b="0" i="1">
                        <a:latin typeface="Cambria Math"/>
                      </a:rPr>
                      <m:t>𝑏</m:t>
                    </m:r>
                    <m:r>
                      <a:rPr lang="ar-AE" b="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b="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ar-AE" b="0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ar-AE" dirty="0"/>
                  <a:t>, </a:t>
                </a: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b="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ar-AE" b="0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ar-AE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ar-AE" b="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ar-AE" b="0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b="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ar-AE" b="0" i="1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ar-AE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ar-AE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ar-AE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ar-AE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 i="1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ar-AE" dirty="0"/>
                  <a:t>. </a:t>
                </a: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b="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ar-AE" b="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en-US" dirty="0"/>
                  <a:t>acts first for a time-duration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b="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ar-AE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ar-A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ar-AE" dirty="0"/>
                  <a:t> </a:t>
                </a:r>
                <a:r>
                  <a:rPr lang="en-US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ar-AE" b="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en-US" dirty="0"/>
                  <a:t>acts for a time-duration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ar-AE" b="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ar-AE" dirty="0"/>
                  <a:t>.</a:t>
                </a:r>
                <a:r>
                  <a:rPr lang="en-US" dirty="0"/>
                  <a:t> Find the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i="1">
                            <a:latin typeface="Cambria Math"/>
                          </a:rPr>
                          <m:t>𝜓</m:t>
                        </m:r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dPr>
                          <m:e>
                            <m:r>
                              <a:rPr lang="ar-AE" b="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at time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𝑡</m:t>
                    </m:r>
                    <m:r>
                      <a:rPr lang="en-US" b="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b="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ar-AE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ar-AE" b="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b="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ar-AE" b="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ar-AE" b="0" i="1">
                        <a:latin typeface="Cambria Math"/>
                      </a:rPr>
                      <m:t>. </m:t>
                    </m:r>
                  </m:oMath>
                </a14:m>
                <a:r>
                  <a:rPr lang="ar-AE" dirty="0"/>
                  <a:t> </a:t>
                </a:r>
                <a:r>
                  <a:rPr lang="en-US" dirty="0"/>
                  <a:t>You may 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ℏ=1</m:t>
                    </m:r>
                  </m:oMath>
                </a14:m>
                <a:r>
                  <a:rPr lang="en-US" dirty="0"/>
                  <a:t> and use </a:t>
                </a:r>
              </a:p>
              <a:p>
                <a:pPr marL="0" indent="0">
                  <a:buNone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r>
                          <a:rPr lang="ar-AE" b="0" i="1">
                            <a:latin typeface="Cambria Math"/>
                          </a:rPr>
                          <m:t>                                                      </m:t>
                        </m:r>
                        <m:r>
                          <a:rPr lang="ar-AE" b="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ar-AE" b="0" i="1">
                            <a:latin typeface="Cambria Math"/>
                          </a:rPr>
                          <m:t>𝑖</m:t>
                        </m:r>
                        <m:r>
                          <a:rPr lang="ar-AE" b="0" i="1">
                            <a:latin typeface="Cambria Math"/>
                          </a:rPr>
                          <m:t> </m:t>
                        </m:r>
                        <m:r>
                          <a:rPr lang="ar-AE" b="0" i="1">
                            <a:latin typeface="Cambria Math"/>
                          </a:rPr>
                          <m:t>𝛼</m:t>
                        </m:r>
                        <m:r>
                          <a:rPr lang="ar-AE" b="0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ar-A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ar-AE" b="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ar-AE" b="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p>
                    </m:sSup>
                    <m:r>
                      <a:rPr lang="ar-AE" b="0" i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>
                        <a:latin typeface="Cambria Math"/>
                      </a:rPr>
                      <m:t>cos</m:t>
                    </m:r>
                    <m:r>
                      <a:rPr lang="en-US" b="0" i="0">
                        <a:latin typeface="Cambria Math"/>
                      </a:rPr>
                      <m:t> </m:t>
                    </m:r>
                    <m:r>
                      <a:rPr lang="en-US" b="0" i="1">
                        <a:latin typeface="Cambria Math"/>
                      </a:rPr>
                      <m:t>𝛼</m:t>
                    </m:r>
                    <m:sSub>
                      <m:sSub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b="0" i="1">
                            <a:latin typeface="Cambria Math"/>
                          </a:rPr>
                          <m:t> </m:t>
                        </m:r>
                        <m:r>
                          <a:rPr lang="ar-AE" b="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ar-AE" b="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ar-AE" b="0" i="1">
                        <a:latin typeface="Cambria Math"/>
                      </a:rPr>
                      <m:t>+</m:t>
                    </m:r>
                    <m:r>
                      <a:rPr lang="ar-AE" b="0" i="1">
                        <a:latin typeface="Cambria Math"/>
                      </a:rPr>
                      <m:t>𝑖</m:t>
                    </m:r>
                    <m:func>
                      <m:func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ar-AE" b="0" i="1">
                            <a:latin typeface="Cambria Math"/>
                          </a:rPr>
                          <m:t>𝛼</m:t>
                        </m:r>
                        <m:r>
                          <a:rPr lang="ar-AE" b="0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ar-A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ar-AE" b="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ar-AE" b="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func>
                  </m:oMath>
                </a14:m>
                <a:r>
                  <a:rPr lang="ar-AE" dirty="0"/>
                  <a:t>. </a:t>
                </a:r>
                <a:endParaRPr lang="en-US" dirty="0"/>
              </a:p>
              <a:p>
                <a:pPr marL="0" indent="0">
                  <a:buNone/>
                  <a:defRPr/>
                </a:pPr>
                <a:endParaRPr lang="en-US" dirty="0"/>
              </a:p>
              <a:p>
                <a:pPr marL="0" indent="0">
                  <a:buNone/>
                  <a:defRPr/>
                </a:pPr>
                <a:r>
                  <a:rPr lang="en-US" dirty="0"/>
                  <a:t>Solution: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𝑖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𝑥</m:t>
                            </m:r>
                          </m:sub>
                        </m:sSub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lang="ar-AE" b="0" i="1" smtClean="0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𝜓</m:t>
                        </m:r>
                        <m:d>
                          <m:dPr>
                            <m:ctrlPr>
                              <a:rPr lang="ar-A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dPr>
                          <m:e>
                            <m:r>
                              <a:rPr lang="ar-AE" b="0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ar-AE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ar-AE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ar-AE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ar-AE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.</a:t>
                </a:r>
                <a:endParaRPr lang="ar-AE" dirty="0"/>
              </a:p>
              <a:p>
                <a:pPr marL="0" indent="0">
                  <a:buNone/>
                  <a:defRPr/>
                </a:pPr>
                <a:r>
                  <a:rPr lang="ar-A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𝑖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4</m:t>
                            </m:r>
                          </m:den>
                        </m:f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𝑧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≃</m:t>
                    </m:r>
                  </m:oMath>
                </a14:m>
                <a:r>
                  <a:rPr lang="ar-AE" dirty="0">
                    <a:ea typeface="Cambria Math"/>
                    <a:cs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dirty="0"/>
                  <a:t>Note: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r>
                          <a:rPr lang="ar-AE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ar-AE" i="1">
                            <a:latin typeface="Cambria Math"/>
                          </a:rPr>
                          <m:t>𝑖</m:t>
                        </m:r>
                        <m:r>
                          <a:rPr lang="ar-AE" i="1">
                            <a:latin typeface="Cambria Math"/>
                          </a:rPr>
                          <m:t> </m:t>
                        </m:r>
                        <m:r>
                          <a:rPr lang="ar-AE" i="1">
                            <a:latin typeface="Cambria Math"/>
                          </a:rPr>
                          <m:t>𝛼</m:t>
                        </m:r>
                        <m:r>
                          <a:rPr lang="ar-AE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ar-AE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p>
                    </m:sSup>
                    <m:r>
                      <a:rPr lang="ar-AE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cos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𝛼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/>
                          </a:rPr>
                          <m:t> </m:t>
                        </m:r>
                        <m:r>
                          <a:rPr lang="ar-AE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ar-AE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ar-AE" i="1">
                        <a:latin typeface="Cambria Math"/>
                      </a:rPr>
                      <m:t>+</m:t>
                    </m:r>
                    <m:r>
                      <a:rPr lang="ar-AE" i="1">
                        <a:latin typeface="Cambria Math"/>
                      </a:rPr>
                      <m:t>𝑖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ar-AE" i="1">
                            <a:latin typeface="Cambria Math"/>
                          </a:rPr>
                          <m:t>𝛼</m:t>
                        </m:r>
                        <m:r>
                          <a:rPr lang="ar-AE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ar-AE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C00000"/>
                    </a:solidFill>
                  </a:rPr>
                  <a:t>unitary</a:t>
                </a:r>
                <a:r>
                  <a:rPr lang="en-US" dirty="0"/>
                  <a:t>.</a:t>
                </a:r>
                <a:r>
                  <a:rPr lang="ar-A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pPr>
                          <m:e>
                            <m:r>
                              <a:rPr lang="ar-AE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ar-AE" i="1">
                                <a:latin typeface="Cambria Math"/>
                              </a:rPr>
                              <m:t>𝑖</m:t>
                            </m:r>
                            <m:r>
                              <a:rPr lang="ar-AE" i="1">
                                <a:latin typeface="Cambria Math"/>
                              </a:rPr>
                              <m:t> </m:t>
                            </m:r>
                            <m:r>
                              <a:rPr lang="ar-AE" i="1">
                                <a:latin typeface="Cambria Math"/>
                              </a:rPr>
                              <m:t>𝛼</m:t>
                            </m:r>
                            <m:r>
                              <a:rPr lang="ar-AE" i="1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ar-AE" i="1">
                                    <a:latin typeface="Cambria Math" panose="02040503050406030204" pitchFamily="18" charset="0"/>
                                    <a:ea typeface="Cambria Math"/>
                                    <a:cs typeface="Cambria Math"/>
                                  </a:rPr>
                                </m:ctrlPr>
                              </m:sSubPr>
                              <m:e>
                                <m:r>
                                  <a:rPr lang="ar-AE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ar-AE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  <m:r>
                          <a:rPr lang="ar-AE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i="1">
                            <a:latin typeface="Cambria Math"/>
                          </a:rPr>
                          <m:t>𝑖</m:t>
                        </m:r>
                        <m:r>
                          <a:rPr lang="ar-AE" i="1">
                            <a:latin typeface="Cambria Math"/>
                          </a:rPr>
                          <m:t> </m:t>
                        </m:r>
                        <m:r>
                          <a:rPr lang="ar-AE" i="1">
                            <a:latin typeface="Cambria Math"/>
                          </a:rPr>
                          <m:t>𝛼</m:t>
                        </m:r>
                        <m:r>
                          <a:rPr lang="ar-AE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ar-AE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This is true for any gate.</a:t>
                </a:r>
              </a:p>
              <a:p>
                <a:pPr marL="0" indent="0">
                  <a:buNone/>
                  <a:defRPr/>
                </a:pPr>
                <a:endParaRPr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blipFill>
                <a:blip r:embed="rId2"/>
                <a:stretch>
                  <a:fillRect l="-768" t="-135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Exercise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 bwMode="auto"/>
            <p:txBody>
              <a:bodyPr>
                <a:normAutofit/>
              </a:bodyPr>
              <a:lstStyle/>
              <a:p>
                <a:pPr>
                  <a:defRPr/>
                </a:pPr>
                <a:r>
                  <a:rPr lang="en-US" dirty="0"/>
                  <a:t>Any quantum gate/circuit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maps a quantum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to a quantum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defRPr/>
                </a:pPr>
                <a:r>
                  <a:rPr lang="en-US" dirty="0"/>
                  <a:t>It must be unitary since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/>
              </a:p>
              <a:p>
                <a:pPr>
                  <a:defRPr/>
                </a:pPr>
                <a:r>
                  <a:rPr lang="en-US" dirty="0"/>
                  <a:t>Immediate implication: </a:t>
                </a:r>
                <a:r>
                  <a:rPr lang="en-US" dirty="0">
                    <a:solidFill>
                      <a:srgbClr val="C00000"/>
                    </a:solidFill>
                  </a:rPr>
                  <a:t>Quantum computing must be reversible</a:t>
                </a:r>
                <a:r>
                  <a:rPr lang="en-US" dirty="0"/>
                  <a:t>. There exists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>
                  <a:defRPr/>
                </a:pPr>
                <a:r>
                  <a:rPr lang="en-US" dirty="0">
                    <a:solidFill>
                      <a:srgbClr val="C00000"/>
                    </a:solidFill>
                  </a:rPr>
                  <a:t>Reversible processes do not produce heat</a:t>
                </a:r>
                <a:r>
                  <a:rPr lang="en-US" dirty="0"/>
                  <a:t>. (Entropy is conserved.)  </a:t>
                </a:r>
              </a:p>
              <a:p>
                <a:pPr>
                  <a:defRPr/>
                </a:pPr>
                <a:r>
                  <a:rPr lang="en-US" dirty="0"/>
                  <a:t>Typical HPC costs 10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en-US" dirty="0"/>
                  <a:t>30 </a:t>
                </a:r>
                <a:r>
                  <a:rPr lang="en-US" dirty="0">
                    <a:solidFill>
                      <a:srgbClr val="C00000"/>
                    </a:solidFill>
                  </a:rPr>
                  <a:t>MW</a:t>
                </a:r>
                <a:r>
                  <a:rPr lang="en-US" dirty="0"/>
                  <a:t> power.</a:t>
                </a:r>
              </a:p>
              <a:p>
                <a:pPr>
                  <a:defRPr/>
                </a:pPr>
                <a:r>
                  <a:rPr lang="en-US" dirty="0"/>
                  <a:t>IQM 50QB QC costs 30 </a:t>
                </a:r>
                <a:r>
                  <a:rPr lang="en-US" dirty="0">
                    <a:solidFill>
                      <a:srgbClr val="C00000"/>
                    </a:solidFill>
                  </a:rPr>
                  <a:t>kW</a:t>
                </a:r>
                <a:r>
                  <a:rPr lang="en-US" dirty="0"/>
                  <a:t> power, mostly from refrigerator and electronics.</a:t>
                </a:r>
              </a:p>
              <a:p>
                <a:pPr>
                  <a:defRPr/>
                </a:pPr>
                <a:r>
                  <a:rPr lang="en-US" dirty="0"/>
                  <a:t>Number of output qubits must be the same as the number of input qubits.</a:t>
                </a:r>
              </a:p>
              <a:p>
                <a:pPr>
                  <a:defRPr/>
                </a:pPr>
                <a:endParaRPr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blipFill>
                <a:blip r:embed="rId2"/>
                <a:stretch>
                  <a:fillRect l="-658" t="-163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Qubit Gates and Quantum Circuit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6856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 bwMode="auto"/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defRPr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𝑓</m:t>
                    </m:r>
                    <m:r>
                      <a:rPr lang="en-US" b="0" i="1">
                        <a:latin typeface="Cambria Math"/>
                      </a:rPr>
                      <m:t>:</m:t>
                    </m:r>
                    <m:r>
                      <m:rPr>
                        <m:lit/>
                      </m:rPr>
                      <a:rPr lang="en-US" b="0" i="1">
                        <a:latin typeface="Cambria Math"/>
                      </a:rPr>
                      <m:t>{</m:t>
                    </m:r>
                    <m:r>
                      <a:rPr lang="en-US" b="0" i="1">
                        <a:latin typeface="Cambria Math"/>
                      </a:rPr>
                      <m:t>0,1</m:t>
                    </m:r>
                    <m:sSup>
                      <m:sSup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ar-AE" b="0" i="1"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ar-AE" b="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ar-AE" b="0" i="1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ar-A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dPr>
                          <m:e>
                            <m:r>
                              <a:rPr lang="ar-AE" b="0" i="1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ar-AE" b="0" i="1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ar-A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nary>
                  </m:oMath>
                </a14:m>
                <a:r>
                  <a:rPr lang="ar-AE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b="0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ar-AE" b="0" i="1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en-US" dirty="0"/>
                  <a:t>be a linear operator representing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b="0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ar-AE" b="0" i="1">
                            <a:latin typeface="Cambria Math"/>
                          </a:rPr>
                          <m:t>𝑓</m:t>
                        </m:r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𝑥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|</m:t>
                    </m:r>
                    <m:r>
                      <a:rPr lang="ar-AE" b="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⟩.</m:t>
                    </m:r>
                  </m:oMath>
                </a14:m>
                <a:r>
                  <a:rPr lang="ar-AE" dirty="0"/>
                  <a:t> </a:t>
                </a:r>
                <a:r>
                  <a:rPr lang="en-US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ar-AE" i="1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en-US" dirty="0"/>
                  <a:t>acts 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Ψ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|0⟩</m:t>
                    </m:r>
                  </m:oMath>
                </a14:m>
                <a:r>
                  <a:rPr lang="ar-AE" dirty="0"/>
                  <a:t> </a:t>
                </a:r>
                <a:r>
                  <a:rPr lang="en-US" dirty="0"/>
                  <a:t>as</a:t>
                </a:r>
                <a:r>
                  <a:rPr lang="en-US" dirty="0">
                    <a:solidFill>
                      <a:srgbClr val="C00000"/>
                    </a:solidFill>
                    <a:ea typeface="Cambria Math"/>
                    <a:cs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ar-A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ar-A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>
                            <a:solidFill>
                              <a:srgbClr val="C00000"/>
                            </a:solidFill>
                            <a:latin typeface="Cambria Math"/>
                          </a:rPr>
                          <m:t>Ψ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|0⟩ = </m:t>
                    </m:r>
                    <m:nary>
                      <m:naryPr>
                        <m:chr m:val="∑"/>
                        <m:ctrlPr>
                          <a:rPr lang="ar-A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ar-A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ar-A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=0</m:t>
                        </m:r>
                      </m:sub>
                      <m:sup>
                        <m:sSup>
                          <m:sSupPr>
                            <m:ctrlPr>
                              <a:rPr lang="ar-A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pPr>
                          <m:e>
                            <m:r>
                              <a:rPr lang="ar-AE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ar-AE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ar-A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ar-A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ar-AE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ar-AE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ar-A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ar-AE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ar-AE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begChr m:val="|"/>
                            <m:endChr m:val="⟩"/>
                            <m:ctrlPr>
                              <a:rPr lang="ar-A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dPr>
                          <m:e>
                            <m:r>
                              <a:rPr lang="ar-AE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begChr m:val="|"/>
                            <m:endChr m:val="⟩"/>
                            <m:ctrlPr>
                              <a:rPr lang="ar-A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dPr>
                          <m:e>
                            <m:r>
                              <a:rPr lang="ar-AE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d>
                        <m:r>
                          <a:rPr lang="ar-A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ar-A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ar-AE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ar-AE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=0</m:t>
                            </m:r>
                          </m:sub>
                          <m:sup>
                            <m:sSup>
                              <m:sSupPr>
                                <m:ctrlPr>
                                  <a:rPr lang="ar-A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Cambria Math"/>
                                  </a:rPr>
                                </m:ctrlPr>
                              </m:sSupPr>
                              <m:e>
                                <m:r>
                                  <a:rPr lang="ar-AE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ar-AE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ar-AE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  <m:e>
                            <m:sSub>
                              <m:sSubPr>
                                <m:ctrlPr>
                                  <a:rPr lang="ar-A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Cambria Math"/>
                                  </a:rPr>
                                </m:ctrlPr>
                              </m:sSubPr>
                              <m:e>
                                <m:r>
                                  <a:rPr lang="ar-AE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ar-AE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begChr m:val="|"/>
                                <m:endChr m:val="⟩"/>
                                <m:ctrlPr>
                                  <a:rPr lang="ar-A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Cambria Math"/>
                                  </a:rPr>
                                </m:ctrlPr>
                              </m:dPr>
                              <m:e>
                                <m:r>
                                  <a:rPr lang="ar-AE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d>
                              <m:dPr>
                                <m:begChr m:val="|"/>
                                <m:endChr m:val="⟩"/>
                                <m:ctrlPr>
                                  <a:rPr lang="ar-AE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Cambria Math"/>
                                  </a:rPr>
                                </m:ctrlPr>
                              </m:dPr>
                              <m:e>
                                <m:r>
                                  <a:rPr lang="ar-AE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ar-AE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ar-AE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ar-AE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</m:d>
                            <m:r>
                              <a:rPr lang="ar-AE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.  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Question</a:t>
                </a:r>
                <a:r>
                  <a:rPr lang="en-US" dirty="0"/>
                  <a:t>: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acceptable?</a:t>
                </a:r>
                <a:endParaRPr lang="ar-AE" dirty="0"/>
              </a:p>
              <a:p>
                <a:pPr marL="0" indent="0">
                  <a:lnSpc>
                    <a:spcPct val="100000"/>
                  </a:lnSpc>
                  <a:buNone/>
                  <a:defRPr/>
                </a:pPr>
                <a:r>
                  <a:rPr lang="ar-AE" dirty="0"/>
                  <a:t>   </a:t>
                </a:r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ar-AE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ar-AE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ar-AE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ar-AE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has been evaluated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r>
                          <a:rPr lang="ar-A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ar-A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ar-AE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different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C0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simultaneously 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C00000"/>
                    </a:solidFill>
                  </a:rPr>
                  <a:t>quantum     parallelism</a:t>
                </a:r>
                <a:r>
                  <a:rPr lang="en-US" dirty="0"/>
                  <a:t>). </a:t>
                </a:r>
              </a:p>
              <a:p>
                <a:pPr>
                  <a:lnSpc>
                    <a:spcPct val="100000"/>
                  </a:lnSpc>
                  <a:defRPr/>
                </a:pPr>
                <a:r>
                  <a:rPr lang="en-US" b="0" i="1" dirty="0">
                    <a:latin typeface="Cambria Math"/>
                  </a:rPr>
                  <a:t> </a:t>
                </a:r>
                <a:r>
                  <a:rPr lang="en-US" b="0" dirty="0"/>
                  <a:t> 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0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↦</m:t>
                    </m:r>
                  </m:oMath>
                </a14:m>
                <a:r>
                  <a:rPr lang="ar-AE" b="0" i="1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i="1">
                            <a:latin typeface="Cambria Math"/>
                          </a:rPr>
                          <m:t>0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dPr>
                          <m:e>
                            <m:r>
                              <a:rPr lang="ar-AE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endParaRPr lang="ar-AE" b="0" i="1" dirty="0">
                  <a:latin typeface="Cambria Math"/>
                </a:endParaRPr>
              </a:p>
              <a:p>
                <a:pPr marL="0" indent="0">
                  <a:lnSpc>
                    <a:spcPct val="100000"/>
                  </a:lnSpc>
                  <a:buNone/>
                  <a:defRPr/>
                </a:pPr>
                <a:r>
                  <a:rPr lang="ar-AE" b="0" dirty="0"/>
                  <a:t> </a:t>
                </a:r>
                <a14:m>
                  <m:oMath xmlns:m="http://schemas.openxmlformats.org/officeDocument/2006/math">
                    <m:r>
                      <a:rPr lang="ar-AE" b="0" i="0">
                        <a:latin typeface="Cambria Math"/>
                      </a:rPr>
                      <m:t>                 </m:t>
                    </m:r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1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↦</m:t>
                    </m:r>
                  </m:oMath>
                </a14:m>
                <a:r>
                  <a:rPr lang="ar-AE" b="0" i="1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1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dPr>
                          <m:e>
                            <m:r>
                              <a:rPr lang="ar-AE" b="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endParaRPr lang="ar-AE" b="0" i="1" dirty="0">
                  <a:latin typeface="Cambria Math"/>
                </a:endParaRPr>
              </a:p>
              <a:p>
                <a:pPr marL="0" indent="0">
                  <a:lnSpc>
                    <a:spcPct val="100000"/>
                  </a:lnSpc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b="0" i="1">
                            <a:latin typeface="Cambria Math"/>
                          </a:rPr>
                          <m:t>           </m:t>
                        </m:r>
                        <m:r>
                          <a:rPr lang="ar-AE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ar-AE" i="1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ar-AE" i="1">
                        <a:latin typeface="Cambria Math"/>
                      </a:rPr>
                      <m:t>:</m:t>
                    </m:r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2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↦</m:t>
                    </m:r>
                  </m:oMath>
                </a14:m>
                <a:r>
                  <a:rPr lang="ar-AE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2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dPr>
                          <m:e>
                            <m:r>
                              <a:rPr lang="ar-AE" b="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endParaRPr lang="ar-AE" b="0" i="1" dirty="0">
                  <a:latin typeface="Cambria Math"/>
                </a:endParaRPr>
              </a:p>
              <a:p>
                <a:pPr marL="0" indent="0">
                  <a:lnSpc>
                    <a:spcPct val="10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b="0" i="1">
                          <a:latin typeface="Cambria Math"/>
                        </a:rPr>
                        <m:t>                    ⋮      ↦     ⋮                                                                                                                               </m:t>
                      </m:r>
                    </m:oMath>
                  </m:oMathPara>
                </a14:m>
                <a:endParaRPr lang="ar-AE" b="0" i="1" dirty="0">
                  <a:latin typeface="Cambria Math"/>
                </a:endParaRPr>
              </a:p>
              <a:p>
                <a:pPr marL="0" indent="0">
                  <a:lnSpc>
                    <a:spcPct val="100000"/>
                  </a:lnSpc>
                  <a:buNone/>
                  <a:defRPr/>
                </a:pPr>
                <a:r>
                  <a:rPr lang="ar-AE" b="0" dirty="0"/>
                  <a:t>               </a:t>
                </a:r>
                <a14:m>
                  <m:oMath xmlns:m="http://schemas.openxmlformats.org/officeDocument/2006/math">
                    <m:r>
                      <a:rPr lang="ar-AE" b="0" i="1">
                        <a:latin typeface="Cambria Math"/>
                      </a:rPr>
                      <m:t>|</m:t>
                    </m:r>
                    <m:sSup>
                      <m:sSup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r>
                          <a:rPr lang="ar-AE" b="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ar-AE" b="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ar-AE" b="0" i="1">
                        <a:latin typeface="Cambria Math"/>
                      </a:rPr>
                      <m:t>−1⟩|0⟩↦|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r>
                          <a:rPr lang="ar-AE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ar-AE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ar-AE" i="1">
                        <a:latin typeface="Cambria Math"/>
                      </a:rPr>
                      <m:t>−1⟩|</m:t>
                    </m:r>
                    <m:r>
                      <a:rPr lang="ar-AE" b="0" i="1">
                        <a:latin typeface="Cambria Math"/>
                      </a:rPr>
                      <m:t>𝑓</m:t>
                    </m:r>
                    <m:r>
                      <a:rPr lang="ar-AE" b="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r>
                          <a:rPr lang="ar-AE" b="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ar-AE" b="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ar-AE" b="0" i="1">
                        <a:latin typeface="Cambria Math"/>
                      </a:rPr>
                      <m:t>−1)⟩</m:t>
                    </m:r>
                  </m:oMath>
                </a14:m>
                <a:endParaRPr lang="ar-AE" b="0" dirty="0"/>
              </a:p>
              <a:p>
                <a:pPr marL="0" indent="0">
                  <a:lnSpc>
                    <a:spcPct val="100000"/>
                  </a:lnSpc>
                  <a:buNone/>
                  <a:defRPr/>
                </a:pPr>
                <a:r>
                  <a:rPr lang="en-US" dirty="0"/>
                  <a:t>by a </a:t>
                </a:r>
                <a:r>
                  <a:rPr lang="en-US" dirty="0">
                    <a:solidFill>
                      <a:srgbClr val="C00000"/>
                    </a:solidFill>
                  </a:rPr>
                  <a:t>single</a:t>
                </a:r>
                <a:r>
                  <a:rPr lang="en-US" dirty="0"/>
                  <a:t> 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b="0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ar-AE" b="0" i="1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ar-AE" b="0" i="1">
                        <a:latin typeface="Cambria Math"/>
                      </a:rPr>
                      <m:t>∼</m:t>
                    </m:r>
                    <m:sSup>
                      <m:sSup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r>
                          <a:rPr lang="ar-AE" b="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ar-AE" b="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ar-AE" b="0" dirty="0"/>
                  <a:t>-</a:t>
                </a:r>
                <a:r>
                  <a:rPr lang="en-US" b="0" dirty="0"/>
                  <a:t>core CPU.</a:t>
                </a: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  <a:defRPr/>
                </a:pPr>
                <a:endParaRPr lang="en-US" b="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blipFill>
                <a:blip r:embed="rId2"/>
                <a:stretch>
                  <a:fillRect l="-768" t="-12500" b="-1114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DDE69C6F-E93C-FE56-973F-C87251E89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Quantum Parallelism</a:t>
            </a:r>
            <a:endParaRPr lang="en-DE" dirty="0"/>
          </a:p>
        </p:txBody>
      </p:sp>
      <p:sp>
        <p:nvSpPr>
          <p:cNvPr id="4" name="Title 2"/>
          <p:cNvSpPr txBox="1"/>
          <p:nvPr/>
        </p:nvSpPr>
        <p:spPr bwMode="auto">
          <a:xfrm>
            <a:off x="347674" y="436247"/>
            <a:ext cx="11556123" cy="675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13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13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cs typeface="Arial"/>
            </a:endParaRPr>
          </a:p>
        </p:txBody>
      </p:sp>
      <p:pic>
        <p:nvPicPr>
          <p:cNvPr id="7" name="Picture 6" descr="Graphical user interface, text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252636" y="3656146"/>
            <a:ext cx="4148064" cy="27656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Sans Serif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 bwMode="auto"/>
            <p:txBody>
              <a:bodyPr/>
              <a:lstStyle/>
              <a:p>
                <a:pPr>
                  <a:defRPr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r>
                          <a:rPr lang="ar-AE" b="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ar-AE" b="0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ar-AE" b="0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mod 7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b="0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ar-AE" b="0" i="1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ar-AE" b="0" i="1">
                        <a:latin typeface="Cambria Math"/>
                      </a:rPr>
                      <m:t>:</m:t>
                    </m:r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𝑥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↦</m:t>
                    </m:r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𝑥</m:t>
                        </m:r>
                        <m:r>
                          <a:rPr lang="ar-AE" b="0" i="1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|</m:t>
                    </m:r>
                    <m:r>
                      <a:rPr lang="ar-AE" b="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⟩</m:t>
                    </m:r>
                  </m:oMath>
                </a14:m>
                <a:r>
                  <a:rPr lang="ar-AE" dirty="0"/>
                  <a:t>.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0">
                            <a:latin typeface="Cambria Math"/>
                          </a:rPr>
                          <m:t>Ψ</m:t>
                        </m:r>
                      </m:e>
                    </m:d>
                    <m:r>
                      <a:rPr lang="ar-AE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fPr>
                      <m:num>
                        <m:r>
                          <a:rPr lang="ar-AE" b="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ar-AE" b="0" i="1"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ar-AE" b="0" i="1">
                                <a:latin typeface="Cambria Math"/>
                              </a:rPr>
                              <m:t>8</m:t>
                            </m:r>
                          </m:e>
                        </m:rad>
                      </m:den>
                    </m:f>
                    <m:nary>
                      <m:naryPr>
                        <m:chr m:val="∑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ar-AE" b="0" i="1">
                            <a:latin typeface="Cambria Math"/>
                          </a:rPr>
                          <m:t>𝑥</m:t>
                        </m:r>
                        <m:r>
                          <a:rPr lang="ar-AE" b="0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ar-AE" b="0" i="1">
                            <a:latin typeface="Cambria Math"/>
                          </a:rPr>
                          <m:t>7</m:t>
                        </m:r>
                      </m:sup>
                      <m:e>
                        <m:r>
                          <a:rPr lang="ar-AE" b="0" i="1">
                            <a:latin typeface="Cambria Math"/>
                          </a:rPr>
                          <m:t>|</m:t>
                        </m:r>
                        <m:r>
                          <a:rPr lang="ar-AE" b="0" i="1">
                            <a:latin typeface="Cambria Math"/>
                          </a:rPr>
                          <m:t>𝑥</m:t>
                        </m:r>
                        <m:r>
                          <a:rPr lang="ar-AE" b="0" i="1">
                            <a:latin typeface="Cambria Math"/>
                          </a:rPr>
                          <m:t>⟩</m:t>
                        </m:r>
                      </m:e>
                    </m:nary>
                    <m:r>
                      <a:rPr lang="ar-AE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ar-AE" dirty="0"/>
                  <a:t> </a:t>
                </a:r>
                <a:r>
                  <a:rPr lang="en-US" dirty="0"/>
                  <a:t>Write down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ar-AE" b="0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ar-AE" b="0" i="1">
                            <a:latin typeface="Cambria Math"/>
                          </a:rPr>
                          <m:t>𝑓</m:t>
                        </m:r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0">
                            <a:latin typeface="Cambria Math"/>
                          </a:rPr>
                          <m:t>Ψ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ar-AE" b="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explicitly.</a:t>
                </a:r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r>
                  <a:rPr lang="en-US" dirty="0"/>
                  <a:t>Solution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ar-AE" b="0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ar-AE" b="0" i="1">
                              <a:latin typeface="Cambria Math"/>
                            </a:rPr>
                            <m:t>𝑓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ar-AE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0">
                              <a:latin typeface="Cambria Math"/>
                            </a:rPr>
                            <m:t>Ψ</m:t>
                          </m:r>
                        </m:e>
                      </m:d>
                      <m:r>
                        <a:rPr lang="ar-AE" b="0" i="1">
                          <a:latin typeface="Cambria Math"/>
                        </a:rPr>
                        <m:t>|0⟩=</m:t>
                      </m:r>
                      <m:f>
                        <m:fPr>
                          <m:ctrlPr>
                            <a:rPr lang="ar-AE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a:rPr lang="ar-AE" b="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ar-AE" b="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 b="0" i="1">
                                  <a:latin typeface="Cambria Math"/>
                                </a:rPr>
                                <m:t>8</m:t>
                              </m:r>
                            </m:e>
                          </m:rad>
                        </m:den>
                      </m:f>
                      <m:r>
                        <a:rPr lang="ar-AE" b="0" i="1">
                          <a:latin typeface="Cambria Math"/>
                        </a:rPr>
                        <m:t>(|0⟩</m:t>
                      </m:r>
                      <m:d>
                        <m:dPr>
                          <m:begChr m:val="|"/>
                          <m:endChr m:val="⟩"/>
                          <m:ctrlPr>
                            <a:rPr lang="ar-AE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a:rPr lang="ar-AE" b="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ar-AE" b="0" i="1">
                          <a:latin typeface="Cambria Math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ar-AE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a:rPr lang="ar-AE" b="0" i="1">
                              <a:latin typeface="Cambria Math"/>
                            </a:rPr>
                            <m:t>1</m:t>
                          </m:r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lang="ar-AE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a:rPr lang="ar-AE" b="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ar-AE" b="0" i="1">
                          <a:latin typeface="Cambria Math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ar-AE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a:rPr lang="ar-AE" b="0" i="1">
                              <a:latin typeface="Cambria Math"/>
                            </a:rPr>
                            <m:t>2</m:t>
                          </m:r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lang="ar-AE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a:rPr lang="ar-AE" b="0" i="1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ar-AE" b="0" i="1">
                          <a:latin typeface="Cambria Math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ar-AE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a:rPr lang="ar-AE" b="0" i="1">
                              <a:latin typeface="Cambria Math"/>
                            </a:rPr>
                            <m:t>3</m:t>
                          </m:r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lang="ar-AE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a:rPr lang="ar-AE" b="0" i="1">
                              <a:latin typeface="Cambria Math"/>
                            </a:rPr>
                            <m:t>6</m:t>
                          </m:r>
                        </m:e>
                      </m:d>
                      <m:r>
                        <a:rPr lang="ar-AE" b="0" i="1">
                          <a:latin typeface="Cambria Math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ar-AE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a:rPr lang="ar-AE" b="0" i="1">
                              <a:latin typeface="Cambria Math"/>
                            </a:rPr>
                            <m:t>4</m:t>
                          </m:r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lang="ar-AE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a:rPr lang="ar-AE" b="0" i="1">
                              <a:latin typeface="Cambria Math"/>
                            </a:rPr>
                            <m:t>4</m:t>
                          </m:r>
                        </m:e>
                      </m:d>
                      <m:r>
                        <a:rPr lang="ar-AE" b="0" i="1">
                          <a:latin typeface="Cambria Math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ar-AE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a:rPr lang="ar-AE" b="0" i="1">
                              <a:latin typeface="Cambria Math"/>
                            </a:rPr>
                            <m:t>5</m:t>
                          </m:r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lang="ar-AE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a:rPr lang="ar-AE" b="0" i="1"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ar-AE" b="0" i="1">
                          <a:latin typeface="Cambria Math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ar-AE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a:rPr lang="ar-AE" b="0" i="1">
                              <a:latin typeface="Cambria Math"/>
                            </a:rPr>
                            <m:t>6</m:t>
                          </m:r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lang="ar-AE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a:rPr lang="ar-AE" b="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ar-AE" b="0" i="1">
                          <a:latin typeface="Cambria Math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lang="ar-AE" b="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a:rPr lang="ar-AE" b="0" i="1">
                              <a:latin typeface="Cambria Math"/>
                            </a:rPr>
                            <m:t>7</m:t>
                          </m:r>
                        </m:e>
                      </m:d>
                      <m:r>
                        <a:rPr lang="ar-AE" b="0" i="1">
                          <a:latin typeface="Cambria Math"/>
                        </a:rPr>
                        <m:t>|</m:t>
                      </m:r>
                      <m:r>
                        <a:rPr lang="ar-AE" b="0" i="1">
                          <a:solidFill>
                            <a:srgbClr val="0070C0"/>
                          </a:solidFill>
                          <a:latin typeface="Cambria Math"/>
                        </a:rPr>
                        <m:t>3</m:t>
                      </m:r>
                      <m:r>
                        <a:rPr lang="ar-AE" b="0" i="1">
                          <a:latin typeface="Cambria Math"/>
                        </a:rPr>
                        <m:t>⟩)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ar-AE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ar-AE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r>
                          <a:rPr lang="ar-AE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ar-AE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ar-AE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mod 7 is a periodic function</a:t>
                </a:r>
              </a:p>
              <a:p>
                <a:pPr marL="0" indent="0">
                  <a:buNone/>
                  <a:defRPr/>
                </a:pPr>
                <a:r>
                  <a:rPr lang="en-US" dirty="0"/>
                  <a:t>of period 6.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blipFill>
                <a:blip r:embed="rId2"/>
                <a:stretch>
                  <a:fillRect l="-768" t="-1222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Exercise</a:t>
            </a:r>
            <a:endParaRPr/>
          </a:p>
        </p:txBody>
      </p:sp>
      <p:pic>
        <p:nvPicPr>
          <p:cNvPr id="9" name="図 8" descr="グラフ, 散布図&#10;&#10;自動的に生成された説明">
            <a:extLst>
              <a:ext uri="{FF2B5EF4-FFF2-40B4-BE49-F238E27FC236}">
                <a16:creationId xmlns:a16="http://schemas.microsoft.com/office/drawing/2014/main" id="{4BEECF5E-9DA2-670D-836F-18C58411B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358" y="4078432"/>
            <a:ext cx="3908670" cy="251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IQM">
      <a:dk1>
        <a:srgbClr val="000000"/>
      </a:dk1>
      <a:lt1>
        <a:srgbClr val="FFFFFF"/>
      </a:lt1>
      <a:dk2>
        <a:srgbClr val="F7F7F7"/>
      </a:dk2>
      <a:lt2>
        <a:srgbClr val="E1DEDB"/>
      </a:lt2>
      <a:accent1>
        <a:srgbClr val="699CE5"/>
      </a:accent1>
      <a:accent2>
        <a:srgbClr val="02D99F"/>
      </a:accent2>
      <a:accent3>
        <a:srgbClr val="F7915F"/>
      </a:accent3>
      <a:accent4>
        <a:srgbClr val="FCCD6F"/>
      </a:accent4>
      <a:accent5>
        <a:srgbClr val="00B1E3"/>
      </a:accent5>
      <a:accent6>
        <a:srgbClr val="02D99F"/>
      </a:accent6>
      <a:hlink>
        <a:srgbClr val="699CE5"/>
      </a:hlink>
      <a:folHlink>
        <a:srgbClr val="02D99F"/>
      </a:folHlink>
    </a:clrScheme>
    <a:fontScheme name="IQM Sans Serif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BD817FB-3A4B-4A15-B3EB-61191D34E9A9}" vid="{B37B6771-1EF7-4619-8645-A395300CE8E6}"/>
    </a:ext>
  </a:extLst>
</a:theme>
</file>

<file path=ppt/theme/theme2.xml><?xml version="1.0" encoding="utf-8"?>
<a:theme xmlns:a="http://schemas.openxmlformats.org/drawingml/2006/main" name="2_Office Theme">
  <a:themeElements>
    <a:clrScheme name="IQM">
      <a:dk1>
        <a:srgbClr val="000000"/>
      </a:dk1>
      <a:lt1>
        <a:srgbClr val="FFFFFF"/>
      </a:lt1>
      <a:dk2>
        <a:srgbClr val="F7F7F7"/>
      </a:dk2>
      <a:lt2>
        <a:srgbClr val="E1DEDB"/>
      </a:lt2>
      <a:accent1>
        <a:srgbClr val="699CE5"/>
      </a:accent1>
      <a:accent2>
        <a:srgbClr val="02D99F"/>
      </a:accent2>
      <a:accent3>
        <a:srgbClr val="F7915F"/>
      </a:accent3>
      <a:accent4>
        <a:srgbClr val="FCCD6F"/>
      </a:accent4>
      <a:accent5>
        <a:srgbClr val="00B1E3"/>
      </a:accent5>
      <a:accent6>
        <a:srgbClr val="02D99F"/>
      </a:accent6>
      <a:hlink>
        <a:srgbClr val="699CE5"/>
      </a:hlink>
      <a:folHlink>
        <a:srgbClr val="02D99F"/>
      </a:folHlink>
    </a:clrScheme>
    <a:fontScheme name="IQM Sans Serif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BD817FB-3A4B-4A15-B3EB-61191D34E9A9}" vid="{B37B6771-1EF7-4619-8645-A395300CE8E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BD24AF73138B42845FD9735E18BEA2" ma:contentTypeVersion="4" ma:contentTypeDescription="Create a new document." ma:contentTypeScope="" ma:versionID="af2bb4ea15821f098b1390709bbbf477">
  <xsd:schema xmlns:xsd="http://www.w3.org/2001/XMLSchema" xmlns:xs="http://www.w3.org/2001/XMLSchema" xmlns:p="http://schemas.microsoft.com/office/2006/metadata/properties" xmlns:ns2="73a3f9ec-3487-4a5d-a88d-24f09e9b796e" targetNamespace="http://schemas.microsoft.com/office/2006/metadata/properties" ma:root="true" ma:fieldsID="2e512d1d08a266fbf485206566755e90" ns2:_="">
    <xsd:import namespace="73a3f9ec-3487-4a5d-a88d-24f09e9b79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a3f9ec-3487-4a5d-a88d-24f09e9b79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5A837E-52E9-4391-8021-5CDFC91975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a3f9ec-3487-4a5d-a88d-24f09e9b79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62697F-1CA7-4F71-B7BF-0EF721DC71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7305</TotalTime>
  <Words>2032</Words>
  <Application>Microsoft Macintosh PowerPoint</Application>
  <PresentationFormat>Widescreen</PresentationFormat>
  <Paragraphs>174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Aptos</vt:lpstr>
      <vt:lpstr>Arial</vt:lpstr>
      <vt:lpstr>Calibri</vt:lpstr>
      <vt:lpstr>Cambria Math</vt:lpstr>
      <vt:lpstr>Ink Free</vt:lpstr>
      <vt:lpstr>Microsoft Sans Serif</vt:lpstr>
      <vt:lpstr>Tahoma</vt:lpstr>
      <vt:lpstr>Tahoma Bold</vt:lpstr>
      <vt:lpstr>Tahoma Regular</vt:lpstr>
      <vt:lpstr>1_Office Theme</vt:lpstr>
      <vt:lpstr>2_Office Theme</vt:lpstr>
      <vt:lpstr>PowerPoint Presentation</vt:lpstr>
      <vt:lpstr>In this session, we will dive deeper into the single- and two-qubit gates we have discovered last time</vt:lpstr>
      <vt:lpstr>Agenda</vt:lpstr>
      <vt:lpstr>A Brief Introduction to Quantum Mechanics</vt:lpstr>
      <vt:lpstr>1. A Brief Introduction to Quantum Mechanics</vt:lpstr>
      <vt:lpstr>Exercise</vt:lpstr>
      <vt:lpstr>Qubit Gates and Quantum Circuit</vt:lpstr>
      <vt:lpstr>Quantum Parallelism</vt:lpstr>
      <vt:lpstr>Exercise</vt:lpstr>
      <vt:lpstr>Agenda</vt:lpstr>
      <vt:lpstr>One-Qubit Gates</vt:lpstr>
      <vt:lpstr>PowerPoint Presentation</vt:lpstr>
      <vt:lpstr>Tensor Product</vt:lpstr>
      <vt:lpstr>PowerPoint Presentation</vt:lpstr>
      <vt:lpstr>Agenda</vt:lpstr>
      <vt:lpstr>Two-Qubit Gates</vt:lpstr>
      <vt:lpstr>Exercise</vt:lpstr>
      <vt:lpstr>Two-Qubit Gates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Rank</dc:creator>
  <cp:lastModifiedBy>Stefan Seegerer</cp:lastModifiedBy>
  <cp:revision>48</cp:revision>
  <dcterms:created xsi:type="dcterms:W3CDTF">2024-05-08T09:20:40Z</dcterms:created>
  <dcterms:modified xsi:type="dcterms:W3CDTF">2025-07-08T06:08:48Z</dcterms:modified>
</cp:coreProperties>
</file>