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3"/>
  </p:sldMasterIdLst>
  <p:notesMasterIdLst>
    <p:notesMasterId r:id="rId33"/>
  </p:notesMasterIdLst>
  <p:sldIdLst>
    <p:sldId id="2147476322" r:id="rId4"/>
    <p:sldId id="280" r:id="rId5"/>
    <p:sldId id="281" r:id="rId6"/>
    <p:sldId id="282" r:id="rId7"/>
    <p:sldId id="283" r:id="rId8"/>
    <p:sldId id="284" r:id="rId9"/>
    <p:sldId id="2147475588" r:id="rId10"/>
    <p:sldId id="2147475668" r:id="rId11"/>
    <p:sldId id="2147475675" r:id="rId12"/>
    <p:sldId id="265" r:id="rId13"/>
    <p:sldId id="2147475676" r:id="rId14"/>
    <p:sldId id="261" r:id="rId15"/>
    <p:sldId id="271" r:id="rId16"/>
    <p:sldId id="270" r:id="rId17"/>
    <p:sldId id="272" r:id="rId18"/>
    <p:sldId id="4652" r:id="rId19"/>
    <p:sldId id="4653" r:id="rId20"/>
    <p:sldId id="2147475677" r:id="rId21"/>
    <p:sldId id="303" r:id="rId22"/>
    <p:sldId id="273" r:id="rId23"/>
    <p:sldId id="274" r:id="rId24"/>
    <p:sldId id="2147475671" r:id="rId25"/>
    <p:sldId id="275" r:id="rId26"/>
    <p:sldId id="2147476313" r:id="rId27"/>
    <p:sldId id="2147475590" r:id="rId28"/>
    <p:sldId id="2147475399" r:id="rId29"/>
    <p:sldId id="2147475400" r:id="rId30"/>
    <p:sldId id="2147476323" r:id="rId31"/>
    <p:sldId id="2147475601" r:id="rId3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C04803-0F56-95C4-509E-E77BF0F2704F}" name="Andreas Theer" initials="AT" userId="S::andreas.theer@meetiqm.com::666896c7-70e3-4ce4-97fa-d353040e0a88" providerId="AD"/>
  <p188:author id="{2F322C3C-E907-BD26-D747-2E8F3D801421}" name="Janni Valkealahti" initials="JV" userId="S::ext-janni.valkealahti@iqm.fi::6bd70bf7-bc03-45ac-bf6a-d0ba3c043ca2" providerId="AD"/>
  <p188:author id="{76054FE9-72C0-AE64-E40D-8CF82E0DC055}" name="Blair Robertson" initials="BR" userId="S::blair.robertson@meetiqm.com::43f73558-5e73-4ad8-8bf4-315d70bddb44" providerId="AD"/>
  <p188:author id="{7F21C8FE-3A80-8D22-E0A2-6DE3848E70FB}" name="Jan Goetz" initials="JG" userId="S::jan@meetiqm.com::a0689093-9ab4-47f9-97c5-46a5d14263d5" providerId="AD"/>
  <p188:author id="{9DBB38FF-EA41-4B38-5D9C-CD2C67D29D4B}" name="Henrikki Mäkynen" initials="HM" userId="S::henrikki@meetiqm.com::df94e109-23cf-4113-adb8-41f8c5c730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F43DD-BEB1-B2C3-85BA-962AE5C748E2}" v="2" dt="2024-07-29T14:54:37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 autoAdjust="0"/>
    <p:restoredTop sz="90780" autoAdjust="0"/>
  </p:normalViewPr>
  <p:slideViewPr>
    <p:cSldViewPr snapToGrid="0">
      <p:cViewPr varScale="1">
        <p:scale>
          <a:sx n="106" d="100"/>
          <a:sy n="106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8/10/relationships/authors" Target="authors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2D8F-2DDB-0B4D-BBA7-9B14E36E8959}" type="datetimeFigureOut">
              <a:rPr lang="en-DE" smtClean="0"/>
              <a:t>08.07.25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F1245-8461-8F4F-81D8-003FAE6B2F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579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92620-4E14-4392-84AA-A1C3EB23EEF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212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92620-4E14-4392-84AA-A1C3EB23EEF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202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92620-4E14-4392-84AA-A1C3EB23EEFE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16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ACCC7-C21F-F036-38A0-A70D835A0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CA47C-0723-7F28-70BC-FCBE63B9F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A13FBA-5495-E571-B587-5E2FDF967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ED60F-3BB2-2453-27CF-03B733176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24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4721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FCCAF23-F261-E848-AFFA-42134D3AD07B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1554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CF047-398C-4F48-85E0-05CD43A06C2A}" type="slidenum">
              <a:rPr kumimoji="0" lang="en-FI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639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CF047-398C-4F48-85E0-05CD43A06C2A}" type="slidenum">
              <a:rPr kumimoji="0" lang="en-FI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FI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328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A6AE7-8830-F3AD-81EA-3E7700117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E2AAD-A7B6-652A-E8A5-ABCCF0C6F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B4959-7DE9-73E2-AB7B-190653E4F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867FE-EAE9-08D6-EAB4-8EF4B6BA4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28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16886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50704-29D3-4027-0293-66A8DE8CB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A577EF-371D-105A-DBFE-1E9A130B6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065978-D64E-66FC-51CF-A649E71E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FB943-59D0-7298-CF45-87283CBC4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CF047-398C-4F48-85E0-05CD43A06C2A}" type="slidenum">
              <a:rPr lang="en-DE" smtClean="0"/>
              <a:t>29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037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1CCF047-398C-4F48-85E0-05CD43A06C2A}" type="slidenum">
              <a:rPr lang="en-GB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FCCAF23-F261-E848-AFFA-42134D3AD07B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FCCAF23-F261-E848-AFFA-42134D3AD07B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1192620-4E14-4392-84AA-A1C3EB23EEFE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Note: </a:t>
            </a:r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speaking</a:t>
            </a:r>
            <a:r>
              <a:rPr lang="de-DE" dirty="0"/>
              <a:t>,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so-</a:t>
            </a:r>
            <a:r>
              <a:rPr lang="de-DE" dirty="0" err="1"/>
              <a:t>called</a:t>
            </a:r>
            <a:r>
              <a:rPr lang="de-DE" dirty="0"/>
              <a:t> CPTP </a:t>
            </a:r>
            <a:r>
              <a:rPr lang="de-DE" dirty="0" err="1"/>
              <a:t>map</a:t>
            </a:r>
            <a:r>
              <a:rPr lang="de-DE" dirty="0"/>
              <a:t> (</a:t>
            </a:r>
            <a:r>
              <a:rPr lang="de-DE" dirty="0" err="1"/>
              <a:t>completely</a:t>
            </a:r>
            <a:r>
              <a:rPr lang="de-DE" dirty="0"/>
              <a:t>-positive trace-</a:t>
            </a:r>
            <a:r>
              <a:rPr lang="de-DE" dirty="0" err="1"/>
              <a:t>preserving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). </a:t>
            </a:r>
            <a:r>
              <a:rPr lang="de-DE" dirty="0" err="1"/>
              <a:t>Unitary</a:t>
            </a:r>
            <a:r>
              <a:rPr lang="de-DE" dirty="0"/>
              <a:t> </a:t>
            </a:r>
            <a:r>
              <a:rPr lang="de-DE" dirty="0" err="1"/>
              <a:t>operations</a:t>
            </a:r>
            <a:r>
              <a:rPr lang="de-DE" dirty="0"/>
              <a:t> (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gates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) </a:t>
            </a:r>
            <a:r>
              <a:rPr lang="de-DE" dirty="0" err="1"/>
              <a:t>belong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subset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CPTP </a:t>
            </a:r>
            <a:r>
              <a:rPr lang="de-DE" dirty="0" err="1"/>
              <a:t>maps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FCCAF23-F261-E848-AFFA-42134D3AD07B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472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1245-8461-8F4F-81D8-003FAE6B2F6D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3701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914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CCF047-398C-4F48-85E0-05CD43A06C2A}" type="slidenum">
              <a:rPr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12</a:t>
            </a:fld>
            <a:endParaRPr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60D5138-BA66-0A47-8E03-B163D3B0D52F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net&#10;&#10;Description automatically generated">
            <a:extLst>
              <a:ext uri="{FF2B5EF4-FFF2-40B4-BE49-F238E27FC236}">
                <a16:creationId xmlns:a16="http://schemas.microsoft.com/office/drawing/2014/main" id="{90A6F02A-2713-9159-9A20-40A94B0A5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9"/>
          <a:stretch/>
        </p:blipFill>
        <p:spPr>
          <a:xfrm>
            <a:off x="-17253" y="0"/>
            <a:ext cx="12209253" cy="689282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7C656-3809-3FB1-8603-7432C2FA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84EC04-2D4C-8EC4-7BF4-8B11532F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23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47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ubb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F7145F-AEB6-521C-F9C9-B67331260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07"/>
          <a:stretch/>
        </p:blipFill>
        <p:spPr>
          <a:xfrm>
            <a:off x="-1" y="0"/>
            <a:ext cx="12192001" cy="692185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03B58-1247-42C3-0094-CA0E8FF77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6BB1A3-E3A0-D44E-F114-A7D75E1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64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x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1">
            <a:extLst>
              <a:ext uri="{FF2B5EF4-FFF2-40B4-BE49-F238E27FC236}">
                <a16:creationId xmlns:a16="http://schemas.microsoft.com/office/drawing/2014/main" id="{0E4149C4-1DCC-F01B-0EEF-19D4F2C1D8A3}"/>
              </a:ext>
            </a:extLst>
          </p:cNvPr>
          <p:cNvSpPr/>
          <p:nvPr userDrawn="1"/>
        </p:nvSpPr>
        <p:spPr bwMode="auto">
          <a:xfrm>
            <a:off x="571615" y="1373637"/>
            <a:ext cx="11032078" cy="4682295"/>
          </a:xfrm>
          <a:prstGeom prst="roundRect">
            <a:avLst>
              <a:gd name="adj" fmla="val 267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01D6A2-8877-C4F4-325C-AD5C48C5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6F5412-D014-85EE-CC5E-471FFE7A281B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4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boxes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71">
            <a:extLst>
              <a:ext uri="{FF2B5EF4-FFF2-40B4-BE49-F238E27FC236}">
                <a16:creationId xmlns:a16="http://schemas.microsoft.com/office/drawing/2014/main" id="{5BA01449-AB45-DB94-995B-1B25649451B1}"/>
              </a:ext>
            </a:extLst>
          </p:cNvPr>
          <p:cNvSpPr/>
          <p:nvPr userDrawn="1"/>
        </p:nvSpPr>
        <p:spPr bwMode="auto">
          <a:xfrm>
            <a:off x="571615" y="3800706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8" name="Rectangle: Rounded Corners 71">
            <a:extLst>
              <a:ext uri="{FF2B5EF4-FFF2-40B4-BE49-F238E27FC236}">
                <a16:creationId xmlns:a16="http://schemas.microsoft.com/office/drawing/2014/main" id="{EF1878C3-3F47-0895-DAA5-F8A41DD43840}"/>
              </a:ext>
            </a:extLst>
          </p:cNvPr>
          <p:cNvSpPr/>
          <p:nvPr userDrawn="1"/>
        </p:nvSpPr>
        <p:spPr bwMode="auto">
          <a:xfrm>
            <a:off x="571615" y="1376021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9" name="Rectangle: Rounded Corners 71">
            <a:extLst>
              <a:ext uri="{FF2B5EF4-FFF2-40B4-BE49-F238E27FC236}">
                <a16:creationId xmlns:a16="http://schemas.microsoft.com/office/drawing/2014/main" id="{D7FC4CFB-A85B-0EAD-2C35-1B0F39A4AF16}"/>
              </a:ext>
            </a:extLst>
          </p:cNvPr>
          <p:cNvSpPr/>
          <p:nvPr userDrawn="1"/>
        </p:nvSpPr>
        <p:spPr bwMode="auto">
          <a:xfrm>
            <a:off x="6205829" y="1370470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0" name="Rectangle: Rounded Corners 71">
            <a:extLst>
              <a:ext uri="{FF2B5EF4-FFF2-40B4-BE49-F238E27FC236}">
                <a16:creationId xmlns:a16="http://schemas.microsoft.com/office/drawing/2014/main" id="{9C62E7EA-5CFE-39DA-ADDC-472797975703}"/>
              </a:ext>
            </a:extLst>
          </p:cNvPr>
          <p:cNvSpPr/>
          <p:nvPr userDrawn="1"/>
        </p:nvSpPr>
        <p:spPr bwMode="auto">
          <a:xfrm>
            <a:off x="6205829" y="3800706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21234-8B4F-A8B3-6BE7-C94B896F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AB9206-B0CA-7B7E-F2AE-EABB876C64FF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7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71">
            <a:extLst>
              <a:ext uri="{FF2B5EF4-FFF2-40B4-BE49-F238E27FC236}">
                <a16:creationId xmlns:a16="http://schemas.microsoft.com/office/drawing/2014/main" id="{09737DA9-B8EA-DF25-68C4-D284C2275E37}"/>
              </a:ext>
            </a:extLst>
          </p:cNvPr>
          <p:cNvSpPr/>
          <p:nvPr userDrawn="1"/>
        </p:nvSpPr>
        <p:spPr bwMode="auto">
          <a:xfrm>
            <a:off x="571614" y="1373637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7" name="Rectangle: Rounded Corners 71">
            <a:extLst>
              <a:ext uri="{FF2B5EF4-FFF2-40B4-BE49-F238E27FC236}">
                <a16:creationId xmlns:a16="http://schemas.microsoft.com/office/drawing/2014/main" id="{4592289A-A9FE-5D72-B343-423A760B9A05}"/>
              </a:ext>
            </a:extLst>
          </p:cNvPr>
          <p:cNvSpPr/>
          <p:nvPr userDrawn="1"/>
        </p:nvSpPr>
        <p:spPr bwMode="auto">
          <a:xfrm>
            <a:off x="8054716" y="1373635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Rectangle: Rounded Corners 71">
            <a:extLst>
              <a:ext uri="{FF2B5EF4-FFF2-40B4-BE49-F238E27FC236}">
                <a16:creationId xmlns:a16="http://schemas.microsoft.com/office/drawing/2014/main" id="{604C92A6-9DD7-E619-7344-9FA0985AAA54}"/>
              </a:ext>
            </a:extLst>
          </p:cNvPr>
          <p:cNvSpPr/>
          <p:nvPr userDrawn="1"/>
        </p:nvSpPr>
        <p:spPr bwMode="auto">
          <a:xfrm>
            <a:off x="4316457" y="1373636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805CB1-C91C-3016-AE12-79FE52FC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A2F0375-933D-115B-85B9-054EFA1CAFF5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76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929240-A02E-0BBD-7460-EC2C59D2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261609"/>
            <a:ext cx="11340664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6B80E9-6CF7-B1DB-DB79-8E52E8BBAB87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 12" descr=" ">
            <a:extLst>
              <a:ext uri="{FF2B5EF4-FFF2-40B4-BE49-F238E27FC236}">
                <a16:creationId xmlns:a16="http://schemas.microsoft.com/office/drawing/2014/main" id="{64C4BF24-2094-2F44-8EB6-9D5485989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98855"/>
            <a:ext cx="533397" cy="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7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317940" y="1514477"/>
            <a:ext cx="11556123" cy="466248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91308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/>
            </a:defPPr>
            <a:lvl1pPr marL="0" algn="r" defTabSz="914400">
              <a:defRPr sz="1000">
                <a:solidFill>
                  <a:schemeClr val="tx1">
                    <a:tint val="75000"/>
                  </a:schemeClr>
                </a:solidFill>
                <a:latin typeface="Telegraf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9543BEB-D66C-6E4A-87AA-60417C33F2A3}" type="slidenum">
              <a:rPr lang="en-GB" sz="1000">
                <a:solidFill>
                  <a:schemeClr val="tx1"/>
                </a:solidFill>
                <a:latin typeface="+mn-lt"/>
              </a:rPr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auto">
          <a:xfrm>
            <a:off x="533398" y="158296"/>
            <a:ext cx="11340665" cy="108267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Image 12" descr=" ">
            <a:extLst>
              <a:ext uri="{FF2B5EF4-FFF2-40B4-BE49-F238E27FC236}">
                <a16:creationId xmlns:a16="http://schemas.microsoft.com/office/drawing/2014/main" id="{D3A829E4-16BF-6387-7631-06917CD55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98855"/>
            <a:ext cx="533397" cy="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6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452332-AA29-C2C9-56A4-377E5D3CC818}"/>
              </a:ext>
            </a:extLst>
          </p:cNvPr>
          <p:cNvSpPr/>
          <p:nvPr userDrawn="1"/>
        </p:nvSpPr>
        <p:spPr bwMode="auto">
          <a:xfrm>
            <a:off x="0" y="0"/>
            <a:ext cx="12294824" cy="694062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AAEC03-A20B-C15E-695C-9E46A78CF1D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524000" y="1984375"/>
            <a:ext cx="9144000" cy="2387600"/>
          </a:xfrm>
        </p:spPr>
        <p:txBody>
          <a:bodyPr anchor="ctr">
            <a:normAutofit/>
          </a:bodyPr>
          <a:lstStyle>
            <a:lvl1pPr algn="ctr">
              <a:defRPr sz="7998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7B8E911-A20C-DBCF-AF5A-7698CF16441A}"/>
              </a:ext>
            </a:extLst>
          </p:cNvPr>
          <p:cNvSpPr/>
          <p:nvPr userDrawn="1"/>
        </p:nvSpPr>
        <p:spPr bwMode="auto">
          <a:xfrm flipV="1">
            <a:off x="334963" y="6123280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AECED78-37F8-1C4A-400D-BE8C460925B8}"/>
              </a:ext>
            </a:extLst>
          </p:cNvPr>
          <p:cNvSpPr/>
          <p:nvPr userDrawn="1"/>
        </p:nvSpPr>
        <p:spPr bwMode="auto">
          <a:xfrm flipV="1">
            <a:off x="334963" y="6123280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E2F0C7-BA53-8F1A-B5E6-F379242520D0}"/>
              </a:ext>
            </a:extLst>
          </p:cNvPr>
          <p:cNvSpPr txBox="1"/>
          <p:nvPr userDrawn="1"/>
        </p:nvSpPr>
        <p:spPr bwMode="auto">
          <a:xfrm>
            <a:off x="317938" y="6356352"/>
            <a:ext cx="27432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/>
            </a:defPPr>
            <a:lvl1pPr marL="0" algn="r" defTabSz="914262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2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4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6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7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18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48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0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BF5-97BC-4A65-B319-EA7E4A2DE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14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22A55-5426-C57A-14B3-E074683B11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E9BD3-1CB4-9E42-A797-C126D05A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365126"/>
            <a:ext cx="11035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F044D-3872-BE44-8E92-2709775A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939" y="1825625"/>
            <a:ext cx="110358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36BE-0FC1-7242-A899-E71C1B135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0862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F9543BEB-D66C-6E4A-87AA-60417C33F2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1CF29-A5F3-CB0F-ABA8-3F01B28A395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1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9" r:id="rId2"/>
    <p:sldLayoutId id="2147483747" r:id="rId3"/>
    <p:sldLayoutId id="2147483756" r:id="rId4"/>
    <p:sldLayoutId id="2147483752" r:id="rId5"/>
    <p:sldLayoutId id="2147483762" r:id="rId6"/>
    <p:sldLayoutId id="2147483770" r:id="rId7"/>
    <p:sldLayoutId id="2147483776" r:id="rId8"/>
    <p:sldLayoutId id="2147483774" r:id="rId9"/>
    <p:sldLayoutId id="2147483775" r:id="rId10"/>
  </p:sldLayoutIdLst>
  <p:hf hdr="0" ftr="0" dt="0"/>
  <p:txStyles>
    <p:titleStyle>
      <a:lvl1pPr algn="l" defTabSz="9144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3" indent="-228603" algn="l" defTabSz="9144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3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2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5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9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2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hyperlink" Target="https://www.meetiqm.com&#8203;/" TargetMode="External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1.png"/><Relationship Id="rId5" Type="http://schemas.openxmlformats.org/officeDocument/2006/relationships/image" Target="../media/image341.png"/><Relationship Id="rId4" Type="http://schemas.openxmlformats.org/officeDocument/2006/relationships/hyperlink" Target="https://www.researchgate.net/figure/The-Bloch-sphere-provides-a-useful-means-of-visualizing-the-state-of-a-single-qubit-and_fig1_33502850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hyperlink" Target="https://bit.ly/iqm-2" TargetMode="Externa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bit.ly/iqm-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bit.ly/iqm-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qmacademy.com/play/bloch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large white cylinder with black text&#10;&#10;Description automatically generated">
            <a:extLst>
              <a:ext uri="{FF2B5EF4-FFF2-40B4-BE49-F238E27FC236}">
                <a16:creationId xmlns:a16="http://schemas.microsoft.com/office/drawing/2014/main" id="{F3233AE4-BE23-D93E-D9AD-A8AD4C22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" y="446"/>
            <a:ext cx="12191207" cy="6857554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6" y="349651"/>
            <a:ext cx="634997" cy="223782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485" y="349740"/>
            <a:ext cx="634819" cy="223607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354" y="350902"/>
            <a:ext cx="100834" cy="148773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769" y="350903"/>
            <a:ext cx="100837" cy="136687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7173" y="516915"/>
            <a:ext cx="162517" cy="55317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0076" y="469678"/>
            <a:ext cx="116019" cy="76844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825496" y="1657581"/>
            <a:ext cx="5391615" cy="3149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799" b="1" kern="0" spc="96" dirty="0">
                <a:solidFill>
                  <a:srgbClr val="FFFFFF">
                    <a:alpha val="100000"/>
                  </a:srgbClr>
                </a:solidFill>
                <a:latin typeface="Tahoma Bold"/>
                <a:ea typeface="Tahoma Bold"/>
                <a:cs typeface="Tahoma Bold"/>
              </a:rPr>
              <a:t>Introduction to Quantum States and Quantum Operations</a:t>
            </a:r>
            <a:endParaRPr lang="en-US" sz="4799" b="1" dirty="0">
              <a:latin typeface="Tahoma Bold"/>
              <a:ea typeface="Tahoma Bold"/>
              <a:cs typeface="Tahoma Bold"/>
            </a:endParaRPr>
          </a:p>
        </p:txBody>
      </p:sp>
      <p:sp>
        <p:nvSpPr>
          <p:cNvPr id="11" name="Text 2"/>
          <p:cNvSpPr/>
          <p:nvPr/>
        </p:nvSpPr>
        <p:spPr>
          <a:xfrm>
            <a:off x="784668" y="6370475"/>
            <a:ext cx="810679" cy="143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00"/>
              </a:lnSpc>
            </a:pPr>
            <a:r>
              <a:rPr lang="en-US" sz="700" u="sng" kern="0" spc="14">
                <a:solidFill>
                  <a:srgbClr val="FFFFFF"/>
                </a:solidFill>
                <a:latin typeface="Tahoma Regular"/>
                <a:ea typeface="Tahoma Regular" pitchFamily="34" charset="-122"/>
                <a:cs typeface="Tahoma Regular" pitchFamily="34" charset="-12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www.meetiqm.com</a:t>
            </a:r>
            <a:endParaRPr lang="en-US" sz="700" u="sng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4" name="Text 5"/>
          <p:cNvSpPr/>
          <p:nvPr/>
        </p:nvSpPr>
        <p:spPr>
          <a:xfrm>
            <a:off x="787396" y="5270260"/>
            <a:ext cx="4883125" cy="304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200" b="1" dirty="0">
                <a:solidFill>
                  <a:srgbClr val="FFFFFF">
                    <a:alpha val="100000"/>
                  </a:srgbClr>
                </a:solidFill>
                <a:latin typeface="Tahoma"/>
                <a:ea typeface="Tahoma Bold"/>
                <a:cs typeface="Tahoma Bold"/>
              </a:rPr>
              <a:t>A lecture series by IQM and HS RM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rgbClr val="FFFFFF">
                    <a:alpha val="100000"/>
                  </a:srgbClr>
                </a:solidFill>
                <a:latin typeface="Tahoma"/>
                <a:ea typeface="Tahoma Bold"/>
                <a:cs typeface="Tahoma Bold"/>
              </a:rPr>
              <a:t>Authors: Stefan Seegerer, Mikio Nakahara</a:t>
            </a:r>
            <a:endParaRPr lang="de-DE" sz="900" dirty="0"/>
          </a:p>
        </p:txBody>
      </p:sp>
      <p:pic>
        <p:nvPicPr>
          <p:cNvPr id="15" name="Image 7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9146" y="4965500"/>
            <a:ext cx="4883125" cy="12698"/>
          </a:xfrm>
          <a:prstGeom prst="rect">
            <a:avLst/>
          </a:prstGeom>
        </p:spPr>
      </p:pic>
      <p:sp>
        <p:nvSpPr>
          <p:cNvPr id="16" name="Text 5">
            <a:extLst>
              <a:ext uri="{FF2B5EF4-FFF2-40B4-BE49-F238E27FC236}">
                <a16:creationId xmlns:a16="http://schemas.microsoft.com/office/drawing/2014/main" id="{4FFF0D50-15BE-D4D9-33CD-164FC3D9607F}"/>
              </a:ext>
            </a:extLst>
          </p:cNvPr>
          <p:cNvSpPr/>
          <p:nvPr/>
        </p:nvSpPr>
        <p:spPr>
          <a:xfrm>
            <a:off x="787285" y="5906235"/>
            <a:ext cx="2222489" cy="143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000" dirty="0">
                <a:solidFill>
                  <a:srgbClr val="FFFFFF">
                    <a:alpha val="100000"/>
                  </a:srgbClr>
                </a:solidFill>
                <a:latin typeface="Tahoma"/>
                <a:ea typeface="+mn-lt"/>
                <a:cs typeface="+mn-lt"/>
              </a:rPr>
              <a:t>Last Updated 06/2025</a:t>
            </a:r>
            <a:endParaRPr lang="en-US" sz="1000" dirty="0"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7DB3915-DC1D-12D3-2731-0BA675A3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608" y="4089831"/>
            <a:ext cx="2215648" cy="23547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191344" y="1039906"/>
                <a:ext cx="11556123" cy="513705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defRPr/>
                </a:pPr>
                <a:r>
                  <a:rPr lang="en-US" dirty="0"/>
                  <a:t>The vector describing the position on the Bloch sphere is the Bloch vector: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 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Find the Bloch vectors with angles 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   (1)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𝜃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𝜋</m:t>
                    </m:r>
                    <m:r>
                      <a:rPr lang="en-US" b="0" i="1">
                        <a:latin typeface="Cambria Math"/>
                      </a:rPr>
                      <m:t>, </m:t>
                    </m:r>
                    <m:r>
                      <a:rPr lang="en-US" b="0" i="1">
                        <a:latin typeface="Cambria Math"/>
                      </a:rPr>
                      <m:t>𝜙</m:t>
                    </m:r>
                    <m:r>
                      <a:rPr lang="en-US" b="0" i="1">
                        <a:latin typeface="Cambria Math"/>
                      </a:rPr>
                      <m:t>=0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  <a:defRPr/>
                </a:pPr>
                <a:r>
                  <a:rPr lang="en-US" dirty="0"/>
                  <a:t>   (2)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𝜃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𝜋</m:t>
                    </m:r>
                    <m:r>
                      <a:rPr lang="en-US" b="0" i="1">
                        <a:latin typeface="Cambria Math"/>
                      </a:rPr>
                      <m:t>/2, </m:t>
                    </m:r>
                    <m:r>
                      <a:rPr lang="en-US" b="0" i="1">
                        <a:latin typeface="Cambria Math"/>
                      </a:rPr>
                      <m:t>𝜙</m:t>
                    </m:r>
                    <m:r>
                      <a:rPr lang="en-US" b="0" i="1">
                        <a:latin typeface="Cambria Math"/>
                      </a:rPr>
                      <m:t>=0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  <a:defRPr/>
                </a:pPr>
                <a:r>
                  <a:rPr lang="en-US" dirty="0"/>
                  <a:t>   (3)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𝜃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>
                        <a:latin typeface="Cambria Math"/>
                      </a:rPr>
                      <m:t>, </m:t>
                    </m:r>
                    <m:r>
                      <a:rPr lang="en-US" b="0" i="1">
                        <a:latin typeface="Cambria Math"/>
                      </a:rPr>
                      <m:t>𝜙</m:t>
                    </m:r>
                    <m:r>
                      <a:rPr lang="en-US" b="0" i="1">
                        <a:latin typeface="Cambria Math"/>
                      </a:rPr>
                      <m:t>=−</m:t>
                    </m:r>
                    <m:r>
                      <a:rPr lang="en-US" b="0" i="1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b="0" dirty="0"/>
              </a:p>
              <a:p>
                <a:pPr>
                  <a:defRPr/>
                </a:pPr>
                <a:r>
                  <a:rPr lang="en-US" b="0" dirty="0"/>
                  <a:t>Find the complex vectors corres</a:t>
                </a:r>
                <a:r>
                  <a:rPr lang="en-US" dirty="0"/>
                  <a:t>ponding to these Bloch vectors.</a:t>
                </a:r>
              </a:p>
              <a:p>
                <a:pPr marL="0" indent="0">
                  <a:buNone/>
                  <a:defRPr/>
                </a:pPr>
                <a:endParaRPr lang="en-US" b="0" dirty="0"/>
              </a:p>
              <a:p>
                <a:pPr marL="0" indent="0">
                  <a:buNone/>
                  <a:defRPr/>
                </a:pPr>
                <a:endParaRPr lang="en-US" b="0" dirty="0"/>
              </a:p>
              <a:p>
                <a:pPr marL="0" indent="0">
                  <a:buNone/>
                  <a:defRPr/>
                </a:pPr>
                <a:r>
                  <a:rPr lang="en-US" dirty="0"/>
                  <a:t> (1)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/>
                      </a:rPr>
                      <m:t>𝜃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𝜋</m:t>
                    </m:r>
                    <m:r>
                      <a:rPr lang="en-US" b="0" i="1">
                        <a:latin typeface="Cambria Math"/>
                      </a:rPr>
                      <m:t>, </m:t>
                    </m:r>
                    <m:r>
                      <a:rPr lang="en-US" b="0" i="1">
                        <a:latin typeface="Cambria Math"/>
                      </a:rPr>
                      <m:t>𝜙</m:t>
                    </m:r>
                    <m:r>
                      <a:rPr lang="en-US" b="0" i="1">
                        <a:latin typeface="Cambria Math"/>
                      </a:rPr>
                      <m:t>=0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ar-A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r>
                  <a:rPr lang="en-US" b="0" dirty="0"/>
                  <a:t>.</a:t>
                </a:r>
                <a:endParaRPr lang="ar-AE" b="0" dirty="0"/>
              </a:p>
              <a:p>
                <a:pPr marL="0" indent="0">
                  <a:buNone/>
                  <a:defRPr/>
                </a:pPr>
                <a:r>
                  <a:rPr lang="ar-AE" dirty="0"/>
                  <a:t>   (2) </a:t>
                </a:r>
                <a14:m>
                  <m:oMath xmlns:m="http://schemas.openxmlformats.org/officeDocument/2006/math">
                    <m:r>
                      <a:rPr lang="ar-AE" b="0" i="1">
                        <a:latin typeface="Cambria Math"/>
                      </a:rPr>
                      <m:t>𝜃</m:t>
                    </m:r>
                    <m:r>
                      <a:rPr lang="ar-AE" b="0" i="1">
                        <a:latin typeface="Cambria Math"/>
                      </a:rPr>
                      <m:t>=</m:t>
                    </m:r>
                    <m:r>
                      <a:rPr lang="ar-AE" b="0" i="1">
                        <a:latin typeface="Cambria Math"/>
                      </a:rPr>
                      <m:t>𝜋</m:t>
                    </m:r>
                    <m:r>
                      <a:rPr lang="ar-AE" b="0" i="1">
                        <a:latin typeface="Cambria Math"/>
                      </a:rPr>
                      <m:t>/2, </m:t>
                    </m:r>
                    <m:r>
                      <a:rPr lang="ar-AE" b="0" i="1">
                        <a:latin typeface="Cambria Math"/>
                      </a:rPr>
                      <m:t>𝜙</m:t>
                    </m:r>
                    <m:r>
                      <a:rPr lang="ar-AE" b="0" i="1">
                        <a:latin typeface="Cambria Math"/>
                      </a:rPr>
                      <m:t>=0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ar-A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+|1⟩)/√2.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AE" b="0" dirty="0"/>
              </a:p>
              <a:p>
                <a:pPr marL="0" indent="0">
                  <a:buNone/>
                  <a:defRPr/>
                </a:pPr>
                <a:r>
                  <a:rPr lang="ar-AE" dirty="0"/>
                  <a:t>   (3) </a:t>
                </a:r>
                <a14:m>
                  <m:oMath xmlns:m="http://schemas.openxmlformats.org/officeDocument/2006/math">
                    <m:r>
                      <a:rPr lang="ar-AE" b="0" i="1">
                        <a:latin typeface="Cambria Math"/>
                      </a:rPr>
                      <m:t>𝜃</m:t>
                    </m:r>
                    <m:r>
                      <a:rPr lang="ar-AE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AE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b="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ar-AE" b="0" i="1">
                        <a:latin typeface="Cambria Math"/>
                      </a:rPr>
                      <m:t>, </m:t>
                    </m:r>
                    <m:r>
                      <a:rPr lang="ar-AE" b="0" i="1">
                        <a:latin typeface="Cambria Math"/>
                      </a:rPr>
                      <m:t>𝜙</m:t>
                    </m:r>
                    <m:r>
                      <a:rPr lang="ar-AE" b="0" i="1">
                        <a:latin typeface="Cambria Math"/>
                      </a:rPr>
                      <m:t>=−</m:t>
                    </m:r>
                    <m:r>
                      <a:rPr lang="ar-AE" b="0" i="1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ar-A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|1⟩)/√2</m:t>
                    </m:r>
                  </m:oMath>
                </a14:m>
                <a:r>
                  <a:rPr lang="en-US" b="0" dirty="0"/>
                  <a:t>.</a:t>
                </a:r>
                <a:endParaRPr lang="ar-AE" b="0" dirty="0"/>
              </a:p>
              <a:p>
                <a:pPr marL="0" indent="0">
                  <a:buNone/>
                  <a:defRPr/>
                </a:pPr>
                <a:endParaRPr lang="ar-AE" b="0" dirty="0"/>
              </a:p>
              <a:p>
                <a:pPr marL="0" indent="0">
                  <a:buNone/>
                  <a:defRPr/>
                </a:pPr>
                <a:endParaRPr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91344" y="1039906"/>
                <a:ext cx="11556123" cy="5137057"/>
              </a:xfrm>
              <a:blipFill>
                <a:blip r:embed="rId3"/>
                <a:stretch>
                  <a:fillRect l="-549" t="-2963" b="-370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444533" y="365127"/>
            <a:ext cx="11429529" cy="6747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Exercise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0ED4A5E9-2E30-1E49-C7D8-D049ACE865BE}"/>
                  </a:ext>
                </a:extLst>
              </p:cNvPr>
              <p:cNvSpPr txBox="1"/>
              <p:nvPr/>
            </p:nvSpPr>
            <p:spPr bwMode="auto">
              <a:xfrm>
                <a:off x="1137971" y="3933287"/>
                <a:ext cx="4697507" cy="694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sz="2400" b="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>
                                  <a:latin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400" b="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400" b="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>
                                  <a:latin typeface="Cambria Math"/>
                                </a:rPr>
                                <m:t>𝜙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>
                                  <a:latin typeface="Cambria Math"/>
                                </a:rPr>
                                <m:t>|1⟩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0ED4A5E9-2E30-1E49-C7D8-D049ACE8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7971" y="3933287"/>
                <a:ext cx="4697507" cy="694614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B60223BE-EDA5-ADA3-5EBD-B453266E3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4077799"/>
            <a:ext cx="2103398" cy="235474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B366B86-B141-9F12-BE94-87781014E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448" y="4107350"/>
            <a:ext cx="2053522" cy="23547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CE5D8FEB-B2A5-CB46-BB48-B0809FBE874E}"/>
                  </a:ext>
                </a:extLst>
              </p:cNvPr>
              <p:cNvSpPr txBox="1"/>
              <p:nvPr/>
            </p:nvSpPr>
            <p:spPr bwMode="auto">
              <a:xfrm>
                <a:off x="3486725" y="1367378"/>
                <a:ext cx="4697507" cy="694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sz="2400" b="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>
                                  <a:latin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400" b="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400" b="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>
                                  <a:latin typeface="Cambria Math"/>
                                </a:rPr>
                                <m:t>𝜙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400" b="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sz="2400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>
                                  <a:latin typeface="Cambria Math"/>
                                </a:rPr>
                                <m:t>|1⟩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sz="2400" dirty="0"/>
              </a:p>
            </p:txBody>
          </p:sp>
        </mc:Choice>
        <mc:Fallback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CE5D8FEB-B2A5-CB46-BB48-B0809FBE8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6725" y="1367378"/>
                <a:ext cx="4697507" cy="694614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33447B-77A9-47B7-ED6E-CE3D4331AF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940" y="1772817"/>
                <a:ext cx="11556123" cy="4404146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single-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qubit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quantum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state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de-DE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can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described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mathematically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as</a:t>
                </a:r>
                <a:endParaRPr lang="de-DE" sz="2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⟩"/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r>
                  <a:rPr lang="en-DE" sz="32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DE" sz="3200" dirty="0"/>
                  <a:t> </a:t>
                </a:r>
              </a:p>
              <a:p>
                <a:pPr marL="0" indent="0" algn="ctr">
                  <a:buNone/>
                </a:pPr>
                <a:r>
                  <a:rPr lang="en-DE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sz="28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de-DE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endParaRPr lang="en-DE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33447B-77A9-47B7-ED6E-CE3D4331A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940" y="1772817"/>
                <a:ext cx="11556123" cy="440414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BDED41B-935B-8D56-D456-D20D4860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Activity 1: Description of a quantum state</a:t>
            </a:r>
          </a:p>
        </p:txBody>
      </p:sp>
      <p:pic>
        <p:nvPicPr>
          <p:cNvPr id="1026" name="Picture 2" descr="U+2102">
            <a:extLst>
              <a:ext uri="{FF2B5EF4-FFF2-40B4-BE49-F238E27FC236}">
                <a16:creationId xmlns:a16="http://schemas.microsoft.com/office/drawing/2014/main" id="{56ED0F45-750C-0DD9-625F-BF3E111E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52" y="4138864"/>
            <a:ext cx="770022" cy="7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58;p34">
            <a:extLst>
              <a:ext uri="{FF2B5EF4-FFF2-40B4-BE49-F238E27FC236}">
                <a16:creationId xmlns:a16="http://schemas.microsoft.com/office/drawing/2014/main" id="{2C62A50F-5324-9A28-91A7-BD8BE3342D8A}"/>
              </a:ext>
            </a:extLst>
          </p:cNvPr>
          <p:cNvSpPr txBox="1"/>
          <p:nvPr/>
        </p:nvSpPr>
        <p:spPr>
          <a:xfrm>
            <a:off x="1451301" y="5233739"/>
            <a:ext cx="2743201" cy="57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This </a:t>
            </a: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is</a:t>
            </a:r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called</a:t>
            </a:r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a </a:t>
            </a: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ket</a:t>
            </a:r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, Dirac </a:t>
            </a: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notation</a:t>
            </a:r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for</a:t>
            </a:r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vectors</a:t>
            </a:r>
            <a:endParaRPr sz="2400" dirty="0">
              <a:solidFill>
                <a:srgbClr val="E97132"/>
              </a:solidFill>
              <a:latin typeface="Ink Free" panose="03080402000500000000" pitchFamily="66" charset="0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C9731D4-08B3-77FB-FB97-D3B46C0A85AE}"/>
              </a:ext>
            </a:extLst>
          </p:cNvPr>
          <p:cNvSpPr/>
          <p:nvPr/>
        </p:nvSpPr>
        <p:spPr bwMode="auto">
          <a:xfrm rot="6889043">
            <a:off x="684032" y="4835285"/>
            <a:ext cx="3547224" cy="577114"/>
          </a:xfrm>
          <a:prstGeom prst="arc">
            <a:avLst>
              <a:gd name="adj1" fmla="val 11526948"/>
              <a:gd name="adj2" fmla="val 15053939"/>
            </a:avLst>
          </a:prstGeom>
          <a:noFill/>
          <a:ln w="28575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63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317940" y="1192306"/>
                <a:ext cx="11556123" cy="4984657"/>
              </a:xfrm>
            </p:spPr>
            <p:txBody>
              <a:bodyPr>
                <a:normAutofit fontScale="77500" lnSpcReduction="20000"/>
              </a:bodyPr>
              <a:lstStyle/>
              <a:p>
                <a:pPr marL="285750" indent="-285750">
                  <a:lnSpc>
                    <a:spcPct val="110000"/>
                  </a:lnSpc>
                  <a:buFont typeface="Arial"/>
                  <a:buChar char="•"/>
                  <a:defRPr/>
                </a:pPr>
                <a:r>
                  <a:rPr lang="en-US" sz="2800" dirty="0">
                    <a:latin typeface="Microsoft Sans Serif"/>
                    <a:cs typeface="Microsoft Sans Serif"/>
                  </a:rPr>
                  <a:t>Classical information processing uses a </a:t>
                </a:r>
                <a:r>
                  <a:rPr lang="en-US" sz="2800" dirty="0">
                    <a:solidFill>
                      <a:srgbClr val="FF0000"/>
                    </a:solidFill>
                    <a:latin typeface="Microsoft Sans Serif"/>
                    <a:cs typeface="Microsoft Sans Serif"/>
                  </a:rPr>
                  <a:t>bit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 as a unit of information.</a:t>
                </a:r>
                <a:br>
                  <a:rPr lang="en-US" sz="2800" dirty="0">
                    <a:latin typeface="Microsoft Sans Serif"/>
                    <a:cs typeface="Microsoft Sans Serif"/>
                  </a:rPr>
                </a:br>
                <a:r>
                  <a:rPr lang="en-US" sz="2800" dirty="0">
                    <a:latin typeface="Microsoft Sans Serif"/>
                    <a:cs typeface="Microsoft Sans Serif"/>
                  </a:rPr>
                  <a:t>A bit</a:t>
                </a:r>
                <a:r>
                  <a:rPr lang="en-US" sz="2800" b="1" dirty="0">
                    <a:latin typeface="Microsoft Sans Serif"/>
                    <a:cs typeface="Microsoft Sans Serif"/>
                  </a:rPr>
                  <a:t> 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takes a value 0 or 1.</a:t>
                </a:r>
                <a:endParaRPr lang="en-US" dirty="0">
                  <a:latin typeface="Microsoft Sans Serif"/>
                  <a:cs typeface="Microsoft Sans Serif"/>
                </a:endParaRPr>
              </a:p>
              <a:p>
                <a:pPr marL="285750" indent="-285750">
                  <a:buFont typeface="Arial"/>
                  <a:buChar char="•"/>
                  <a:defRPr/>
                </a:pPr>
                <a:endParaRPr lang="en-US" dirty="0">
                  <a:latin typeface="Microsoft Sans Serif"/>
                  <a:cs typeface="Microsoft Sans Serif"/>
                </a:endParaRPr>
              </a:p>
              <a:p>
                <a:pPr marL="0" indent="0">
                  <a:buNone/>
                  <a:defRPr/>
                </a:pPr>
                <a:endParaRPr lang="en-US" sz="2000" dirty="0">
                  <a:latin typeface="Microsoft Sans Serif"/>
                  <a:cs typeface="Microsoft Sans Serif"/>
                </a:endParaRPr>
              </a:p>
              <a:p>
                <a:pPr marL="285750" indent="-285750">
                  <a:lnSpc>
                    <a:spcPct val="110000"/>
                  </a:lnSpc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latin typeface="Microsoft Sans Serif"/>
                    <a:cs typeface="Microsoft Sans Serif"/>
                  </a:rPr>
                  <a:t> bits take one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ar-AE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ar-AE" sz="2800" dirty="0">
                    <a:latin typeface="Microsoft Sans Serif"/>
                    <a:cs typeface="Microsoft Sans Serif"/>
                  </a:rPr>
                  <a:t> 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different values from 000…0 to 111…1.</a:t>
                </a:r>
                <a:endParaRPr lang="en-US" sz="2800" dirty="0"/>
              </a:p>
              <a:p>
                <a:pPr marL="285750" indent="-285750">
                  <a:lnSpc>
                    <a:spcPct val="110000"/>
                  </a:lnSpc>
                  <a:defRPr/>
                </a:pPr>
                <a:r>
                  <a:rPr lang="en-US" sz="2800" dirty="0">
                    <a:latin typeface="Microsoft Sans Serif"/>
                    <a:cs typeface="Microsoft Sans Serif"/>
                  </a:rPr>
                  <a:t>A </a:t>
                </a:r>
                <a:r>
                  <a:rPr lang="en-US" sz="2800" dirty="0">
                    <a:solidFill>
                      <a:srgbClr val="C00000"/>
                    </a:solidFill>
                    <a:latin typeface="Microsoft Sans Serif"/>
                    <a:cs typeface="Microsoft Sans Serif"/>
                  </a:rPr>
                  <a:t>qubit 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is a unit of quantum information. It is a </a:t>
                </a:r>
                <a:r>
                  <a:rPr lang="en-US" sz="2800" dirty="0">
                    <a:solidFill>
                      <a:srgbClr val="C00000"/>
                    </a:solidFill>
                    <a:latin typeface="Microsoft Sans Serif"/>
                    <a:cs typeface="Microsoft Sans Serif"/>
                  </a:rPr>
                  <a:t>vector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 living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  <a:ea typeface="Cambria Math"/>
                            <a:cs typeface="Calibri"/>
                          </a:rPr>
                        </m:ctrlPr>
                      </m:sSupPr>
                      <m:e>
                        <m:r>
                          <a:rPr lang="ar-AE" sz="2800" i="1">
                            <a:latin typeface="Cambria Math"/>
                            <a:ea typeface="Cambria Math"/>
                            <a:cs typeface="Calibri"/>
                          </a:rPr>
                          <m:t>ℂ</m:t>
                        </m:r>
                      </m:e>
                      <m:sup>
                        <m:r>
                          <a:rPr lang="ar-AE" sz="2800" b="0" i="1">
                            <a:latin typeface="Cambria Math"/>
                            <a:ea typeface="Cambria Math"/>
                            <a:cs typeface="Calibri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800" dirty="0">
                    <a:latin typeface="Microsoft Sans Serif"/>
                    <a:cs typeface="Microsoft Sans Serif"/>
                  </a:rPr>
                  <a:t>.  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Basis 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  <a:ea typeface="Cambria Math"/>
                            <a:cs typeface="Calibri"/>
                          </a:rPr>
                        </m:ctrlPr>
                      </m:sSupPr>
                      <m:e>
                        <m:r>
                          <a:rPr lang="ar-AE" sz="2800" i="1">
                            <a:latin typeface="Cambria Math"/>
                            <a:ea typeface="Cambria Math"/>
                            <a:cs typeface="Calibri"/>
                          </a:rPr>
                          <m:t>ℂ</m:t>
                        </m:r>
                      </m:e>
                      <m:sup>
                        <m:r>
                          <a:rPr lang="ar-AE" sz="2800" i="1">
                            <a:latin typeface="Cambria Math"/>
                            <a:ea typeface="Cambria Math"/>
                            <a:cs typeface="Calibri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800" dirty="0">
                    <a:latin typeface="Microsoft Sans Serif"/>
                    <a:cs typeface="Microsoft Sans Serif"/>
                  </a:rPr>
                  <a:t> 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sz="2800" b="0" i="1">
                            <a:latin typeface="Cambria Math" panose="02040503050406030204" pitchFamily="18" charset="0"/>
                            <a:ea typeface="Cambria Math"/>
                            <a:cs typeface="Microsoft Sans Serif"/>
                          </a:rPr>
                        </m:ctrlPr>
                      </m:dPr>
                      <m:e>
                        <m:r>
                          <a:rPr lang="ar-AE" sz="2800" b="0" i="1">
                            <a:latin typeface="Cambria Math"/>
                            <a:cs typeface="Microsoft Sans Serif"/>
                          </a:rPr>
                          <m:t>0</m:t>
                        </m:r>
                      </m:e>
                    </m:d>
                    <m:r>
                      <a:rPr lang="ar-AE" sz="2800" b="0" i="1">
                        <a:latin typeface="Cambria Math"/>
                        <a:cs typeface="Microsoft Sans Serif"/>
                      </a:rPr>
                      <m:t>=</m:t>
                    </m:r>
                    <m:d>
                      <m:dPr>
                        <m:ctrlPr>
                          <a:rPr lang="ar-AE" sz="2800" b="0" i="1">
                            <a:latin typeface="Cambria Math" panose="02040503050406030204" pitchFamily="18" charset="0"/>
                            <a:ea typeface="Cambria Math"/>
                            <a:cs typeface="Microsoft Sans Serif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sz="2800" b="0" i="1">
                                <a:latin typeface="Cambria Math" panose="02040503050406030204" pitchFamily="18" charset="0"/>
                                <a:ea typeface="Cambria Math"/>
                                <a:cs typeface="Microsoft Sans Serif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sz="2800" b="0" i="1">
                                  <a:latin typeface="Cambria Math"/>
                                  <a:cs typeface="Microsoft Sans Serif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sz="2800" b="0" i="1">
                                  <a:latin typeface="Cambria Math"/>
                                  <a:cs typeface="Microsoft Sans Serif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sz="2800" i="1">
                            <a:latin typeface="Cambria Math" panose="02040503050406030204" pitchFamily="18" charset="0"/>
                            <a:ea typeface="Cambria Math"/>
                            <a:cs typeface="Microsoft Sans Serif"/>
                          </a:rPr>
                        </m:ctrlPr>
                      </m:dPr>
                      <m:e>
                        <m:r>
                          <a:rPr lang="ar-AE" sz="2800" b="0" i="1">
                            <a:latin typeface="Cambria Math"/>
                            <a:cs typeface="Microsoft Sans Serif"/>
                          </a:rPr>
                          <m:t>1</m:t>
                        </m:r>
                      </m:e>
                    </m:d>
                    <m:r>
                      <a:rPr lang="ar-AE" sz="2800" i="1">
                        <a:latin typeface="Cambria Math"/>
                        <a:cs typeface="Microsoft Sans Serif"/>
                      </a:rPr>
                      <m:t>=</m:t>
                    </m:r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  <a:ea typeface="Cambria Math"/>
                            <a:cs typeface="Microsoft Sans Serif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sz="2800" i="1">
                                <a:latin typeface="Cambria Math" panose="02040503050406030204" pitchFamily="18" charset="0"/>
                                <a:ea typeface="Cambria Math"/>
                                <a:cs typeface="Microsoft Sans Serif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sz="2800" b="0" i="1">
                                  <a:latin typeface="Cambria Math"/>
                                  <a:cs typeface="Microsoft Sans Serif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sz="2800" b="0" i="1">
                                  <a:latin typeface="Cambria Math"/>
                                  <a:cs typeface="Microsoft Sans Serif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. </a:t>
                </a:r>
                <a:endParaRPr lang="de-DE" dirty="0"/>
              </a:p>
              <a:p>
                <a:pPr>
                  <a:lnSpc>
                    <a:spcPct val="140000"/>
                  </a:lnSpc>
                  <a:defRPr/>
                </a:pPr>
                <a:r>
                  <a:rPr lang="en-US" sz="2900" dirty="0"/>
                  <a:t>Thus,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sz="29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ar-AE" sz="29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sz="29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ar-AE" sz="2900" i="1">
                                  <a:latin typeface="Cambria Math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ar-AE" sz="2900" i="1">
                                  <a:latin typeface="Cambria Math"/>
                                </a:rPr>
                                <m:t>𝛽</m:t>
                              </m:r>
                            </m:e>
                          </m:mr>
                        </m:m>
                      </m:e>
                    </m:d>
                    <m:r>
                      <a:rPr lang="ar-AE" sz="2900" i="1">
                        <a:latin typeface="Cambria Math"/>
                      </a:rPr>
                      <m:t>=</m:t>
                    </m:r>
                    <m:r>
                      <a:rPr lang="ar-AE" sz="2900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ar-AE" sz="29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sz="29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sz="29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sz="29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ar-AE" sz="2900" i="1">
                        <a:latin typeface="Cambria Math"/>
                      </a:rPr>
                      <m:t>+</m:t>
                    </m:r>
                    <m:r>
                      <a:rPr lang="ar-AE" sz="2900" i="1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ar-AE" sz="29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sz="29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sz="29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sz="29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sz="2900" dirty="0"/>
                  <a:t>, </a:t>
                </a:r>
                <a:r>
                  <a:rPr lang="en-US" sz="29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9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ar-AE" sz="29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sz="29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ar-AE" sz="29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900" dirty="0"/>
                  <a:t> </a:t>
                </a:r>
                <a:r>
                  <a:rPr lang="en-US" sz="2900" dirty="0"/>
                  <a:t>and |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ar-AE" sz="29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ar-AE" sz="29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sz="29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ar-AE" sz="29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900" dirty="0"/>
                  <a:t> </a:t>
                </a:r>
                <a:r>
                  <a:rPr lang="en-US" sz="2900" dirty="0"/>
                  <a:t>are the probabilities to measure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ar-AE" sz="29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9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ar-AE" sz="2900" dirty="0"/>
                  <a:t> </a:t>
                </a:r>
                <a:r>
                  <a:rPr lang="en-US" sz="2900" dirty="0"/>
                  <a:t>and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ar-AE" sz="29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9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900" dirty="0"/>
                  <a:t>, </a:t>
                </a:r>
                <a:r>
                  <a:rPr lang="en-US" sz="2900" dirty="0"/>
                  <a:t>respectively  (therefore,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de-DE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9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900" dirty="0"/>
                  <a:t> is normalized: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9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ar-AE" sz="29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sz="29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ar-AE" sz="29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ar-AE" sz="29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ar-AE" sz="29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ar-AE" sz="29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sz="2900" i="1">
                                <a:latin typeface="Cambria Math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ar-AE" sz="29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ar-AE" sz="2900" i="1">
                        <a:latin typeface="Cambria Math"/>
                      </a:rPr>
                      <m:t>=1.</m:t>
                    </m:r>
                  </m:oMath>
                </a14:m>
                <a:r>
                  <a:rPr lang="de-DE" sz="2900" dirty="0"/>
                  <a:t>)</a:t>
                </a:r>
                <a:endParaRPr lang="ar-AE" dirty="0"/>
              </a:p>
              <a:p>
                <a:pPr marL="0" indent="0">
                  <a:buNone/>
                  <a:defRPr/>
                </a:pPr>
                <a:endParaRPr lang="ar-AE" sz="2000" b="1" dirty="0">
                  <a:latin typeface="Microsoft Sans Serif"/>
                  <a:cs typeface="Microsoft Sans Serif"/>
                </a:endParaRPr>
              </a:p>
              <a:p>
                <a:pPr marL="285750" indent="-285750">
                  <a:lnSpc>
                    <a:spcPct val="110000"/>
                  </a:lnSpc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 b="1" i="0">
                            <a:latin typeface="Cambria Math"/>
                          </a:rPr>
                          <m:t> </m:t>
                        </m:r>
                        <m:r>
                          <a:rPr lang="ar-AE" sz="2800" b="1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Microsoft Sans Serif"/>
                    <a:cs typeface="Microsoft Sans Serif"/>
                  </a:rPr>
                  <a:t>(</a:t>
                </a:r>
                <a:r>
                  <a:rPr lang="en-US" sz="2800" dirty="0" err="1">
                    <a:solidFill>
                      <a:srgbClr val="C00000"/>
                    </a:solidFill>
                    <a:latin typeface="Microsoft Sans Serif"/>
                    <a:cs typeface="Microsoft Sans Serif"/>
                  </a:rPr>
                  <a:t>ket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)</a:t>
                </a:r>
                <a:r>
                  <a:rPr lang="en-US" sz="2800" b="1" dirty="0">
                    <a:latin typeface="Microsoft Sans Serif"/>
                    <a:cs typeface="Microsoft Sans Serif"/>
                  </a:rPr>
                  <a:t> 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is a symbol for a column vector. With a general qubit state represented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sz="28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800" b="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ar-AE" sz="2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ar-AE" sz="28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8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ar-AE" sz="2800" b="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ar-AE" sz="28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800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sz="2800" b="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ar-AE" sz="28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8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ar-AE" sz="2800" b="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ar-AE" sz="28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800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ar-AE" sz="28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ar-AE" sz="28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8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ar-AE" sz="2800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ar-AE" sz="2800" b="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ar-AE" sz="28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8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ar-AE" sz="28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ar-AE" sz="2800" b="0" i="1">
                        <a:latin typeface="Cambria Math"/>
                      </a:rPr>
                      <m:t>∈ </m:t>
                    </m:r>
                    <m:r>
                      <a:rPr lang="ar-AE" sz="2800" i="1">
                        <a:latin typeface="Cambria Math"/>
                        <a:ea typeface="Cambria Math"/>
                        <a:cs typeface="Calibri"/>
                      </a:rPr>
                      <m:t>ℂ</m:t>
                    </m:r>
                  </m:oMath>
                </a14:m>
                <a:r>
                  <a:rPr lang="ar-AE" sz="2800" dirty="0">
                    <a:latin typeface="Microsoft Sans Serif"/>
                    <a:cs typeface="Microsoft Sans Serif"/>
                  </a:rPr>
                  <a:t>. 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  <a:cs typeface="Cambria Math"/>
                      </a:rPr>
                      <m:t>↔</m:t>
                    </m:r>
                    <m:d>
                      <m:dPr>
                        <m:begChr m:val="|"/>
                        <m:endChr m:val="⟩"/>
                        <m:ctrlPr>
                          <a:rPr lang="ar-AE" sz="28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8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ar-AE" sz="2800" dirty="0">
                    <a:latin typeface="Microsoft Sans Serif"/>
                    <a:cs typeface="Microsoft Sans Serif"/>
                  </a:rPr>
                  <a:t> 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,1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  <a:cs typeface="Cambria Math"/>
                      </a:rPr>
                      <m:t>↔</m:t>
                    </m:r>
                    <m:d>
                      <m:dPr>
                        <m:begChr m:val="|"/>
                        <m:endChr m:val="⟩"/>
                        <m:ctrlPr>
                          <a:rPr lang="ar-AE" sz="28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800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ar-AE" sz="2800" b="0" i="1">
                        <a:latin typeface="Cambria Math"/>
                      </a:rPr>
                      <m:t>.</m:t>
                    </m:r>
                  </m:oMath>
                </a14:m>
                <a:r>
                  <a:rPr lang="ar-AE" sz="2800" dirty="0">
                    <a:latin typeface="Microsoft Sans Serif"/>
                    <a:cs typeface="Microsoft Sans Serif"/>
                  </a:rPr>
                  <a:t> 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In this sense,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sz="28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800" b="0" i="1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ar-AE" sz="2800" dirty="0">
                    <a:latin typeface="Microsoft Sans Serif"/>
                    <a:cs typeface="Microsoft Sans Serif"/>
                  </a:rPr>
                  <a:t> 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is </a:t>
                </a:r>
                <a:r>
                  <a:rPr lang="en-US" sz="2800" dirty="0">
                    <a:solidFill>
                      <a:srgbClr val="C00000"/>
                    </a:solidFill>
                    <a:latin typeface="Microsoft Sans Serif"/>
                    <a:cs typeface="Microsoft Sans Serif"/>
                  </a:rPr>
                  <a:t>0 and 1 simultaneously</a:t>
                </a:r>
                <a:r>
                  <a:rPr lang="en-US" sz="2800" dirty="0">
                    <a:latin typeface="Microsoft Sans Serif"/>
                    <a:cs typeface="Microsoft Sans Serif"/>
                  </a:rPr>
                  <a:t>. </a:t>
                </a:r>
                <a:endParaRPr sz="2800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7940" y="1192306"/>
                <a:ext cx="11556123" cy="4984657"/>
              </a:xfrm>
              <a:blipFill>
                <a:blip r:embed="rId3"/>
                <a:stretch>
                  <a:fillRect l="-548" t="-1781" r="-1535" b="-10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16471" y="1046044"/>
            <a:ext cx="2088232" cy="1228937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3EEB37C-90E8-D81C-F40F-F8BB0D850D88}"/>
              </a:ext>
            </a:extLst>
          </p:cNvPr>
          <p:cNvSpPr txBox="1">
            <a:spLocks/>
          </p:cNvSpPr>
          <p:nvPr/>
        </p:nvSpPr>
        <p:spPr bwMode="auto">
          <a:xfrm>
            <a:off x="545427" y="175795"/>
            <a:ext cx="11340665" cy="108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DE" dirty="0"/>
              <a:t>Activity 1: Description of a quantum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dirty="0"/>
              <a:t>When we write these vectors in polar coordinates, we get the </a:t>
            </a:r>
            <a:r>
              <a:rPr dirty="0">
                <a:solidFill>
                  <a:schemeClr val="accent6"/>
                </a:solidFill>
              </a:rPr>
              <a:t>Bloch sphere</a:t>
            </a:r>
          </a:p>
        </p:txBody>
      </p:sp>
      <p:pic>
        <p:nvPicPr>
          <p:cNvPr id="7170" name="Picture 2" descr="The Bloch sphere provides a useful means of visualizing the state of a... | 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6312076" y="1377375"/>
            <a:ext cx="4837680" cy="4382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317939" y="5896149"/>
            <a:ext cx="10488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defRPr/>
            </a:pPr>
            <a:r>
              <a:rPr sz="1400"/>
              <a:t>Source: </a:t>
            </a:r>
            <a:r>
              <a:rPr lang="en-GB" sz="1400" u="sng">
                <a:hlinkClick r:id="rId4" tooltip="https://www.researchgate.net/figure/The-Bloch-sphere-provides-a-useful-means-of-visualizing-the-state-of-a-single-qubit-and_fig1_335028508"/>
              </a:rPr>
              <a:t>The Bloch sphere provides a useful means of visualizing the state of a... | Download Scientific Diagram (researchgate.net)</a:t>
            </a:r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8D16C-8044-D8E3-6732-12A0AE88A8B6}"/>
                  </a:ext>
                </a:extLst>
              </p:cNvPr>
              <p:cNvSpPr txBox="1"/>
              <p:nvPr/>
            </p:nvSpPr>
            <p:spPr>
              <a:xfrm>
                <a:off x="533398" y="2252349"/>
                <a:ext cx="5229728" cy="2103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Microsoft Sans Serif"/>
                    <a:ea typeface="Microsoft Sans Serif"/>
                    <a:cs typeface="Microsoft Sans Serif"/>
                  </a:rPr>
                  <a:t>Corresponding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>
                    <a:latin typeface="Microsoft Sans Serif"/>
                    <a:ea typeface="Microsoft Sans Serif"/>
                    <a:cs typeface="Microsoft Sans Serif"/>
                  </a:rPr>
                  <a:t>there is a “dual” vector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⟨</m:t>
                    </m:r>
                    <m:r>
                      <a:rPr lang="en-US" b="0" i="1">
                        <a:latin typeface="Cambria Math"/>
                      </a:rPr>
                      <m:t>𝜓</m:t>
                    </m:r>
                    <m:r>
                      <a:rPr lang="en-US" b="0" i="1">
                        <a:latin typeface="Cambria Math"/>
                      </a:rPr>
                      <m:t>|=</m:t>
                    </m:r>
                    <m:d>
                      <m:d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ar-AE" b="0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accPr>
                              <m:e>
                                <m:r>
                                  <a:rPr lang="ar-AE" b="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ar-AE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ar-AE" b="0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accPr>
                              <m:e>
                                <m:r>
                                  <a:rPr lang="ar-AE" b="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ar-AE" b="0" i="1">
                        <a:latin typeface="Cambria Math"/>
                      </a:rPr>
                      <m:t>.</m:t>
                    </m:r>
                  </m:oMath>
                </a14:m>
                <a:r>
                  <a:rPr lang="ar-AE" dirty="0">
                    <a:latin typeface="Microsoft Sans Serif"/>
                    <a:ea typeface="Microsoft Sans Serif"/>
                    <a:cs typeface="Microsoft Sans Serif"/>
                  </a:rPr>
                  <a:t> </a:t>
                </a:r>
                <a:endParaRPr lang="ar-AE" dirty="0"/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b="0" dirty="0">
                    <a:latin typeface="Microsoft Sans Serif"/>
                    <a:ea typeface="Microsoft Sans Serif"/>
                    <a:cs typeface="Microsoft Sans Serif"/>
                  </a:rPr>
                  <a:t>We use the convention that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|</m:t>
                    </m:r>
                    <m:r>
                      <a:rPr lang="en-US" b="0" i="1">
                        <a:latin typeface="Cambria Math"/>
                      </a:rPr>
                      <m:t>𝜓</m:t>
                    </m:r>
                    <m:r>
                      <a:rPr lang="en-US" b="0" i="1">
                        <a:latin typeface="Cambria Math"/>
                      </a:rPr>
                      <m:t>⟩</m:t>
                    </m:r>
                  </m:oMath>
                </a14:m>
                <a:r>
                  <a:rPr lang="en-US" b="0" dirty="0">
                    <a:latin typeface="Microsoft Sans Serif"/>
                    <a:ea typeface="Microsoft Sans Serif"/>
                    <a:cs typeface="Microsoft Sans Serif"/>
                  </a:rPr>
                  <a:t> is </a:t>
                </a:r>
                <a:r>
                  <a:rPr lang="en-US" b="0" dirty="0">
                    <a:solidFill>
                      <a:srgbClr val="C00000"/>
                    </a:solidFill>
                    <a:latin typeface="Microsoft Sans Serif"/>
                    <a:ea typeface="Microsoft Sans Serif"/>
                    <a:cs typeface="Microsoft Sans Serif"/>
                  </a:rPr>
                  <a:t>normalized</a:t>
                </a:r>
                <a:r>
                  <a:rPr lang="en-US" b="0" dirty="0">
                    <a:latin typeface="Microsoft Sans Serif"/>
                    <a:ea typeface="Microsoft Sans Serif"/>
                    <a:cs typeface="Microsoft Sans Serif"/>
                  </a:rPr>
                  <a:t>; </a:t>
                </a: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b="0" i="1">
                                <a:latin typeface="Cambria Math"/>
                              </a:rPr>
                              <m:t>𝜓</m:t>
                            </m:r>
                          </m:e>
                          <m:e>
                            <m:r>
                              <a:rPr lang="ar-AE" b="0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rad>
                    <m:r>
                      <a:rPr lang="ar-AE" b="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ar-AE" b="0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ar-AE" b="0" i="1"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b="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ar-AE" b="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ar-AE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ar-AE" b="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ar-AE" b="0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ar-AE" b="0" i="1"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b="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ar-AE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ar-AE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ar-AE" b="0" i="1">
                        <a:latin typeface="Cambria Math"/>
                      </a:rPr>
                      <m:t> =1. </m:t>
                    </m:r>
                  </m:oMath>
                </a14:m>
                <a:endParaRPr lang="ar-AE" b="0" dirty="0">
                  <a:latin typeface="Microsoft Sans Serif"/>
                  <a:ea typeface="Microsoft Sans Serif"/>
                  <a:cs typeface="Microsoft Sans Serif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b="0" dirty="0">
                    <a:latin typeface="Microsoft Sans Serif"/>
                    <a:ea typeface="Microsoft Sans Serif"/>
                    <a:cs typeface="Microsoft Sans Serif"/>
                  </a:rPr>
                  <a:t>The reason for this becomes clear later.</a:t>
                </a:r>
                <a:endParaRPr lang="en-US" dirty="0"/>
              </a:p>
              <a:p>
                <a:pPr>
                  <a:defRPr/>
                </a:pPr>
                <a:endParaRPr lang="en-US" dirty="0">
                  <a:latin typeface="Microsoft Sans Serif"/>
                  <a:ea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68D16C-8044-D8E3-6732-12A0AE88A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8" y="2252349"/>
                <a:ext cx="5229728" cy="2103909"/>
              </a:xfrm>
              <a:prstGeom prst="rect">
                <a:avLst/>
              </a:prstGeom>
              <a:blipFill>
                <a:blip r:embed="rId5"/>
                <a:stretch>
                  <a:fillRect l="-726" t="-59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EDA77E-56D7-014A-ADB6-424D14FC2745}"/>
                  </a:ext>
                </a:extLst>
              </p:cNvPr>
              <p:cNvSpPr txBox="1"/>
              <p:nvPr/>
            </p:nvSpPr>
            <p:spPr>
              <a:xfrm>
                <a:off x="3593925" y="5044470"/>
                <a:ext cx="228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E97132"/>
                    </a:solidFill>
                    <a:latin typeface="Ink Free" panose="03080402000500000000" pitchFamily="66" charset="0"/>
                    <a:ea typeface="Source Code Pro"/>
                    <a:cs typeface="Source Code Pro"/>
                  </a:rPr>
                  <a:t>The coefficient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solidFill>
                              <a:srgbClr val="E97132"/>
                            </a:solidFill>
                            <a:latin typeface="Cambria Math" panose="02040503050406030204" pitchFamily="18" charset="0"/>
                            <a:ea typeface="Source Code Pro"/>
                            <a:cs typeface="Source Code Pro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E97132"/>
                            </a:solidFill>
                            <a:latin typeface="Cambria Math" panose="02040503050406030204" pitchFamily="18" charset="0"/>
                            <a:ea typeface="Source Code Pro"/>
                            <a:cs typeface="Source Code Pro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E97132"/>
                    </a:solidFill>
                    <a:latin typeface="Ink Free" panose="03080402000500000000" pitchFamily="66" charset="0"/>
                    <a:ea typeface="Source Code Pro"/>
                    <a:cs typeface="Source Code Pro"/>
                  </a:rPr>
                  <a:t> may be taken </a:t>
                </a:r>
                <a:r>
                  <a:rPr lang="en-US" dirty="0">
                    <a:solidFill>
                      <a:schemeClr val="accent3"/>
                    </a:solidFill>
                    <a:latin typeface="Ink Free" panose="03080402000500000000" pitchFamily="66" charset="0"/>
                    <a:ea typeface="Microsoft Sans Serif"/>
                    <a:cs typeface="Microsoft Sans Serif"/>
                  </a:rPr>
                  <a:t>real.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EDA77E-56D7-014A-ADB6-424D14FC2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925" y="5044470"/>
                <a:ext cx="2286000" cy="646331"/>
              </a:xfrm>
              <a:prstGeom prst="rect">
                <a:avLst/>
              </a:prstGeom>
              <a:blipFill>
                <a:blip r:embed="rId6"/>
                <a:stretch>
                  <a:fillRect l="-2762" t="-3846" b="-134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>
            <a:extLst>
              <a:ext uri="{FF2B5EF4-FFF2-40B4-BE49-F238E27FC236}">
                <a16:creationId xmlns:a16="http://schemas.microsoft.com/office/drawing/2014/main" id="{F1E76A12-3E75-0DAE-D556-446D28380348}"/>
              </a:ext>
            </a:extLst>
          </p:cNvPr>
          <p:cNvSpPr/>
          <p:nvPr/>
        </p:nvSpPr>
        <p:spPr bwMode="auto">
          <a:xfrm rot="21056733">
            <a:off x="6076868" y="4917895"/>
            <a:ext cx="1812938" cy="1150547"/>
          </a:xfrm>
          <a:prstGeom prst="arc">
            <a:avLst>
              <a:gd name="adj1" fmla="val 11526948"/>
              <a:gd name="adj2" fmla="val 20410509"/>
            </a:avLst>
          </a:prstGeom>
          <a:noFill/>
          <a:ln w="28575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=2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+</m:t>
                    </m:r>
                    <m:r>
                      <a:rPr lang="ar-AE" b="0" i="1">
                        <a:latin typeface="Cambria Math"/>
                      </a:rPr>
                      <m:t>𝑖</m:t>
                    </m:r>
                    <m:r>
                      <a:rPr lang="ar-AE" b="0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.</m:t>
                    </m:r>
                  </m:oMath>
                </a14:m>
                <a:r>
                  <a:rPr lang="ar-AE" dirty="0"/>
                  <a:t> </a:t>
                </a:r>
              </a:p>
              <a:p>
                <a:pPr marL="0" indent="0">
                  <a:buNone/>
                  <a:defRPr/>
                </a:pPr>
                <a:r>
                  <a:rPr lang="ar-AE" dirty="0"/>
                  <a:t>   (1) </a:t>
                </a:r>
                <a:r>
                  <a:rPr lang="en-US" dirty="0"/>
                  <a:t>Normalize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ar-AE" dirty="0"/>
                  <a:t>   (2) </a:t>
                </a:r>
                <a:r>
                  <a:rPr lang="en-US" dirty="0"/>
                  <a:t>What is the probability of measuring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|0⟩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measured.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 (3)    What is the probability of measuring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|1⟩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measured.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Answer</a:t>
                </a:r>
              </a:p>
              <a:p>
                <a:pPr marL="457200" indent="-457200">
                  <a:buAutoNum type="arabicParenBoth"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=5;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d>
                      <m:dPr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|1⟩). </m:t>
                    </m:r>
                  </m:oMath>
                </a14:m>
                <a:endParaRPr lang="en-US" dirty="0"/>
              </a:p>
              <a:p>
                <a:pPr marL="457200" indent="-457200">
                  <a:buAutoNum type="arabicParenBoth"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457200" indent="-457200">
                  <a:buAutoNum type="arabicParenBoth"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768" t="-190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553453" y="365127"/>
            <a:ext cx="11320609" cy="75381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317940" y="1124606"/>
                <a:ext cx="11466691" cy="5276193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dirty="0"/>
                  <a:t>Consider a system made of 2 qubits. If the state of the first qubit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the second qubit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b="0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⟩</m:t>
                    </m:r>
                  </m:oMath>
                </a14:m>
                <a:r>
                  <a:rPr lang="en-US" dirty="0"/>
                  <a:t>, the total state is written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or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⊗</m:t>
                    </m:r>
                    <m:r>
                      <a:rPr lang="ar-AE" b="0" i="1">
                        <a:latin typeface="Cambria Math"/>
                      </a:rPr>
                      <m:t>|1⟩</m:t>
                    </m:r>
                  </m:oMath>
                </a14:m>
                <a:r>
                  <a:rPr lang="ar-AE" dirty="0"/>
                  <a:t>. </a:t>
                </a:r>
              </a:p>
              <a:p>
                <a:pPr>
                  <a:defRPr/>
                </a:pPr>
                <a:r>
                  <a:rPr lang="en-US" dirty="0"/>
                  <a:t>A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>
                            <a:latin typeface="Cambria Math"/>
                          </a:rPr>
                          <m:t>Ψ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b="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ar-AE" b="0" i="1">
                        <a:latin typeface="Cambria Math"/>
                      </a:rPr>
                      <m:t>(|0⟩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|0⟩) </m:t>
                    </m:r>
                  </m:oMath>
                </a14:m>
                <a:r>
                  <a:rPr lang="en-US" dirty="0"/>
                  <a:t>is decomposed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i="1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ar-AE" i="1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0">
                        <a:latin typeface="Cambria Math"/>
                      </a:rPr>
                      <m:t>.</m:t>
                    </m:r>
                  </m:oMath>
                </a14:m>
                <a:r>
                  <a:rPr lang="ar-AE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It is a </a:t>
                </a:r>
                <a:r>
                  <a:rPr lang="en-US" dirty="0">
                    <a:solidFill>
                      <a:srgbClr val="C00000"/>
                    </a:solidFill>
                  </a:rPr>
                  <a:t>tensor product state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or a </a:t>
                </a:r>
                <a:r>
                  <a:rPr lang="en-US" dirty="0">
                    <a:solidFill>
                      <a:srgbClr val="C00000"/>
                    </a:solidFill>
                  </a:rPr>
                  <a:t>product state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i="1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ar-AE" i="1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ar-AE" dirty="0"/>
                  <a:t>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ar-AE" dirty="0"/>
              </a:p>
              <a:p>
                <a:pPr marL="0" indent="0">
                  <a:buNone/>
                  <a:defRPr/>
                </a:pPr>
                <a:endParaRPr lang="ar-AE" dirty="0"/>
              </a:p>
              <a:p>
                <a:pPr>
                  <a:defRPr/>
                </a:pPr>
                <a:r>
                  <a:rPr lang="en-US" dirty="0"/>
                  <a:t>Measure the first qubit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>
                        <a:latin typeface="Cambria Math"/>
                      </a:rPr>
                      <m:t>50% 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b="0" i="1">
                        <a:latin typeface="Cambria Math"/>
                      </a:rPr>
                      <m:t>50% 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/>
                  <a:t>Measure the second qubit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b="0" i="1">
                        <a:latin typeface="Cambria Math"/>
                      </a:rPr>
                      <m:t>100% 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ar-AE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independently of the outcome of the first qubit</a:t>
                </a:r>
                <a:r>
                  <a:rPr lang="en-US" dirty="0"/>
                  <a:t>. They are </a:t>
                </a:r>
                <a:r>
                  <a:rPr lang="en-US" dirty="0">
                    <a:solidFill>
                      <a:srgbClr val="C00000"/>
                    </a:solidFill>
                  </a:rPr>
                  <a:t>not</a:t>
                </a:r>
                <a:r>
                  <a:rPr lang="en-US" dirty="0"/>
                  <a:t> correlated.</a:t>
                </a: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7940" y="1124606"/>
                <a:ext cx="11466691" cy="5276193"/>
              </a:xfrm>
              <a:blipFill>
                <a:blip r:embed="rId2"/>
                <a:stretch>
                  <a:fillRect l="-774" t="-167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317939" y="365127"/>
            <a:ext cx="11556123" cy="6753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Multi-qubit Systems and Entanglement</a:t>
            </a:r>
            <a:endParaRPr dirty="0"/>
          </a:p>
        </p:txBody>
      </p:sp>
      <p:pic>
        <p:nvPicPr>
          <p:cNvPr id="7" name="Picture 6" descr="Diagram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38088" y="2816710"/>
            <a:ext cx="3735215" cy="1999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4D85DF-BCFE-1A41-8E07-29DC810789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000" dirty="0"/>
                  <a:t>With two qubits, the gate flips the second (target qubit) if the first </a:t>
                </a:r>
                <a:br>
                  <a:rPr lang="en-GB" sz="2000" dirty="0"/>
                </a:br>
                <a:r>
                  <a:rPr lang="en-GB" sz="2000" dirty="0"/>
                  <a:t>(control qubit) is in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GB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GB" sz="2000" dirty="0"/>
              </a:p>
              <a:p>
                <a:r>
                  <a:rPr lang="en-GB" sz="2000" dirty="0"/>
                  <a:t>If the control qubit is in the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</m:t>
                    </m:r>
                    <m:d>
                      <m:dPr>
                        <m:begChr m:val="|"/>
                        <m:endChr m:val=""/>
                        <m:ctrlPr>
                          <a:rPr lang="en-GB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000" dirty="0"/>
                  <a:t> state, nothing happens to the target qubit..</a:t>
                </a:r>
              </a:p>
              <a:p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endParaRPr lang="en-GB" sz="2000" dirty="0"/>
              </a:p>
              <a:p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r>
                  <a:rPr lang="en-GB" sz="2000" dirty="0"/>
                  <a:t>This gate is called </a:t>
                </a:r>
                <a:r>
                  <a:rPr lang="en-GB" sz="2000" b="1" dirty="0"/>
                  <a:t>CNOT </a:t>
                </a:r>
                <a:r>
                  <a:rPr lang="en-GB" sz="2000" dirty="0"/>
                  <a:t>(short for Controlled NOT)</a:t>
                </a:r>
                <a:br>
                  <a:rPr lang="en-GB" dirty="0"/>
                </a:br>
                <a:endParaRPr lang="en-GB" dirty="0"/>
              </a:p>
              <a:p>
                <a:endParaRPr lang="en-GB" b="1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4D85DF-BCFE-1A41-8E07-29DC810789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29" t="-48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ABD81E3-5C9A-114A-A998-9FEA13DE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Activity 2: A 2-qubit gate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64597-0330-3D46-9E00-944BBA1AB7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71C50BF5-97BC-4A65-B319-EA7E4A2DE7A0}" type="slidenum">
              <a:rPr lang="de-DE" smtClean="0"/>
              <a:t>16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072BFE-4B92-2245-9C63-7F37B820B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13" y="2889323"/>
            <a:ext cx="10535173" cy="1535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FBBB585-81E4-6B41-918B-ABD3C5DCBF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8" y="5343523"/>
                <a:ext cx="11120438" cy="83399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79388" indent="-17938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>
                    <a:solidFill>
                      <a:schemeClr val="tx1"/>
                    </a:solidFill>
                    <a:latin typeface="Noto Sans Cond" panose="020B0503040302060204" pitchFamily="34" charset="0"/>
                    <a:ea typeface="+mn-ea"/>
                    <a:cs typeface="+mn-cs"/>
                  </a:defRPr>
                </a:lvl1pPr>
                <a:lvl2pPr marL="358775" indent="-17938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Noto Sans Cond" panose="020B0503040302060204" pitchFamily="34" charset="0"/>
                    <a:ea typeface="+mn-ea"/>
                    <a:cs typeface="+mn-cs"/>
                  </a:defRPr>
                </a:lvl2pPr>
                <a:lvl3pPr marL="541338" indent="-17938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accent5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Noto Sans Cond" panose="020B0503040302060204" pitchFamily="34" charset="0"/>
                    <a:ea typeface="+mn-ea"/>
                    <a:cs typeface="+mn-cs"/>
                  </a:defRPr>
                </a:lvl3pPr>
                <a:lvl4pPr marL="715963" indent="-17938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accent5"/>
                  </a:buClr>
                  <a:buFont typeface="Wingdings" panose="05000000000000000000" pitchFamily="2" charset="2"/>
                  <a:buChar char="§"/>
                  <a:defRPr sz="1500" kern="1200">
                    <a:solidFill>
                      <a:schemeClr val="tx1"/>
                    </a:solidFill>
                    <a:latin typeface="Noto Sans Cond" panose="020B0503040302060204" pitchFamily="34" charset="0"/>
                    <a:ea typeface="+mn-ea"/>
                    <a:cs typeface="+mn-cs"/>
                  </a:defRPr>
                </a:lvl4pPr>
                <a:lvl5pPr marL="900113" indent="-182563" algn="l" defTabSz="900113" rtl="0" eaLnBrk="1" latinLnBrk="0" hangingPunct="1">
                  <a:spcBef>
                    <a:spcPts val="0"/>
                  </a:spcBef>
                  <a:buFont typeface="Noto Sans Cond" panose="020B0604020202020204" pitchFamily="34" charset="0"/>
                  <a:buChar char="»"/>
                  <a:tabLst/>
                  <a:defRPr sz="1600" kern="1200">
                    <a:solidFill>
                      <a:schemeClr val="tx1"/>
                    </a:solidFill>
                    <a:latin typeface="Noto Sans Cond" panose="020B050304030206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Noto Sans Cond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Noto Sans Cond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Noto Sans Cond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Noto Sans Cond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75" b="1" dirty="0">
                    <a:solidFill>
                      <a:srgbClr val="009FE3"/>
                    </a:solidFill>
                  </a:rPr>
                  <a:t>Activity 2: </a:t>
                </a:r>
                <a:r>
                  <a:rPr lang="en-GB" sz="1875" dirty="0"/>
                  <a:t>What happens, if the control qubit is in a superposition state of both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1875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de-DE" sz="1875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?</m:t>
                    </m:r>
                  </m:oMath>
                </a14:m>
                <a:endParaRPr lang="en-DE" sz="1875" dirty="0"/>
              </a:p>
              <a:p>
                <a:endParaRPr lang="en-DE" sz="1875" dirty="0"/>
              </a:p>
              <a:p>
                <a:r>
                  <a:rPr lang="en-DE" sz="1875" dirty="0"/>
                  <a:t>Open </a:t>
                </a:r>
                <a:r>
                  <a:rPr lang="en-GB" sz="1875" dirty="0">
                    <a:hlinkClick r:id="rId5"/>
                  </a:rPr>
                  <a:t>https://bit.ly/iqm-2</a:t>
                </a:r>
                <a:r>
                  <a:rPr lang="en-GB" sz="1875" dirty="0"/>
                  <a:t> to check it out!</a:t>
                </a:r>
                <a:endParaRPr lang="en-DE" sz="1875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FBBB585-81E4-6B41-918B-ABD3C5DCB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343523"/>
                <a:ext cx="11120438" cy="833992"/>
              </a:xfrm>
              <a:prstGeom prst="rect">
                <a:avLst/>
              </a:prstGeom>
              <a:blipFill>
                <a:blip r:embed="rId6"/>
                <a:stretch>
                  <a:fillRect l="-1256" t="-61194" b="-194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EC335F0-A2A2-B46D-C329-5E97AF4FC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409179"/>
            <a:ext cx="19812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85DF-BCFE-1A41-8E07-29DC8107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41" y="1514477"/>
            <a:ext cx="5922076" cy="4662486"/>
          </a:xfrm>
        </p:spPr>
        <p:txBody>
          <a:bodyPr>
            <a:normAutofit/>
          </a:bodyPr>
          <a:lstStyle/>
          <a:p>
            <a:r>
              <a:rPr lang="en-GB" sz="2000" dirty="0"/>
              <a:t>If the </a:t>
            </a:r>
            <a:r>
              <a:rPr lang="en-GB" sz="2000" b="1" dirty="0"/>
              <a:t>control qubit</a:t>
            </a:r>
            <a:r>
              <a:rPr lang="en-GB" sz="2000" dirty="0"/>
              <a:t> is in a superposition, the measurement result of the target qubit depends on which value the control qubit now assumes.</a:t>
            </a:r>
          </a:p>
          <a:p>
            <a:r>
              <a:rPr lang="en-GB" sz="2000" dirty="0"/>
              <a:t>This combination of gates "</a:t>
            </a:r>
            <a:r>
              <a:rPr lang="en-GB" sz="2000" b="1" dirty="0"/>
              <a:t>entangles</a:t>
            </a:r>
            <a:r>
              <a:rPr lang="en-GB" sz="2000" dirty="0"/>
              <a:t>" the two qubits.</a:t>
            </a:r>
          </a:p>
          <a:p>
            <a:r>
              <a:rPr lang="en-GB" sz="2000" dirty="0"/>
              <a:t>If the state of one of the qubits is then measured, the state of the other qubit is automatically known.</a:t>
            </a:r>
          </a:p>
          <a:p>
            <a:r>
              <a:rPr lang="en-GB" sz="2000" dirty="0"/>
              <a:t>Viewed as a whole, the two qubits have a well-defined state, but the individual qubits cannot be assigned their own well-defined state.</a:t>
            </a:r>
          </a:p>
          <a:p>
            <a:r>
              <a:rPr lang="en-GB" sz="2000" dirty="0"/>
              <a:t>Only with entanglement is it possible to create truly arbitrary states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D81E3-5C9A-114A-A998-9FEA13DE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E" dirty="0"/>
              <a:t>Activity 2 - Discussion</a:t>
            </a:r>
            <a:br>
              <a:rPr lang="en-DE" dirty="0"/>
            </a:br>
            <a:r>
              <a:rPr lang="en-DE" sz="2000" dirty="0"/>
              <a:t>Hadamard and CNOT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64597-0330-3D46-9E00-944BBA1AB7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71C50BF5-97BC-4A65-B319-EA7E4A2DE7A0}" type="slidenum">
              <a:rPr lang="de-DE" smtClean="0"/>
              <a:t>17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2CE53-7C60-0E49-B6B1-973201AA0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523" y="1141413"/>
            <a:ext cx="5142639" cy="48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76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33447B-77A9-47B7-ED6E-CE3D4331AF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940" y="1772817"/>
                <a:ext cx="11556123" cy="4404146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two-qubit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quantum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state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de-DE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can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described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mathematically</a:t>
                </a:r>
                <a:r>
                  <a:rPr lang="de-DE" sz="2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2800" b="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as</a:t>
                </a:r>
                <a:endParaRPr lang="de-DE" sz="28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⟩"/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⟩"/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⟩"/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e-DE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begChr m:val="|"/>
                          <m:endChr m:val="⟩"/>
                          <m:ctrlPr>
                            <a:rPr lang="de-D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br>
                  <a:rPr lang="en-DE" sz="3200" dirty="0"/>
                </a:br>
                <a:r>
                  <a:rPr lang="en-DE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de-DE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de-DE" sz="28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de-DE" sz="2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sz="28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8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de-DE" sz="28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DE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endParaRPr lang="en-DE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DE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The entangled state we just created can be written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type m:val="skw"/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begChr m:val="|"/>
                              <m:endChr m:val="⟩"/>
                              <m:ctrlPr>
                                <a:rPr lang="de-DE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DE" sz="3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33447B-77A9-47B7-ED6E-CE3D4331AF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940" y="1772817"/>
                <a:ext cx="11556123" cy="4404146"/>
              </a:xfrm>
              <a:blipFill>
                <a:blip r:embed="rId2"/>
                <a:stretch>
                  <a:fillRect b="-178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BDED41B-935B-8D56-D456-D20D4860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Activity 2: Description of a two-qubit quantum state</a:t>
            </a:r>
          </a:p>
        </p:txBody>
      </p:sp>
    </p:spTree>
    <p:extLst>
      <p:ext uri="{BB962C8B-B14F-4D97-AF65-F5344CB8AC3E}">
        <p14:creationId xmlns:p14="http://schemas.microsoft.com/office/powerpoint/2010/main" val="1041369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AB35-6416-1C44-A322-63AE17493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“Viewed as a whole, the two qubits have a well-defined state,</a:t>
            </a:r>
            <a:br>
              <a:rPr lang="en-GB" i="1" dirty="0"/>
            </a:br>
            <a:r>
              <a:rPr lang="en-GB" i="1" dirty="0"/>
              <a:t> but the individual qubits cannot be assigned their own well-defined state.”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C77F4-44F1-B441-94F6-DE48DC20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Entanglement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A366C-6E84-6C4A-AFD2-FDDD645F7A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27775"/>
            <a:ext cx="2743200" cy="365125"/>
          </a:xfrm>
        </p:spPr>
        <p:txBody>
          <a:bodyPr/>
          <a:lstStyle/>
          <a:p>
            <a:fld id="{71C50BF5-97BC-4A65-B319-EA7E4A2DE7A0}" type="slidenum">
              <a:rPr lang="de-DE" smtClean="0"/>
              <a:t>19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57E1443-B45B-D947-8894-A5AB110D6D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875" y="2736481"/>
                <a:ext cx="11120438" cy="320711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79388" indent="-17938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tx2"/>
                  </a:buClr>
                  <a:buSzPct val="100000"/>
                  <a:buFont typeface="Wingdings" panose="05000000000000000000" pitchFamily="2" charset="2"/>
                  <a:buChar char="§"/>
                  <a:defRPr sz="1500" kern="1200">
                    <a:solidFill>
                      <a:schemeClr val="tx1"/>
                    </a:solidFill>
                    <a:latin typeface="Noto Sans Cond" panose="020B0503040302060204" pitchFamily="34" charset="0"/>
                    <a:ea typeface="+mn-ea"/>
                    <a:cs typeface="+mn-cs"/>
                  </a:defRPr>
                </a:lvl1pPr>
                <a:lvl2pPr marL="358775" indent="-17938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Noto Sans Cond" panose="020B0503040302060204" pitchFamily="34" charset="0"/>
                    <a:ea typeface="+mn-ea"/>
                    <a:cs typeface="+mn-cs"/>
                  </a:defRPr>
                </a:lvl2pPr>
                <a:lvl3pPr marL="541338" indent="-17938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accent5"/>
                  </a:buClr>
                  <a:buFont typeface="Wingdings" panose="05000000000000000000" pitchFamily="2" charset="2"/>
                  <a:buChar char="§"/>
                  <a:defRPr sz="1400" kern="1200">
                    <a:solidFill>
                      <a:schemeClr val="tx1"/>
                    </a:solidFill>
                    <a:latin typeface="Noto Sans Cond" panose="020B0503040302060204" pitchFamily="34" charset="0"/>
                    <a:ea typeface="+mn-ea"/>
                    <a:cs typeface="+mn-cs"/>
                  </a:defRPr>
                </a:lvl3pPr>
                <a:lvl4pPr marL="715963" indent="-17938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accent5"/>
                  </a:buClr>
                  <a:buFont typeface="Wingdings" panose="05000000000000000000" pitchFamily="2" charset="2"/>
                  <a:buChar char="§"/>
                  <a:defRPr sz="1500" kern="1200">
                    <a:solidFill>
                      <a:schemeClr val="tx1"/>
                    </a:solidFill>
                    <a:latin typeface="Noto Sans Cond" panose="020B0503040302060204" pitchFamily="34" charset="0"/>
                    <a:ea typeface="+mn-ea"/>
                    <a:cs typeface="+mn-cs"/>
                  </a:defRPr>
                </a:lvl4pPr>
                <a:lvl5pPr marL="900113" indent="-182563" algn="l" defTabSz="900113" rtl="0" eaLnBrk="1" latinLnBrk="0" hangingPunct="1">
                  <a:spcBef>
                    <a:spcPts val="0"/>
                  </a:spcBef>
                  <a:buFont typeface="Noto Sans Cond" panose="020B0604020202020204" pitchFamily="34" charset="0"/>
                  <a:buChar char="»"/>
                  <a:tabLst/>
                  <a:defRPr sz="1600" kern="1200">
                    <a:solidFill>
                      <a:schemeClr val="tx1"/>
                    </a:solidFill>
                    <a:latin typeface="Noto Sans Cond" panose="020B050304030206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Noto Sans Cond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Noto Sans Cond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Noto Sans Cond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Noto Sans Cond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75" dirty="0"/>
                  <a:t>The state we generated was: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75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de-DE" sz="1875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1875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1875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00</m:t>
                            </m:r>
                          </m:e>
                        </m:d>
                      </m:e>
                    </m:d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de-DE" sz="1875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de-DE" sz="1875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1875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1875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11</m:t>
                            </m:r>
                          </m:e>
                        </m:d>
                      </m:e>
                    </m:d>
                  </m:oMath>
                </a14:m>
                <a:br>
                  <a:rPr lang="de-DE" sz="1875" dirty="0"/>
                </a:br>
                <a:endParaRPr lang="en-GB" sz="1875" dirty="0"/>
              </a:p>
              <a:p>
                <a:r>
                  <a:rPr lang="en-GB" sz="1875" dirty="0"/>
                  <a:t>Let’s assume, it is comprised of two independent qubits, meaning we could write:</a:t>
                </a:r>
                <a:br>
                  <a:rPr lang="en-GB" sz="1875" dirty="0"/>
                </a:br>
                <a:endParaRPr lang="en-GB" sz="1875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sz="1875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de-DE" sz="1875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1875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1875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00</m:t>
                            </m:r>
                          </m:e>
                        </m:d>
                      </m:e>
                    </m:d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de-DE" sz="1875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de-DE" sz="1875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de-DE" sz="1875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√2</m:t>
                        </m:r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11</m:t>
                            </m:r>
                          </m:e>
                        </m:d>
                      </m:e>
                    </m:d>
                    <m:limUpp>
                      <m:limUppPr>
                        <m:ctrlPr>
                          <a:rPr lang="de-DE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limUppPr>
                      <m:e>
                        <m:r>
                          <a:rPr lang="de-DE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</m:e>
                      <m:lim>
                        <m:r>
                          <a:rPr lang="de-DE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?</m:t>
                        </m:r>
                      </m:lim>
                    </m:limUpp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(</m:t>
                    </m:r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𝑏</m:t>
                    </m:r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1875" dirty="0"/>
                  <a:t>) </a:t>
                </a:r>
                <a14:m>
                  <m:oMath xmlns:m="http://schemas.openxmlformats.org/officeDocument/2006/math">
                    <m:r>
                      <a:rPr lang="de-DE" sz="1875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 </m:t>
                    </m:r>
                  </m:oMath>
                </a14:m>
                <a:r>
                  <a:rPr lang="en-GB" sz="1875" dirty="0"/>
                  <a:t>(c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𝑑</m:t>
                    </m:r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</m:t>
                    </m:r>
                  </m:oMath>
                </a14:m>
                <a:endParaRPr lang="en-GB" sz="1875" dirty="0"/>
              </a:p>
              <a:p>
                <a:pPr marL="0" indent="0" algn="ctr">
                  <a:buNone/>
                </a:pPr>
                <a:endParaRPr lang="en-GB" sz="1875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sz="1875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de-DE" sz="1875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1875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1875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00</m:t>
                            </m:r>
                          </m:e>
                        </m:d>
                      </m:e>
                    </m:d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de-DE" sz="1875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de-DE" sz="1875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1875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1875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11</m:t>
                            </m:r>
                          </m:e>
                        </m:d>
                      </m:e>
                    </m:d>
                    <m:limUpp>
                      <m:limUppPr>
                        <m:ctrlPr>
                          <a:rPr lang="de-DE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limUppPr>
                      <m:e>
                        <m:r>
                          <a:rPr lang="de-DE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</m:e>
                      <m:lim>
                        <m:r>
                          <a:rPr lang="de-DE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?</m:t>
                        </m:r>
                      </m:lim>
                    </m:limUpp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</m:t>
                    </m:r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𝑎𝑐</m:t>
                    </m:r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00</m:t>
                            </m:r>
                          </m:e>
                        </m:d>
                      </m:e>
                    </m:d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𝑎𝑑</m:t>
                    </m:r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01</m:t>
                            </m:r>
                          </m:e>
                        </m:d>
                      </m:e>
                    </m:d>
                    <m:r>
                      <a:rPr lang="de-DE" sz="1875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</m:oMath>
                </a14:m>
                <a:r>
                  <a:rPr lang="en-GB" sz="1875" dirty="0"/>
                  <a:t>bc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10</m:t>
                            </m:r>
                          </m:e>
                        </m:d>
                      </m:e>
                    </m:d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  <m:r>
                      <a:rPr lang="de-DE" sz="1875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𝑏𝑑</m:t>
                    </m:r>
                    <m:d>
                      <m:dPr>
                        <m:begChr m:val="|"/>
                        <m:endChr m:val=""/>
                        <m:ctrlPr>
                          <a:rPr lang="en-GB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de-DE" sz="1875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sz="1875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GB" sz="1875" dirty="0"/>
              </a:p>
              <a:p>
                <a:endParaRPr lang="en-GB" sz="1875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57E1443-B45B-D947-8894-A5AB110D6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2736481"/>
                <a:ext cx="11120438" cy="3207118"/>
              </a:xfrm>
              <a:prstGeom prst="rect">
                <a:avLst/>
              </a:prstGeom>
              <a:blipFill>
                <a:blip r:embed="rId3"/>
                <a:stretch>
                  <a:fillRect l="-1256" t="-1732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2ED1251-5A97-1A4E-8141-88CD81D36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125" y="1361706"/>
            <a:ext cx="1016000" cy="1000125"/>
          </a:xfrm>
          <a:prstGeom prst="rect">
            <a:avLst/>
          </a:prstGeom>
        </p:spPr>
      </p:pic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0EE41E36-C513-6744-B80A-99D55FB80E72}"/>
              </a:ext>
            </a:extLst>
          </p:cNvPr>
          <p:cNvSpPr/>
          <p:nvPr/>
        </p:nvSpPr>
        <p:spPr>
          <a:xfrm rot="2455591">
            <a:off x="5906294" y="4680316"/>
            <a:ext cx="355600" cy="869795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2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DA4D32-F29B-3E88-C577-1C979B5A9F62}"/>
                  </a:ext>
                </a:extLst>
              </p:cNvPr>
              <p:cNvSpPr txBox="1"/>
              <p:nvPr/>
            </p:nvSpPr>
            <p:spPr>
              <a:xfrm>
                <a:off x="547687" y="4670151"/>
                <a:ext cx="6100010" cy="941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/>
                  <a:t>Comparing both sides yields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, 0=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, 0=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𝑏𝑑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DA4D32-F29B-3E88-C577-1C979B5A9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7" y="4670151"/>
                <a:ext cx="6100010" cy="941604"/>
              </a:xfrm>
              <a:prstGeom prst="rect">
                <a:avLst/>
              </a:prstGeom>
              <a:blipFill>
                <a:blip r:embed="rId5"/>
                <a:stretch>
                  <a:fillRect l="-1040" t="-263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258;p34">
            <a:extLst>
              <a:ext uri="{FF2B5EF4-FFF2-40B4-BE49-F238E27FC236}">
                <a16:creationId xmlns:a16="http://schemas.microsoft.com/office/drawing/2014/main" id="{B0F0EC1E-F660-AE6A-68F3-8F50D6690370}"/>
              </a:ext>
            </a:extLst>
          </p:cNvPr>
          <p:cNvSpPr txBox="1"/>
          <p:nvPr/>
        </p:nvSpPr>
        <p:spPr>
          <a:xfrm>
            <a:off x="9130862" y="3512767"/>
            <a:ext cx="2743201" cy="57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Symbol </a:t>
            </a: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for</a:t>
            </a:r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b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</a:b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tensor</a:t>
            </a:r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product</a:t>
            </a:r>
            <a:endParaRPr sz="2400" dirty="0">
              <a:solidFill>
                <a:srgbClr val="E97132"/>
              </a:solidFill>
              <a:latin typeface="Ink Free" panose="03080402000500000000" pitchFamily="66" charset="0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29DA0A3-227E-2118-76BC-E862A11BEEC8}"/>
              </a:ext>
            </a:extLst>
          </p:cNvPr>
          <p:cNvSpPr/>
          <p:nvPr/>
        </p:nvSpPr>
        <p:spPr bwMode="auto">
          <a:xfrm rot="10800000">
            <a:off x="6295689" y="3471318"/>
            <a:ext cx="3547224" cy="577114"/>
          </a:xfrm>
          <a:prstGeom prst="arc">
            <a:avLst>
              <a:gd name="adj1" fmla="val 11526948"/>
              <a:gd name="adj2" fmla="val 20627923"/>
            </a:avLst>
          </a:prstGeom>
          <a:noFill/>
          <a:ln w="28575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59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dirty="0"/>
              <a:t>to work with qubits?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317940" y="1124606"/>
                <a:ext cx="11466691" cy="52761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defRPr/>
                </a:pPr>
                <a:r>
                  <a:rPr lang="en-US" dirty="0"/>
                  <a:t>We have seen, the two qubits are </a:t>
                </a:r>
                <a:r>
                  <a:rPr lang="en-US" dirty="0">
                    <a:solidFill>
                      <a:srgbClr val="C00000"/>
                    </a:solidFill>
                  </a:rPr>
                  <a:t>entangled!</a:t>
                </a:r>
                <a:r>
                  <a:rPr lang="en-US" dirty="0"/>
                  <a:t> If the1st qubit is measured 0, the 2nd qubit is </a:t>
                </a:r>
                <a:r>
                  <a:rPr lang="en-US" dirty="0">
                    <a:solidFill>
                      <a:srgbClr val="C00000"/>
                    </a:solidFill>
                  </a:rPr>
                  <a:t>always</a:t>
                </a:r>
                <a:r>
                  <a:rPr lang="en-US" dirty="0"/>
                  <a:t> measured 0. Two outcomes are </a:t>
                </a:r>
                <a:r>
                  <a:rPr lang="en-US" dirty="0">
                    <a:solidFill>
                      <a:srgbClr val="C00000"/>
                    </a:solidFill>
                  </a:rPr>
                  <a:t>correlated</a:t>
                </a:r>
                <a:r>
                  <a:rPr lang="en-US" dirty="0"/>
                  <a:t>. This is true no matter how far the two qubits are separated. Faster than the speed of light propagation? </a:t>
                </a:r>
                <a:r>
                  <a:rPr lang="en-US" dirty="0">
                    <a:solidFill>
                      <a:srgbClr val="C00000"/>
                    </a:solidFill>
                  </a:rPr>
                  <a:t>No, nothing propagates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defRPr/>
                </a:pPr>
                <a:r>
                  <a:rPr lang="en-US" dirty="0"/>
                  <a:t>Entanglement plays an essential role in quantum computing. Entanglement is a </a:t>
                </a:r>
                <a:r>
                  <a:rPr lang="en-US" dirty="0">
                    <a:solidFill>
                      <a:srgbClr val="C00000"/>
                    </a:solidFill>
                  </a:rPr>
                  <a:t>purely quantum correlation</a:t>
                </a:r>
                <a:r>
                  <a:rPr lang="en-US" dirty="0"/>
                  <a:t> and quantum computing takes advantage of this. </a:t>
                </a:r>
              </a:p>
              <a:p>
                <a:pPr>
                  <a:lnSpc>
                    <a:spcPct val="100000"/>
                  </a:lnSpc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defRPr/>
                </a:pPr>
                <a:r>
                  <a:rPr lang="en-US" dirty="0"/>
                  <a:t>A two-qubit state is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  <a:cs typeface="Cambria Math"/>
                      </a:rPr>
                      <m:t>∈</m:t>
                    </m:r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b="0" i="1">
                            <a:latin typeface="Cambria Math"/>
                          </a:rPr>
                          <m:t>ℂ</m:t>
                        </m:r>
                      </m:e>
                      <m:sup>
                        <m:r>
                          <a:rPr lang="ar-AE" b="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ar-AE" dirty="0"/>
                  <a:t>. </a:t>
                </a:r>
                <a:r>
                  <a:rPr lang="en-US" dirty="0"/>
                  <a:t> It is expanded in terms of</a:t>
                </a:r>
                <a:r>
                  <a:rPr lang="ar-AE" dirty="0">
                    <a:ea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00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01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11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>
                            <a:latin typeface="Cambria Math"/>
                          </a:rPr>
                          <m:t>Ψ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ar-AE" b="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ar-AE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ar-AE" b="0" i="1">
                            <a:latin typeface="Cambria Math"/>
                          </a:rPr>
                          <m:t>=</m:t>
                        </m:r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ar-AE" b="0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ar-AE" b="0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ar-AE" b="0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ar-AE" b="0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b="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b="0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ar-AE" b="0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ar-AE" b="0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ar-AE" b="0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b="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ar-AE" b="0" i="1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r-AE" b="0" i="1">
                            <a:latin typeface="Cambria Math"/>
                          </a:rPr>
                          <m:t>𝑥</m:t>
                        </m:r>
                        <m:r>
                          <a:rPr lang="ar-AE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ar-AE" b="0" i="1">
                            <a:latin typeface="Cambria Math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b="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/>
                      </a:rPr>
                      <m:t>𝑥</m:t>
                    </m:r>
                    <m:r>
                      <a:rPr lang="en-US" b="0" i="1">
                        <a:latin typeface="Cambria Math"/>
                      </a:rPr>
                      <m:t>∈{0,1,2,3}</m:t>
                    </m:r>
                  </m:oMath>
                </a14:m>
                <a:r>
                  <a:rPr lang="en-US" dirty="0"/>
                  <a:t> is the decimal notation of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ar-AE" b="0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ar-AE" b="0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ar-AE" b="0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ar-AE" b="0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ar-AE" b="0" i="1">
                                    <a:latin typeface="Cambria Math"/>
                                  </a:rPr>
                                  <m:t>0 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r>
                  <a:rPr lang="ar-A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∈</m:t>
                    </m:r>
                    <m:r>
                      <a:rPr lang="ar-AE" b="0" i="1">
                        <a:latin typeface="Cambria Math"/>
                      </a:rPr>
                      <m:t>ℂ</m:t>
                    </m:r>
                    <m:r>
                      <a:rPr lang="ar-AE" b="0" i="1">
                        <a:latin typeface="Cambria Math"/>
                      </a:rPr>
                      <m:t>, </m:t>
                    </m:r>
                    <m:nary>
                      <m:naryPr>
                        <m:chr m:val="∑"/>
                        <m:supHide m:val="on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r>
                          <a:rPr lang="ar-AE" b="0" i="1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ar-AE" b="0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ar-AE" b="0" i="1">
                                        <a:latin typeface="Cambria Math" panose="02040503050406030204" pitchFamily="18" charset="0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b="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ar-AE" b="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ar-AE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ar-AE" b="0" i="1">
                        <a:latin typeface="Cambria Math"/>
                      </a:rPr>
                      <m:t>=1.</m:t>
                    </m:r>
                  </m:oMath>
                </a14:m>
                <a:r>
                  <a:rPr lang="ar-AE" dirty="0"/>
                  <a:t> </a:t>
                </a:r>
              </a:p>
              <a:p>
                <a:pPr>
                  <a:lnSpc>
                    <a:spcPct val="100000"/>
                  </a:lnSpc>
                  <a:defRPr/>
                </a:pPr>
                <a:endParaRPr lang="ar-AE" dirty="0"/>
              </a:p>
              <a:p>
                <a:pPr>
                  <a:defRPr/>
                </a:pP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7940" y="1124606"/>
                <a:ext cx="11466691" cy="5276193"/>
              </a:xfrm>
              <a:blipFill>
                <a:blip r:embed="rId2"/>
                <a:stretch>
                  <a:fillRect l="-664" t="-959" r="-885" b="-59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317939" y="365127"/>
            <a:ext cx="11556123" cy="67539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 Multi-qubit Systems and Entanglement</a:t>
            </a:r>
            <a:endParaRPr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9E422B-F2F9-7DAE-ABED-6AF8B2AFDABF}"/>
              </a:ext>
            </a:extLst>
          </p:cNvPr>
          <p:cNvSpPr/>
          <p:nvPr/>
        </p:nvSpPr>
        <p:spPr bwMode="auto">
          <a:xfrm>
            <a:off x="7941206" y="2372257"/>
            <a:ext cx="518640" cy="478075"/>
          </a:xfrm>
          <a:prstGeom prst="ellipse">
            <a:avLst/>
          </a:prstGeom>
          <a:solidFill>
            <a:srgbClr val="51C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cs typeface="Arial"/>
              </a:rPr>
              <a:t>0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cs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0F4075-A9E5-3555-D67D-14D7D0C8631F}"/>
              </a:ext>
            </a:extLst>
          </p:cNvPr>
          <p:cNvSpPr/>
          <p:nvPr/>
        </p:nvSpPr>
        <p:spPr bwMode="auto">
          <a:xfrm>
            <a:off x="9985477" y="2346698"/>
            <a:ext cx="518640" cy="478075"/>
          </a:xfrm>
          <a:prstGeom prst="ellipse">
            <a:avLst/>
          </a:prstGeom>
          <a:solidFill>
            <a:srgbClr val="51C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cs typeface="Arial"/>
              </a:rPr>
              <a:t>0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7A5363-0523-4815-DEBD-AB1D230534E3}"/>
              </a:ext>
            </a:extLst>
          </p:cNvPr>
          <p:cNvSpPr/>
          <p:nvPr/>
        </p:nvSpPr>
        <p:spPr bwMode="auto">
          <a:xfrm>
            <a:off x="7933509" y="2934414"/>
            <a:ext cx="518640" cy="4777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cs typeface="Arial"/>
              </a:rPr>
              <a:t>1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5531AE-E759-139D-C279-CBB26A47E13A}"/>
              </a:ext>
            </a:extLst>
          </p:cNvPr>
          <p:cNvSpPr/>
          <p:nvPr/>
        </p:nvSpPr>
        <p:spPr bwMode="auto">
          <a:xfrm>
            <a:off x="10013356" y="2868093"/>
            <a:ext cx="518640" cy="4777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cs typeface="Arial"/>
              </a:rPr>
              <a:t>1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cs typeface="Arial"/>
            </a:endParaRPr>
          </a:p>
        </p:txBody>
      </p:sp>
      <p:pic>
        <p:nvPicPr>
          <p:cNvPr id="8" name="Picture 2" descr="Hubble Captures Two Gargantuan Galaxies in the Perseus Galaxy Cluster">
            <a:extLst>
              <a:ext uri="{FF2B5EF4-FFF2-40B4-BE49-F238E27FC236}">
                <a16:creationId xmlns:a16="http://schemas.microsoft.com/office/drawing/2014/main" id="{936E4222-8C8A-B83D-6C42-746030E1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22" y="2372257"/>
            <a:ext cx="1389368" cy="9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ow And When To See Your Own Galaxy As The Milky Way Reaches Its Brightest  And Best Of 2020">
            <a:extLst>
              <a:ext uri="{FF2B5EF4-FFF2-40B4-BE49-F238E27FC236}">
                <a16:creationId xmlns:a16="http://schemas.microsoft.com/office/drawing/2014/main" id="{ECBC1409-BDCE-25F2-7ADF-4E9EC0AC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301" y="2392725"/>
            <a:ext cx="1325790" cy="9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293210" y="1281953"/>
                <a:ext cx="11556123" cy="4662486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Which of the following states are product states? Decompose product states into component states and find the probability distributions of the measurement outcomes of these states.</a:t>
                </a:r>
                <a:endParaRPr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ar-AE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ar-A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01</m:t>
                              </m:r>
                            </m:e>
                          </m:d>
                          <m:r>
                            <a:rPr lang="ar-AE" b="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ar-A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10</m:t>
                              </m:r>
                            </m:e>
                          </m:d>
                        </m:e>
                      </m:d>
                      <m:r>
                        <a:rPr lang="ar-AE" b="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  <a:defRPr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  <m:t>2</m:t>
                          </m:r>
                        </m:e>
                      </m:d>
                      <m:r>
                        <a:rPr lang="en-US" b="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ar-AE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ar-A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01</m:t>
                              </m:r>
                            </m:e>
                          </m:d>
                          <m:r>
                            <a:rPr lang="ar-AE" b="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ar-A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  <a:defRPr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b="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  <m:t>3</m:t>
                          </m:r>
                        </m:e>
                      </m:d>
                      <m:r>
                        <a:rPr lang="en-US" b="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ar-AE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ar-AE" b="0" i="1">
                          <a:latin typeface="Cambria Math"/>
                        </a:rPr>
                        <m:t>(</m:t>
                      </m:r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01</m:t>
                          </m:r>
                        </m:e>
                      </m:d>
                      <m:r>
                        <a:rPr lang="ar-AE" b="0" i="1">
                          <a:latin typeface="Cambria Math"/>
                        </a:rPr>
                        <m:t>−|10⟩)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93210" y="1281953"/>
                <a:ext cx="11556123" cy="4662486"/>
              </a:xfrm>
              <a:blipFill>
                <a:blip r:embed="rId2"/>
                <a:stretch>
                  <a:fillRect l="-686" t="-183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553453" y="365127"/>
            <a:ext cx="11320609" cy="75381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A0B7C4-A457-5E2F-DC5C-FAC959978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41" y="1514477"/>
            <a:ext cx="10029218" cy="46624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dirty="0"/>
              <a:t>Open </a:t>
            </a:r>
            <a:r>
              <a:rPr lang="en-GB" dirty="0">
                <a:hlinkClick r:id="rId2"/>
              </a:rPr>
              <a:t>https://bit.ly/iqm-3</a:t>
            </a:r>
            <a:r>
              <a:rPr lang="en-GB" dirty="0"/>
              <a:t> and </a:t>
            </a:r>
            <a:br>
              <a:rPr lang="en-GB" dirty="0"/>
            </a:br>
            <a:r>
              <a:rPr lang="en-GB" dirty="0"/>
              <a:t>create a circuit that entangles all </a:t>
            </a:r>
            <a:br>
              <a:rPr lang="en-GB" dirty="0"/>
            </a:br>
            <a:r>
              <a:rPr lang="en-GB" dirty="0"/>
              <a:t>five qubits.</a:t>
            </a:r>
          </a:p>
          <a:p>
            <a:pPr marL="0" indent="0">
              <a:lnSpc>
                <a:spcPct val="140000"/>
              </a:lnSpc>
              <a:buNone/>
            </a:pPr>
            <a:br>
              <a:rPr lang="en-GB" dirty="0"/>
            </a:br>
            <a:br>
              <a:rPr lang="en-GB" dirty="0"/>
            </a:br>
            <a:r>
              <a:rPr lang="en-GB" dirty="0"/>
              <a:t>Take it further: </a:t>
            </a:r>
          </a:p>
          <a:p>
            <a:pPr>
              <a:lnSpc>
                <a:spcPct val="140000"/>
              </a:lnSpc>
            </a:pPr>
            <a:r>
              <a:rPr lang="en-GB" dirty="0"/>
              <a:t>Remove all the gates (or reload the page) and check out the effects of a </a:t>
            </a:r>
            <a:r>
              <a:rPr lang="en-GB" b="1" dirty="0">
                <a:solidFill>
                  <a:schemeClr val="bg1"/>
                </a:solidFill>
                <a:highlight>
                  <a:srgbClr val="808080"/>
                </a:highlight>
              </a:rPr>
              <a:t> T</a:t>
            </a:r>
            <a:r>
              <a:rPr lang="en-GB" b="1" dirty="0">
                <a:highlight>
                  <a:srgbClr val="808080"/>
                </a:highlight>
              </a:rPr>
              <a:t> </a:t>
            </a:r>
            <a:r>
              <a:rPr lang="en-GB" dirty="0"/>
              <a:t> gate. Use it without any other gate and then sandwich it between two Hadamard gates.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A2453-B860-5708-7A56-66654050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E" sz="3600" dirty="0"/>
              <a:t>Activity 3 – More qubits, more fun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AB581-A867-4C23-4DA6-9ADBCD20A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445" y="1377724"/>
            <a:ext cx="3456384" cy="2875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DF574D-B09D-E4D0-6ED1-3552D3940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160" y="380774"/>
            <a:ext cx="1993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00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317940" y="1111644"/>
                <a:ext cx="11556123" cy="506531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dirty="0"/>
                  <a:t>Two-qubit states cannot be visualized by two vectors on the Bloch sphere in general. It is possible only for product states. Recall that an </a:t>
                </a:r>
                <a:r>
                  <a:rPr lang="en-US" dirty="0">
                    <a:solidFill>
                      <a:srgbClr val="C00000"/>
                    </a:solidFill>
                  </a:rPr>
                  <a:t>entangled state cannot be factored </a:t>
                </a:r>
                <a:r>
                  <a:rPr lang="en-US" dirty="0"/>
                  <a:t>into a product of two one-qubit states. </a:t>
                </a:r>
                <a:endParaRPr dirty="0"/>
              </a:p>
              <a:p>
                <a:pPr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-qubit system </a:t>
                </a:r>
                <a:r>
                  <a:rPr lang="en-US" dirty="0">
                    <a:solidFill>
                      <a:schemeClr val="tx1"/>
                    </a:solidFill>
                  </a:rPr>
                  <a:t>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basis vectors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>
                        <a:latin typeface="Cambria Math"/>
                      </a:rPr>
                      <m:t>{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00…00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00…01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, …, 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11…11</m:t>
                        </m:r>
                      </m:e>
                    </m:d>
                    <m:r>
                      <m:rPr>
                        <m:lit/>
                      </m:rPr>
                      <a:rPr lang="en-US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>
                        <a:latin typeface="Cambria Math"/>
                      </a:rPr>
                      <m:t>{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, …, 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m:rPr>
                        <m:lit/>
                      </m:rPr>
                      <a:rPr lang="en-US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in decimal notation.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>
                        <a:latin typeface="Cambria Math"/>
                      </a:rPr>
                      <m:t>Ψ</m:t>
                    </m:r>
                    <m:r>
                      <a:rPr lang="en-US" b="0" i="1">
                        <a:latin typeface="Cambria Math"/>
                      </a:rPr>
                      <m:t>⟩=</m:t>
                    </m:r>
                    <m:nary>
                      <m:naryPr>
                        <m:chr m:val="∑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=0</m:t>
                        </m:r>
                      </m:sub>
                      <m:sup>
                        <m:sSup>
                          <m:sSup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>
                            <a:latin typeface="Cambria Math"/>
                          </a:rPr>
                          <m:t>|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⟩</m:t>
                        </m:r>
                      </m:e>
                    </m:nary>
                    <m:r>
                      <a:rPr lang="en-US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superposition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basis vectors.</a:t>
                </a:r>
                <a:endParaRPr dirty="0"/>
              </a:p>
              <a:p>
                <a:pPr marL="0" indent="0">
                  <a:lnSpc>
                    <a:spcPct val="110000"/>
                  </a:lnSpc>
                  <a:buNone/>
                  <a:defRPr/>
                </a:pP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7940" y="1111644"/>
                <a:ext cx="11556123" cy="5065319"/>
              </a:xfrm>
              <a:blipFill>
                <a:blip r:embed="rId2"/>
                <a:stretch>
                  <a:fillRect l="-658" t="-750" r="-1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2"/>
          <p:cNvSpPr txBox="1"/>
          <p:nvPr/>
        </p:nvSpPr>
        <p:spPr bwMode="auto">
          <a:xfrm>
            <a:off x="505326" y="436247"/>
            <a:ext cx="11368737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13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Multi-qubit Systems and Entanglement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C6EF5-F70C-DAE0-297C-1A51D2283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0877A-B325-984B-FBB3-C7BA6C8AB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FI">
                <a:ea typeface="Microsoft Sans Serif"/>
                <a:cs typeface="Microsoft Sans Serif"/>
              </a:rPr>
              <a:t>Quantum Computing Eras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60F8B4-A35F-2252-3E0B-C91182FC13D6}"/>
              </a:ext>
            </a:extLst>
          </p:cNvPr>
          <p:cNvSpPr txBox="1">
            <a:spLocks/>
          </p:cNvSpPr>
          <p:nvPr/>
        </p:nvSpPr>
        <p:spPr>
          <a:xfrm>
            <a:off x="322606" y="300609"/>
            <a:ext cx="11565052" cy="135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spc="-9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08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Rectangle: Rounded Corners 15">
            <a:extLst>
              <a:ext uri="{FF2B5EF4-FFF2-40B4-BE49-F238E27FC236}">
                <a16:creationId xmlns:a16="http://schemas.microsoft.com/office/drawing/2014/main" id="{6EC351BB-AE2D-7B6F-264A-F9640B0F4697}"/>
              </a:ext>
            </a:extLst>
          </p:cNvPr>
          <p:cNvSpPr/>
          <p:nvPr/>
        </p:nvSpPr>
        <p:spPr bwMode="auto">
          <a:xfrm>
            <a:off x="8718182" y="404668"/>
            <a:ext cx="3282473" cy="2592284"/>
          </a:xfrm>
          <a:prstGeom prst="roundRect">
            <a:avLst>
              <a:gd name="adj" fmla="val 16954"/>
            </a:avLst>
          </a:prstGeom>
          <a:solidFill>
            <a:schemeClr val="bg1"/>
          </a:solidFill>
          <a:ln>
            <a:noFill/>
          </a:ln>
          <a:effectLst>
            <a:outerShdw blurRad="1270000" dist="279400" dir="2040000" sx="80000" sy="80000" algn="t" rotWithShape="0">
              <a:schemeClr val="tx1">
                <a:lumMod val="95000"/>
                <a:lumOff val="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dirty="0"/>
              <a:t>Quantum </a:t>
            </a:r>
            <a:r>
              <a:rPr lang="de-DE" dirty="0"/>
              <a:t>c</a:t>
            </a:r>
            <a:r>
              <a:rPr dirty="0" err="1"/>
              <a:t>omputers</a:t>
            </a:r>
            <a:r>
              <a:rPr dirty="0"/>
              <a:t>: </a:t>
            </a:r>
            <a:br>
              <a:rPr lang="de-DE" dirty="0"/>
            </a:br>
            <a:r>
              <a:rPr dirty="0"/>
              <a:t>NISQ era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 bwMode="auto">
          <a:xfrm>
            <a:off x="308716" y="2043078"/>
            <a:ext cx="1957358" cy="3387571"/>
            <a:chOff x="308716" y="2043078"/>
            <a:chExt cx="1957358" cy="3387571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308716" y="2043078"/>
              <a:ext cx="1957358" cy="203132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dirty="0"/>
                <a:t>Moderate number of </a:t>
              </a:r>
              <a:br>
                <a:rPr dirty="0"/>
              </a:br>
              <a:r>
                <a:rPr dirty="0"/>
                <a:t>qubits with limited connectivity </a:t>
              </a:r>
              <a:r>
                <a:rPr i="1" dirty="0"/>
                <a:t>(intermediate scale)</a:t>
              </a:r>
              <a:endParaRPr dirty="0"/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 bwMode="auto">
            <a:xfrm>
              <a:off x="1956416" y="2386137"/>
              <a:ext cx="0" cy="3044512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 bwMode="auto">
          <a:xfrm>
            <a:off x="3079064" y="5733256"/>
            <a:ext cx="6433188" cy="445226"/>
            <a:chOff x="3079064" y="5733256"/>
            <a:chExt cx="6433188" cy="445226"/>
          </a:xfrm>
        </p:grpSpPr>
        <p:cxnSp>
          <p:nvCxnSpPr>
            <p:cNvPr id="16" name="Straight Arrow Connector 15"/>
            <p:cNvCxnSpPr>
              <a:cxnSpLocks/>
            </p:cNvCxnSpPr>
            <p:nvPr/>
          </p:nvCxnSpPr>
          <p:spPr bwMode="auto">
            <a:xfrm>
              <a:off x="3079064" y="5733256"/>
              <a:ext cx="6433188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 bwMode="auto">
            <a:xfrm>
              <a:off x="4868532" y="5809150"/>
              <a:ext cx="291023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dirty="0"/>
                <a:t>Limited circuit depth</a:t>
              </a:r>
              <a:endParaRPr i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5F586F-43EC-2205-868D-40CE197DF039}"/>
              </a:ext>
            </a:extLst>
          </p:cNvPr>
          <p:cNvGrpSpPr/>
          <p:nvPr/>
        </p:nvGrpSpPr>
        <p:grpSpPr>
          <a:xfrm>
            <a:off x="4652530" y="1649265"/>
            <a:ext cx="2925778" cy="1751306"/>
            <a:chOff x="4652530" y="1649265"/>
            <a:chExt cx="2925778" cy="1751306"/>
          </a:xfrm>
        </p:grpSpPr>
        <p:sp>
          <p:nvSpPr>
            <p:cNvPr id="56" name="TextBox 55"/>
            <p:cNvSpPr txBox="1"/>
            <p:nvPr/>
          </p:nvSpPr>
          <p:spPr bwMode="auto">
            <a:xfrm>
              <a:off x="5446753" y="1649265"/>
              <a:ext cx="2131555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dirty="0"/>
                <a:t>Noisy (erroneous) operations</a:t>
              </a:r>
            </a:p>
          </p:txBody>
        </p:sp>
        <p:cxnSp>
          <p:nvCxnSpPr>
            <p:cNvPr id="31" name="Straight Arrow Connector 30"/>
            <p:cNvCxnSpPr>
              <a:cxnSpLocks/>
            </p:cNvCxnSpPr>
            <p:nvPr/>
          </p:nvCxnSpPr>
          <p:spPr bwMode="auto">
            <a:xfrm flipH="1">
              <a:off x="6096000" y="2373620"/>
              <a:ext cx="119463" cy="1026951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cxnSpLocks/>
            </p:cNvCxnSpPr>
            <p:nvPr/>
          </p:nvCxnSpPr>
          <p:spPr bwMode="auto">
            <a:xfrm>
              <a:off x="6704358" y="2127685"/>
              <a:ext cx="313732" cy="649466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cxnSpLocks/>
            </p:cNvCxnSpPr>
            <p:nvPr/>
          </p:nvCxnSpPr>
          <p:spPr bwMode="auto">
            <a:xfrm flipH="1">
              <a:off x="4652530" y="2288090"/>
              <a:ext cx="888017" cy="476353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3" name="Table 67"/>
          <p:cNvGraphicFramePr>
            <a:graphicFrameLocks noGrp="1"/>
          </p:cNvGraphicFramePr>
          <p:nvPr/>
        </p:nvGraphicFramePr>
        <p:xfrm>
          <a:off x="8957318" y="516419"/>
          <a:ext cx="2731550" cy="2103120"/>
        </p:xfrm>
        <a:graphic>
          <a:graphicData uri="http://schemas.openxmlformats.org/drawingml/2006/table">
            <a:tbl>
              <a:tblPr bandRow="1"/>
              <a:tblGrid>
                <a:gridCol w="136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45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# gates in algorithm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Algorithm fidelity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2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1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99.9%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10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99.0%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22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/>
                        <a:t>100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90.5%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2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/>
                        <a:t>1000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/>
                        <a:t>36.8%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 bwMode="auto">
          <a:xfrm>
            <a:off x="8750580" y="2647945"/>
            <a:ext cx="3123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rror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rate: 1/1000 = 0.1%</a:t>
            </a:r>
            <a:endParaRPr dirty="0"/>
          </a:p>
        </p:txBody>
      </p:sp>
      <p:grpSp>
        <p:nvGrpSpPr>
          <p:cNvPr id="107" name="Group 106"/>
          <p:cNvGrpSpPr/>
          <p:nvPr/>
        </p:nvGrpSpPr>
        <p:grpSpPr bwMode="auto">
          <a:xfrm>
            <a:off x="474831" y="4163097"/>
            <a:ext cx="1089458" cy="1095461"/>
            <a:chOff x="2168583" y="2166244"/>
            <a:chExt cx="1543963" cy="1552470"/>
          </a:xfrm>
        </p:grpSpPr>
        <p:cxnSp>
          <p:nvCxnSpPr>
            <p:cNvPr id="70" name="Straight Connector 69"/>
            <p:cNvCxnSpPr>
              <a:cxnSpLocks/>
              <a:stCxn id="80" idx="6"/>
            </p:cNvCxnSpPr>
            <p:nvPr/>
          </p:nvCxnSpPr>
          <p:spPr bwMode="auto">
            <a:xfrm flipH="1" flipV="1">
              <a:off x="2501003" y="3511074"/>
              <a:ext cx="27620" cy="2762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/>
              <a:stCxn id="78" idx="6"/>
              <a:endCxn id="83" idx="2"/>
            </p:cNvCxnSpPr>
            <p:nvPr/>
          </p:nvCxnSpPr>
          <p:spPr bwMode="auto">
            <a:xfrm>
              <a:off x="2528623" y="2942479"/>
              <a:ext cx="823883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cxnSpLocks/>
              <a:stCxn id="76" idx="4"/>
              <a:endCxn id="80" idx="0"/>
            </p:cNvCxnSpPr>
            <p:nvPr/>
          </p:nvCxnSpPr>
          <p:spPr bwMode="auto">
            <a:xfrm>
              <a:off x="2348603" y="2526284"/>
              <a:ext cx="0" cy="83239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/>
            </p:cNvCxnSpPr>
            <p:nvPr/>
          </p:nvCxnSpPr>
          <p:spPr bwMode="auto">
            <a:xfrm>
              <a:off x="2927648" y="2524602"/>
              <a:ext cx="0" cy="83239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cxnSpLocks/>
              <a:stCxn id="82" idx="4"/>
              <a:endCxn id="89" idx="0"/>
            </p:cNvCxnSpPr>
            <p:nvPr/>
          </p:nvCxnSpPr>
          <p:spPr bwMode="auto">
            <a:xfrm>
              <a:off x="3532526" y="2526284"/>
              <a:ext cx="0" cy="83239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 bwMode="auto">
            <a:xfrm>
              <a:off x="2168583" y="216624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2747627" y="216624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168583" y="2762459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747627" y="2762459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168583" y="335867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747627" y="335867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352506" y="216624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352506" y="2762459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3352506" y="335867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CBACBCD-F3AD-9804-345D-87A38724F1A0}"/>
              </a:ext>
            </a:extLst>
          </p:cNvPr>
          <p:cNvGrpSpPr/>
          <p:nvPr/>
        </p:nvGrpSpPr>
        <p:grpSpPr>
          <a:xfrm>
            <a:off x="2500727" y="2764443"/>
            <a:ext cx="6353100" cy="2351349"/>
            <a:chOff x="645248" y="3893142"/>
            <a:chExt cx="3204848" cy="1186147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64EC67E-B809-5108-D1B4-B1753293D4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5867" y="4892723"/>
              <a:ext cx="2448436" cy="836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ABE7463-6D6E-E8AD-948E-18E37FEB3F1A}"/>
                </a:ext>
              </a:extLst>
            </p:cNvPr>
            <p:cNvSpPr/>
            <p:nvPr/>
          </p:nvSpPr>
          <p:spPr>
            <a:xfrm>
              <a:off x="645248" y="4738580"/>
              <a:ext cx="325006" cy="325006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  <a:effectLst>
              <a:outerShdw blurRad="774700" dist="393700" dir="30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71F82B1-6EF2-0358-A67D-D8AEEC575B4A}"/>
                </a:ext>
              </a:extLst>
            </p:cNvPr>
            <p:cNvGrpSpPr/>
            <p:nvPr/>
          </p:nvGrpSpPr>
          <p:grpSpPr>
            <a:xfrm>
              <a:off x="3593781" y="4352795"/>
              <a:ext cx="252792" cy="312927"/>
              <a:chOff x="3593781" y="4352795"/>
              <a:chExt cx="252792" cy="312927"/>
            </a:xfrm>
          </p:grpSpPr>
          <p:sp>
            <p:nvSpPr>
              <p:cNvPr id="148" name="Rounded Rectangle 188">
                <a:extLst>
                  <a:ext uri="{FF2B5EF4-FFF2-40B4-BE49-F238E27FC236}">
                    <a16:creationId xmlns:a16="http://schemas.microsoft.com/office/drawing/2014/main" id="{00CE9855-C3F8-6613-53B3-5BDF0E9637FE}"/>
                  </a:ext>
                </a:extLst>
              </p:cNvPr>
              <p:cNvSpPr/>
              <p:nvPr/>
            </p:nvSpPr>
            <p:spPr bwMode="auto">
              <a:xfrm>
                <a:off x="3595434" y="4352795"/>
                <a:ext cx="251139" cy="2511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83C4B14C-EAE3-DB99-5B44-15C10682FBE5}"/>
                  </a:ext>
                </a:extLst>
              </p:cNvPr>
              <p:cNvGrpSpPr/>
              <p:nvPr/>
            </p:nvGrpSpPr>
            <p:grpSpPr bwMode="auto">
              <a:xfrm>
                <a:off x="3593781" y="4418047"/>
                <a:ext cx="223728" cy="247675"/>
                <a:chOff x="8880581" y="2554558"/>
                <a:chExt cx="513189" cy="568120"/>
              </a:xfrm>
            </p:grpSpPr>
            <p:sp>
              <p:nvSpPr>
                <p:cNvPr id="150" name="Arc 24">
                  <a:extLst>
                    <a:ext uri="{FF2B5EF4-FFF2-40B4-BE49-F238E27FC236}">
                      <a16:creationId xmlns:a16="http://schemas.microsoft.com/office/drawing/2014/main" id="{66937B32-81E7-C518-207A-AF82CAE58209}"/>
                    </a:ext>
                  </a:extLst>
                </p:cNvPr>
                <p:cNvSpPr/>
                <p:nvPr/>
              </p:nvSpPr>
              <p:spPr bwMode="auto">
                <a:xfrm rot="19386060">
                  <a:off x="8880581" y="2691749"/>
                  <a:ext cx="513189" cy="430929"/>
                </a:xfrm>
                <a:prstGeom prst="arc">
                  <a:avLst>
                    <a:gd name="adj1" fmla="val 16200000"/>
                    <a:gd name="adj2" fmla="val 21326959"/>
                  </a:avLst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B48C35D9-278F-8294-D49B-0CC977BE112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9199180" y="2554558"/>
                  <a:ext cx="112412" cy="23383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B61DE22-996F-7976-4700-8217BFBA3974}"/>
                </a:ext>
              </a:extLst>
            </p:cNvPr>
            <p:cNvGrpSpPr/>
            <p:nvPr/>
          </p:nvGrpSpPr>
          <p:grpSpPr>
            <a:xfrm>
              <a:off x="3593781" y="3930076"/>
              <a:ext cx="256315" cy="322080"/>
              <a:chOff x="3593781" y="3930076"/>
              <a:chExt cx="256315" cy="322080"/>
            </a:xfrm>
          </p:grpSpPr>
          <p:sp>
            <p:nvSpPr>
              <p:cNvPr id="144" name="Rounded Rectangle 184">
                <a:extLst>
                  <a:ext uri="{FF2B5EF4-FFF2-40B4-BE49-F238E27FC236}">
                    <a16:creationId xmlns:a16="http://schemas.microsoft.com/office/drawing/2014/main" id="{83962A8A-8C21-B0AC-42E4-64E793E3E5D5}"/>
                  </a:ext>
                </a:extLst>
              </p:cNvPr>
              <p:cNvSpPr/>
              <p:nvPr/>
            </p:nvSpPr>
            <p:spPr bwMode="auto">
              <a:xfrm>
                <a:off x="3598957" y="3930076"/>
                <a:ext cx="251139" cy="2511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DF38AC11-CEE1-3DAB-0E3B-8B934F483A04}"/>
                  </a:ext>
                </a:extLst>
              </p:cNvPr>
              <p:cNvGrpSpPr/>
              <p:nvPr/>
            </p:nvGrpSpPr>
            <p:grpSpPr bwMode="auto">
              <a:xfrm>
                <a:off x="3593781" y="4004481"/>
                <a:ext cx="223728" cy="247675"/>
                <a:chOff x="8880581" y="2554558"/>
                <a:chExt cx="513189" cy="568120"/>
              </a:xfrm>
            </p:grpSpPr>
            <p:sp>
              <p:nvSpPr>
                <p:cNvPr id="146" name="Arc 24">
                  <a:extLst>
                    <a:ext uri="{FF2B5EF4-FFF2-40B4-BE49-F238E27FC236}">
                      <a16:creationId xmlns:a16="http://schemas.microsoft.com/office/drawing/2014/main" id="{787016A6-C677-9AE3-3822-E2F6EB778542}"/>
                    </a:ext>
                  </a:extLst>
                </p:cNvPr>
                <p:cNvSpPr/>
                <p:nvPr/>
              </p:nvSpPr>
              <p:spPr bwMode="auto">
                <a:xfrm rot="19386060">
                  <a:off x="8880581" y="2691749"/>
                  <a:ext cx="513189" cy="430929"/>
                </a:xfrm>
                <a:prstGeom prst="arc">
                  <a:avLst>
                    <a:gd name="adj1" fmla="val 16200000"/>
                    <a:gd name="adj2" fmla="val 21326959"/>
                  </a:avLst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1A9161A-A869-5984-EEE3-75FC08B0B6C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9199180" y="2554558"/>
                  <a:ext cx="112412" cy="23383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282F643-7BD5-52B2-6833-444FDF11E51E}"/>
                </a:ext>
              </a:extLst>
            </p:cNvPr>
            <p:cNvGrpSpPr/>
            <p:nvPr/>
          </p:nvGrpSpPr>
          <p:grpSpPr>
            <a:xfrm>
              <a:off x="3593781" y="4775514"/>
              <a:ext cx="251661" cy="303775"/>
              <a:chOff x="3593781" y="4775514"/>
              <a:chExt cx="251661" cy="303775"/>
            </a:xfrm>
          </p:grpSpPr>
          <p:sp>
            <p:nvSpPr>
              <p:cNvPr id="140" name="Rounded Rectangle 179">
                <a:extLst>
                  <a:ext uri="{FF2B5EF4-FFF2-40B4-BE49-F238E27FC236}">
                    <a16:creationId xmlns:a16="http://schemas.microsoft.com/office/drawing/2014/main" id="{3C51F2AE-3D7B-DB89-5997-C69FA302225F}"/>
                  </a:ext>
                </a:extLst>
              </p:cNvPr>
              <p:cNvSpPr/>
              <p:nvPr/>
            </p:nvSpPr>
            <p:spPr bwMode="auto">
              <a:xfrm>
                <a:off x="3594303" y="4775514"/>
                <a:ext cx="251139" cy="2511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F4A4D80C-8FE1-068C-F119-EF0A6BAAAF9F}"/>
                  </a:ext>
                </a:extLst>
              </p:cNvPr>
              <p:cNvGrpSpPr/>
              <p:nvPr/>
            </p:nvGrpSpPr>
            <p:grpSpPr bwMode="auto">
              <a:xfrm>
                <a:off x="3593781" y="4831614"/>
                <a:ext cx="223728" cy="247675"/>
                <a:chOff x="8880609" y="2554558"/>
                <a:chExt cx="513191" cy="568120"/>
              </a:xfrm>
            </p:grpSpPr>
            <p:sp>
              <p:nvSpPr>
                <p:cNvPr id="142" name="Arc 24">
                  <a:extLst>
                    <a:ext uri="{FF2B5EF4-FFF2-40B4-BE49-F238E27FC236}">
                      <a16:creationId xmlns:a16="http://schemas.microsoft.com/office/drawing/2014/main" id="{FC32C9F1-B73E-858D-1D0C-AA2E75B367F5}"/>
                    </a:ext>
                  </a:extLst>
                </p:cNvPr>
                <p:cNvSpPr/>
                <p:nvPr/>
              </p:nvSpPr>
              <p:spPr bwMode="auto">
                <a:xfrm rot="19386060">
                  <a:off x="8880609" y="2691749"/>
                  <a:ext cx="513191" cy="430929"/>
                </a:xfrm>
                <a:prstGeom prst="arc">
                  <a:avLst>
                    <a:gd name="adj1" fmla="val 16200000"/>
                    <a:gd name="adj2" fmla="val 21326959"/>
                  </a:avLst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CAA4B45D-2708-D10E-0628-50CEAAF5494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9199179" y="2554558"/>
                  <a:ext cx="112413" cy="233829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09A2A2B-4D6B-1FAE-0E91-220D5DD9DB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5867" y="4055645"/>
              <a:ext cx="2453090" cy="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ounded Rectangle 155">
              <a:extLst>
                <a:ext uri="{FF2B5EF4-FFF2-40B4-BE49-F238E27FC236}">
                  <a16:creationId xmlns:a16="http://schemas.microsoft.com/office/drawing/2014/main" id="{B8CA0A29-E406-6199-D75B-F599FE0649C1}"/>
                </a:ext>
              </a:extLst>
            </p:cNvPr>
            <p:cNvSpPr/>
            <p:nvPr/>
          </p:nvSpPr>
          <p:spPr bwMode="auto">
            <a:xfrm>
              <a:off x="1326960" y="3930076"/>
              <a:ext cx="251139" cy="2511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EBAF4D2-0FA5-5413-C7A2-D0631821FF48}"/>
                </a:ext>
              </a:extLst>
            </p:cNvPr>
            <p:cNvSpPr/>
            <p:nvPr/>
          </p:nvSpPr>
          <p:spPr>
            <a:xfrm>
              <a:off x="645248" y="3893142"/>
              <a:ext cx="325006" cy="325006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  <a:effectLst>
              <a:outerShdw blurRad="774700" dist="393700" dir="30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0B9D379-0236-E538-5C68-B4D0E5F244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5867" y="4474184"/>
              <a:ext cx="2449567" cy="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9BB801-67E7-FA3B-6155-F3A4224C52A5}"/>
                </a:ext>
              </a:extLst>
            </p:cNvPr>
            <p:cNvGrpSpPr/>
            <p:nvPr/>
          </p:nvGrpSpPr>
          <p:grpSpPr>
            <a:xfrm>
              <a:off x="2691200" y="3992861"/>
              <a:ext cx="251139" cy="611072"/>
              <a:chOff x="2691200" y="3992861"/>
              <a:chExt cx="251139" cy="611072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68AB8FAE-E163-4DB6-561F-EFBFB74607B8}"/>
                  </a:ext>
                </a:extLst>
              </p:cNvPr>
              <p:cNvCxnSpPr>
                <a:cxnSpLocks/>
                <a:stCxn id="138" idx="4"/>
                <a:endCxn id="139" idx="0"/>
              </p:cNvCxnSpPr>
              <p:nvPr/>
            </p:nvCxnSpPr>
            <p:spPr bwMode="auto">
              <a:xfrm flipH="1">
                <a:off x="2816770" y="4118430"/>
                <a:ext cx="534" cy="23436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BF83B955-D07B-AE4B-F3D3-33DFC2D9E1F2}"/>
                  </a:ext>
                </a:extLst>
              </p:cNvPr>
              <p:cNvSpPr/>
              <p:nvPr/>
            </p:nvSpPr>
            <p:spPr bwMode="auto">
              <a:xfrm>
                <a:off x="2754519" y="3992861"/>
                <a:ext cx="125570" cy="125569"/>
              </a:xfrm>
              <a:prstGeom prst="ellipse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139" name="Rounded Rectangle 172">
                <a:extLst>
                  <a:ext uri="{FF2B5EF4-FFF2-40B4-BE49-F238E27FC236}">
                    <a16:creationId xmlns:a16="http://schemas.microsoft.com/office/drawing/2014/main" id="{5B87F456-489C-FC48-0A39-B5953F6A722A}"/>
                  </a:ext>
                </a:extLst>
              </p:cNvPr>
              <p:cNvSpPr/>
              <p:nvPr/>
            </p:nvSpPr>
            <p:spPr bwMode="auto">
              <a:xfrm>
                <a:off x="2691200" y="4352795"/>
                <a:ext cx="251139" cy="25113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</p:grp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B56AB082-3062-214A-9DEF-6ABEFD974C40}"/>
                </a:ext>
              </a:extLst>
            </p:cNvPr>
            <p:cNvSpPr/>
            <p:nvPr/>
          </p:nvSpPr>
          <p:spPr>
            <a:xfrm>
              <a:off x="645248" y="4315861"/>
              <a:ext cx="325006" cy="325006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  <a:effectLst>
              <a:outerShdw blurRad="774700" dist="393700" dir="3000000" sx="101000" sy="101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F120F48-196E-2C7D-F1F4-C4125CB43814}"/>
                </a:ext>
              </a:extLst>
            </p:cNvPr>
            <p:cNvGrpSpPr/>
            <p:nvPr/>
          </p:nvGrpSpPr>
          <p:grpSpPr>
            <a:xfrm>
              <a:off x="2131383" y="4415580"/>
              <a:ext cx="251139" cy="611072"/>
              <a:chOff x="2131383" y="4415580"/>
              <a:chExt cx="251139" cy="611072"/>
            </a:xfrm>
          </p:grpSpPr>
          <p:sp>
            <p:nvSpPr>
              <p:cNvPr id="134" name="Rounded Rectangle 177">
                <a:extLst>
                  <a:ext uri="{FF2B5EF4-FFF2-40B4-BE49-F238E27FC236}">
                    <a16:creationId xmlns:a16="http://schemas.microsoft.com/office/drawing/2014/main" id="{D09AD7AC-5ECD-6CAF-09A2-33C8AD1D4E5F}"/>
                  </a:ext>
                </a:extLst>
              </p:cNvPr>
              <p:cNvSpPr/>
              <p:nvPr/>
            </p:nvSpPr>
            <p:spPr bwMode="auto">
              <a:xfrm>
                <a:off x="2131383" y="4775514"/>
                <a:ext cx="251139" cy="25113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D7FC40E-01C5-215B-8775-482C13EC4427}"/>
                  </a:ext>
                </a:extLst>
              </p:cNvPr>
              <p:cNvCxnSpPr>
                <a:cxnSpLocks/>
                <a:stCxn id="136" idx="4"/>
                <a:endCxn id="134" idx="0"/>
              </p:cNvCxnSpPr>
              <p:nvPr/>
            </p:nvCxnSpPr>
            <p:spPr bwMode="auto">
              <a:xfrm flipH="1">
                <a:off x="2256953" y="4541149"/>
                <a:ext cx="537" cy="234365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9EDE723-3FED-6F88-AF48-07E9245C52CB}"/>
                  </a:ext>
                </a:extLst>
              </p:cNvPr>
              <p:cNvSpPr/>
              <p:nvPr/>
            </p:nvSpPr>
            <p:spPr bwMode="auto">
              <a:xfrm>
                <a:off x="2194705" y="4415580"/>
                <a:ext cx="125570" cy="125569"/>
              </a:xfrm>
              <a:prstGeom prst="ellipse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22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5A6176-74B9-75B7-57B9-6067358C9AA6}"/>
              </a:ext>
            </a:extLst>
          </p:cNvPr>
          <p:cNvSpPr/>
          <p:nvPr/>
        </p:nvSpPr>
        <p:spPr bwMode="auto">
          <a:xfrm>
            <a:off x="6171111" y="188639"/>
            <a:ext cx="5733026" cy="496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F7003-6054-792F-5CA8-F08AFF44864F}"/>
              </a:ext>
            </a:extLst>
          </p:cNvPr>
          <p:cNvSpPr txBox="1"/>
          <p:nvPr/>
        </p:nvSpPr>
        <p:spPr bwMode="auto">
          <a:xfrm>
            <a:off x="8144849" y="5517232"/>
            <a:ext cx="1445957" cy="462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qubits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978D64-D23F-7BC7-3A2D-E2D466934389}"/>
              </a:ext>
            </a:extLst>
          </p:cNvPr>
          <p:cNvCxnSpPr>
            <a:cxnSpLocks/>
          </p:cNvCxnSpPr>
          <p:nvPr/>
        </p:nvCxnSpPr>
        <p:spPr bwMode="auto">
          <a:xfrm>
            <a:off x="6171111" y="5149056"/>
            <a:ext cx="573302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0F258A-D098-CB26-626E-0320EDC7650A}"/>
              </a:ext>
            </a:extLst>
          </p:cNvPr>
          <p:cNvCxnSpPr>
            <a:cxnSpLocks/>
          </p:cNvCxnSpPr>
          <p:nvPr/>
        </p:nvCxnSpPr>
        <p:spPr bwMode="auto">
          <a:xfrm flipV="1">
            <a:off x="6171111" y="193146"/>
            <a:ext cx="0" cy="49604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B64D75D-2FB6-775D-7777-D5124463ABFE}"/>
              </a:ext>
            </a:extLst>
          </p:cNvPr>
          <p:cNvSpPr txBox="1"/>
          <p:nvPr/>
        </p:nvSpPr>
        <p:spPr bwMode="auto">
          <a:xfrm>
            <a:off x="5731537" y="3202302"/>
            <a:ext cx="404685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99,9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5882A-0099-359A-842E-B9FC304056A8}"/>
              </a:ext>
            </a:extLst>
          </p:cNvPr>
          <p:cNvSpPr txBox="1"/>
          <p:nvPr/>
        </p:nvSpPr>
        <p:spPr bwMode="auto">
          <a:xfrm>
            <a:off x="5517908" y="572315"/>
            <a:ext cx="618314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99,9999</a:t>
            </a:r>
          </a:p>
        </p:txBody>
      </p:sp>
      <p:cxnSp>
        <p:nvCxnSpPr>
          <p:cNvPr id="20" name="Gerade Verbindung 5">
            <a:extLst>
              <a:ext uri="{FF2B5EF4-FFF2-40B4-BE49-F238E27FC236}">
                <a16:creationId xmlns:a16="http://schemas.microsoft.com/office/drawing/2014/main" id="{E4AA0E97-DAA3-20CB-F5BD-8744D9781482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1541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7">
            <a:extLst>
              <a:ext uri="{FF2B5EF4-FFF2-40B4-BE49-F238E27FC236}">
                <a16:creationId xmlns:a16="http://schemas.microsoft.com/office/drawing/2014/main" id="{078F6F32-A107-9D8E-1B22-48BB29C044FB}"/>
              </a:ext>
            </a:extLst>
          </p:cNvPr>
          <p:cNvCxnSpPr>
            <a:cxnSpLocks/>
          </p:cNvCxnSpPr>
          <p:nvPr/>
        </p:nvCxnSpPr>
        <p:spPr bwMode="auto">
          <a:xfrm flipV="1">
            <a:off x="8585018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2">
            <a:extLst>
              <a:ext uri="{FF2B5EF4-FFF2-40B4-BE49-F238E27FC236}">
                <a16:creationId xmlns:a16="http://schemas.microsoft.com/office/drawing/2014/main" id="{2E8036C0-EFA5-D8D9-95AF-F7377CED0140}"/>
              </a:ext>
            </a:extLst>
          </p:cNvPr>
          <p:cNvCxnSpPr>
            <a:cxnSpLocks/>
          </p:cNvCxnSpPr>
          <p:nvPr/>
        </p:nvCxnSpPr>
        <p:spPr bwMode="auto">
          <a:xfrm flipV="1">
            <a:off x="9188494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5">
            <a:extLst>
              <a:ext uri="{FF2B5EF4-FFF2-40B4-BE49-F238E27FC236}">
                <a16:creationId xmlns:a16="http://schemas.microsoft.com/office/drawing/2014/main" id="{A07FAFF1-B623-634C-A40F-91578B2C3D78}"/>
              </a:ext>
            </a:extLst>
          </p:cNvPr>
          <p:cNvCxnSpPr>
            <a:cxnSpLocks/>
          </p:cNvCxnSpPr>
          <p:nvPr/>
        </p:nvCxnSpPr>
        <p:spPr bwMode="auto">
          <a:xfrm flipV="1">
            <a:off x="9791971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1">
            <a:extLst>
              <a:ext uri="{FF2B5EF4-FFF2-40B4-BE49-F238E27FC236}">
                <a16:creationId xmlns:a16="http://schemas.microsoft.com/office/drawing/2014/main" id="{B1953256-41AE-04AC-B1FA-BEB51467ABC0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95447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2">
            <a:extLst>
              <a:ext uri="{FF2B5EF4-FFF2-40B4-BE49-F238E27FC236}">
                <a16:creationId xmlns:a16="http://schemas.microsoft.com/office/drawing/2014/main" id="{27417606-C974-AE5C-FB67-AE81E3A1C5B9}"/>
              </a:ext>
            </a:extLst>
          </p:cNvPr>
          <p:cNvCxnSpPr>
            <a:cxnSpLocks/>
          </p:cNvCxnSpPr>
          <p:nvPr/>
        </p:nvCxnSpPr>
        <p:spPr bwMode="auto">
          <a:xfrm flipV="1">
            <a:off x="10998924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>
            <a:extLst>
              <a:ext uri="{FF2B5EF4-FFF2-40B4-BE49-F238E27FC236}">
                <a16:creationId xmlns:a16="http://schemas.microsoft.com/office/drawing/2014/main" id="{8DAF769B-0AEC-5A30-3464-13D5B7CBD437}"/>
              </a:ext>
            </a:extLst>
          </p:cNvPr>
          <p:cNvSpPr txBox="1"/>
          <p:nvPr/>
        </p:nvSpPr>
        <p:spPr bwMode="auto">
          <a:xfrm rot="17959404">
            <a:off x="7659300" y="5110527"/>
            <a:ext cx="515980" cy="23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</a:t>
            </a:r>
            <a:r>
              <a:rPr lang="en-US" sz="1200" baseline="30000"/>
              <a:t>3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F6F97D36-C9A3-B99B-8D6B-E6022BF6BFEB}"/>
              </a:ext>
            </a:extLst>
          </p:cNvPr>
          <p:cNvSpPr txBox="1"/>
          <p:nvPr/>
        </p:nvSpPr>
        <p:spPr bwMode="auto">
          <a:xfrm>
            <a:off x="5862469" y="4985809"/>
            <a:ext cx="297199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90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3859AB55-3BF6-0B54-7BAF-C1EEBF8347CE}"/>
              </a:ext>
            </a:extLst>
          </p:cNvPr>
          <p:cNvSpPr txBox="1"/>
          <p:nvPr/>
        </p:nvSpPr>
        <p:spPr bwMode="auto">
          <a:xfrm rot="17959404">
            <a:off x="11280458" y="5110527"/>
            <a:ext cx="515980" cy="23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</a:t>
            </a:r>
            <a:r>
              <a:rPr lang="en-US" sz="1200" baseline="30000"/>
              <a:t>9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73F2ED8E-E3C6-3F16-49DF-71D15A7EE4A6}"/>
              </a:ext>
            </a:extLst>
          </p:cNvPr>
          <p:cNvSpPr txBox="1"/>
          <p:nvPr/>
        </p:nvSpPr>
        <p:spPr bwMode="auto">
          <a:xfrm rot="17959404">
            <a:off x="9469931" y="5110527"/>
            <a:ext cx="515980" cy="23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6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D620CE97-78BF-F05C-53EC-09C2E333DC6E}"/>
              </a:ext>
            </a:extLst>
          </p:cNvPr>
          <p:cNvSpPr txBox="1"/>
          <p:nvPr/>
        </p:nvSpPr>
        <p:spPr bwMode="auto">
          <a:xfrm>
            <a:off x="5862469" y="4172748"/>
            <a:ext cx="297199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99</a:t>
            </a:r>
          </a:p>
        </p:txBody>
      </p:sp>
      <p:cxnSp>
        <p:nvCxnSpPr>
          <p:cNvPr id="33" name="Gerade Verbindung 41">
            <a:extLst>
              <a:ext uri="{FF2B5EF4-FFF2-40B4-BE49-F238E27FC236}">
                <a16:creationId xmlns:a16="http://schemas.microsoft.com/office/drawing/2014/main" id="{D7B18B8C-4646-CD73-D7E2-0C07C1557555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6216372" y="666003"/>
            <a:ext cx="0" cy="905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42">
            <a:extLst>
              <a:ext uri="{FF2B5EF4-FFF2-40B4-BE49-F238E27FC236}">
                <a16:creationId xmlns:a16="http://schemas.microsoft.com/office/drawing/2014/main" id="{CDCF5F62-3567-E7C5-75B2-4E4D7B37514E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6216372" y="1567077"/>
            <a:ext cx="0" cy="905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43">
            <a:extLst>
              <a:ext uri="{FF2B5EF4-FFF2-40B4-BE49-F238E27FC236}">
                <a16:creationId xmlns:a16="http://schemas.microsoft.com/office/drawing/2014/main" id="{B3FDA02A-44FE-268E-241B-4CBA4188A7C3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6216372" y="2468152"/>
            <a:ext cx="0" cy="905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44">
            <a:extLst>
              <a:ext uri="{FF2B5EF4-FFF2-40B4-BE49-F238E27FC236}">
                <a16:creationId xmlns:a16="http://schemas.microsoft.com/office/drawing/2014/main" id="{1FBAA420-C312-1321-DE92-BE723BADBA22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6216372" y="3369227"/>
            <a:ext cx="0" cy="905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0">
            <a:extLst>
              <a:ext uri="{FF2B5EF4-FFF2-40B4-BE49-F238E27FC236}">
                <a16:creationId xmlns:a16="http://schemas.microsoft.com/office/drawing/2014/main" id="{3C1E0B87-510A-79B1-274F-36C3996F6387}"/>
              </a:ext>
            </a:extLst>
          </p:cNvPr>
          <p:cNvSpPr txBox="1"/>
          <p:nvPr/>
        </p:nvSpPr>
        <p:spPr bwMode="auto">
          <a:xfrm>
            <a:off x="5589118" y="1448977"/>
            <a:ext cx="547104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99,999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C728C225-9F10-E5A8-3013-31613BBED859}"/>
              </a:ext>
            </a:extLst>
          </p:cNvPr>
          <p:cNvSpPr txBox="1"/>
          <p:nvPr/>
        </p:nvSpPr>
        <p:spPr bwMode="auto">
          <a:xfrm>
            <a:off x="5660327" y="2325640"/>
            <a:ext cx="475895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99,99</a:t>
            </a:r>
          </a:p>
        </p:txBody>
      </p:sp>
      <p:cxnSp>
        <p:nvCxnSpPr>
          <p:cNvPr id="41" name="Gerade Verbindung 56">
            <a:extLst>
              <a:ext uri="{FF2B5EF4-FFF2-40B4-BE49-F238E27FC236}">
                <a16:creationId xmlns:a16="http://schemas.microsoft.com/office/drawing/2014/main" id="{35A700D2-8A2C-49AB-5D70-8DD965B5A48D}"/>
              </a:ext>
            </a:extLst>
          </p:cNvPr>
          <p:cNvCxnSpPr>
            <a:cxnSpLocks/>
          </p:cNvCxnSpPr>
          <p:nvPr/>
        </p:nvCxnSpPr>
        <p:spPr bwMode="auto">
          <a:xfrm flipV="1">
            <a:off x="11608295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8DA545-5795-1C91-BA39-317C3FDC8041}"/>
              </a:ext>
            </a:extLst>
          </p:cNvPr>
          <p:cNvSpPr txBox="1"/>
          <p:nvPr/>
        </p:nvSpPr>
        <p:spPr bwMode="auto">
          <a:xfrm rot="16200000">
            <a:off x="4017525" y="2654443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Fidelities of physical qubits</a:t>
            </a:r>
          </a:p>
        </p:txBody>
      </p:sp>
      <p:sp>
        <p:nvSpPr>
          <p:cNvPr id="56" name="Freihandform 53">
            <a:extLst>
              <a:ext uri="{FF2B5EF4-FFF2-40B4-BE49-F238E27FC236}">
                <a16:creationId xmlns:a16="http://schemas.microsoft.com/office/drawing/2014/main" id="{645B3E2A-12E4-8587-9AC2-FAEEFF87C0EE}"/>
              </a:ext>
            </a:extLst>
          </p:cNvPr>
          <p:cNvSpPr/>
          <p:nvPr/>
        </p:nvSpPr>
        <p:spPr bwMode="auto">
          <a:xfrm>
            <a:off x="9174352" y="643685"/>
            <a:ext cx="2642352" cy="2697977"/>
          </a:xfrm>
          <a:custGeom>
            <a:avLst/>
            <a:gdLst>
              <a:gd name="connsiteX0" fmla="*/ 0 w 1348352"/>
              <a:gd name="connsiteY0" fmla="*/ 0 h 1766806"/>
              <a:gd name="connsiteX1" fmla="*/ 418454 w 1348352"/>
              <a:gd name="connsiteY1" fmla="*/ 1766806 h 1766806"/>
              <a:gd name="connsiteX2" fmla="*/ 1348352 w 1348352"/>
              <a:gd name="connsiteY2" fmla="*/ 1766806 h 1766806"/>
              <a:gd name="connsiteX3" fmla="*/ 1332854 w 1348352"/>
              <a:gd name="connsiteY3" fmla="*/ 30996 h 1766806"/>
              <a:gd name="connsiteX0" fmla="*/ 0 w 1348352"/>
              <a:gd name="connsiteY0" fmla="*/ 0 h 1766806"/>
              <a:gd name="connsiteX1" fmla="*/ 418454 w 1348352"/>
              <a:gd name="connsiteY1" fmla="*/ 1766806 h 1766806"/>
              <a:gd name="connsiteX2" fmla="*/ 1348352 w 1348352"/>
              <a:gd name="connsiteY2" fmla="*/ 1766806 h 1766806"/>
              <a:gd name="connsiteX3" fmla="*/ 1332854 w 1348352"/>
              <a:gd name="connsiteY3" fmla="*/ 30996 h 1766806"/>
              <a:gd name="connsiteX4" fmla="*/ 0 w 1348352"/>
              <a:gd name="connsiteY4" fmla="*/ 0 h 1766806"/>
              <a:gd name="connsiteX0" fmla="*/ 0 w 1363850"/>
              <a:gd name="connsiteY0" fmla="*/ 0 h 1766806"/>
              <a:gd name="connsiteX1" fmla="*/ 418454 w 1363850"/>
              <a:gd name="connsiteY1" fmla="*/ 1766806 h 1766806"/>
              <a:gd name="connsiteX2" fmla="*/ 1348352 w 1363850"/>
              <a:gd name="connsiteY2" fmla="*/ 1766806 h 1766806"/>
              <a:gd name="connsiteX3" fmla="*/ 1363850 w 1363850"/>
              <a:gd name="connsiteY3" fmla="*/ 30996 h 1766806"/>
              <a:gd name="connsiteX4" fmla="*/ 0 w 1363850"/>
              <a:gd name="connsiteY4" fmla="*/ 0 h 1766806"/>
              <a:gd name="connsiteX0" fmla="*/ 0 w 1363850"/>
              <a:gd name="connsiteY0" fmla="*/ 0 h 1766806"/>
              <a:gd name="connsiteX1" fmla="*/ 418454 w 1363850"/>
              <a:gd name="connsiteY1" fmla="*/ 1766806 h 1766806"/>
              <a:gd name="connsiteX2" fmla="*/ 1348352 w 1363850"/>
              <a:gd name="connsiteY2" fmla="*/ 1766806 h 1766806"/>
              <a:gd name="connsiteX3" fmla="*/ 1363850 w 1363850"/>
              <a:gd name="connsiteY3" fmla="*/ 15498 h 1766806"/>
              <a:gd name="connsiteX4" fmla="*/ 0 w 1363850"/>
              <a:gd name="connsiteY4" fmla="*/ 0 h 1766806"/>
              <a:gd name="connsiteX0" fmla="*/ 0 w 1765478"/>
              <a:gd name="connsiteY0" fmla="*/ 0 h 1766806"/>
              <a:gd name="connsiteX1" fmla="*/ 418454 w 1765478"/>
              <a:gd name="connsiteY1" fmla="*/ 1766806 h 1766806"/>
              <a:gd name="connsiteX2" fmla="*/ 1348352 w 1765478"/>
              <a:gd name="connsiteY2" fmla="*/ 1766806 h 1766806"/>
              <a:gd name="connsiteX3" fmla="*/ 1765478 w 1765478"/>
              <a:gd name="connsiteY3" fmla="*/ 10658 h 1766806"/>
              <a:gd name="connsiteX4" fmla="*/ 0 w 1765478"/>
              <a:gd name="connsiteY4" fmla="*/ 0 h 1766806"/>
              <a:gd name="connsiteX0" fmla="*/ 0 w 1765478"/>
              <a:gd name="connsiteY0" fmla="*/ 0 h 1766806"/>
              <a:gd name="connsiteX1" fmla="*/ 418454 w 1765478"/>
              <a:gd name="connsiteY1" fmla="*/ 1766806 h 1766806"/>
              <a:gd name="connsiteX2" fmla="*/ 1735463 w 1765478"/>
              <a:gd name="connsiteY2" fmla="*/ 1766806 h 1766806"/>
              <a:gd name="connsiteX3" fmla="*/ 1765478 w 1765478"/>
              <a:gd name="connsiteY3" fmla="*/ 10658 h 1766806"/>
              <a:gd name="connsiteX4" fmla="*/ 0 w 1765478"/>
              <a:gd name="connsiteY4" fmla="*/ 0 h 1766806"/>
              <a:gd name="connsiteX0" fmla="*/ 0 w 1774174"/>
              <a:gd name="connsiteY0" fmla="*/ 0 h 1766806"/>
              <a:gd name="connsiteX1" fmla="*/ 418454 w 1774174"/>
              <a:gd name="connsiteY1" fmla="*/ 1766806 h 1766806"/>
              <a:gd name="connsiteX2" fmla="*/ 1774174 w 1774174"/>
              <a:gd name="connsiteY2" fmla="*/ 1766806 h 1766806"/>
              <a:gd name="connsiteX3" fmla="*/ 1765478 w 1774174"/>
              <a:gd name="connsiteY3" fmla="*/ 10658 h 1766806"/>
              <a:gd name="connsiteX4" fmla="*/ 0 w 1774174"/>
              <a:gd name="connsiteY4" fmla="*/ 0 h 17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4174" h="1766806">
                <a:moveTo>
                  <a:pt x="0" y="0"/>
                </a:moveTo>
                <a:lnTo>
                  <a:pt x="418454" y="1766806"/>
                </a:lnTo>
                <a:lnTo>
                  <a:pt x="1774174" y="1766806"/>
                </a:lnTo>
                <a:cubicBezTo>
                  <a:pt x="1771275" y="1181423"/>
                  <a:pt x="1768377" y="596041"/>
                  <a:pt x="1765478" y="1065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softEdge rad="567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2" name="TextBox 961">
            <a:extLst>
              <a:ext uri="{FF2B5EF4-FFF2-40B4-BE49-F238E27FC236}">
                <a16:creationId xmlns:a16="http://schemas.microsoft.com/office/drawing/2014/main" id="{6DA73196-BE13-0E1B-ADF8-36932106DB20}"/>
              </a:ext>
            </a:extLst>
          </p:cNvPr>
          <p:cNvSpPr txBox="1"/>
          <p:nvPr/>
        </p:nvSpPr>
        <p:spPr bwMode="auto">
          <a:xfrm>
            <a:off x="9768408" y="1472473"/>
            <a:ext cx="1893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Fault Tolerant Quantum Computers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(FTQC)</a:t>
            </a:r>
          </a:p>
        </p:txBody>
      </p:sp>
      <p:sp>
        <p:nvSpPr>
          <p:cNvPr id="963" name="TextBox 962">
            <a:extLst>
              <a:ext uri="{FF2B5EF4-FFF2-40B4-BE49-F238E27FC236}">
                <a16:creationId xmlns:a16="http://schemas.microsoft.com/office/drawing/2014/main" id="{F93923C4-4169-92FD-778C-34275A42E0B0}"/>
              </a:ext>
            </a:extLst>
          </p:cNvPr>
          <p:cNvSpPr txBox="1"/>
          <p:nvPr/>
        </p:nvSpPr>
        <p:spPr bwMode="auto">
          <a:xfrm>
            <a:off x="377995" y="1434508"/>
            <a:ext cx="5090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Horizon: Fault Tolerant (FT) area</a:t>
            </a:r>
          </a:p>
          <a:p>
            <a:pPr marL="742957" lvl="1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742957" lvl="1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9398-41CB-C8AA-24A8-6A7D2EC5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13" y="365127"/>
            <a:ext cx="4376801" cy="801936"/>
          </a:xfrm>
        </p:spPr>
        <p:txBody>
          <a:bodyPr>
            <a:normAutofit fontScale="90000"/>
          </a:bodyPr>
          <a:lstStyle/>
          <a:p>
            <a:r>
              <a:rPr lang="en-DE" dirty="0"/>
              <a:t>NISQ and FTQC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88DAB6-A165-5E56-9278-9C85F5F3AB46}"/>
              </a:ext>
            </a:extLst>
          </p:cNvPr>
          <p:cNvGrpSpPr/>
          <p:nvPr/>
        </p:nvGrpSpPr>
        <p:grpSpPr>
          <a:xfrm>
            <a:off x="558113" y="1984896"/>
            <a:ext cx="4385759" cy="4108400"/>
            <a:chOff x="1968544" y="2098080"/>
            <a:chExt cx="3489892" cy="5650823"/>
          </a:xfrm>
        </p:grpSpPr>
        <p:sp>
          <p:nvSpPr>
            <p:cNvPr id="9" name="Rectangle: Rounded Corners 15">
              <a:extLst>
                <a:ext uri="{FF2B5EF4-FFF2-40B4-BE49-F238E27FC236}">
                  <a16:creationId xmlns:a16="http://schemas.microsoft.com/office/drawing/2014/main" id="{E0AE1922-51B5-127E-47F4-07CB14BF2101}"/>
                </a:ext>
              </a:extLst>
            </p:cNvPr>
            <p:cNvSpPr/>
            <p:nvPr/>
          </p:nvSpPr>
          <p:spPr>
            <a:xfrm>
              <a:off x="1968544" y="2098080"/>
              <a:ext cx="3489892" cy="5650823"/>
            </a:xfrm>
            <a:prstGeom prst="roundRect">
              <a:avLst>
                <a:gd name="adj" fmla="val 16954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320800" dir="2040000" sx="80000" sy="80000" algn="t" rotWithShape="0">
                <a:schemeClr val="tx1">
                  <a:lumMod val="95000"/>
                  <a:lumOff val="5000"/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6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E152D8-EE7D-DF32-25D7-D8264AD41E88}"/>
                </a:ext>
              </a:extLst>
            </p:cNvPr>
            <p:cNvSpPr/>
            <p:nvPr/>
          </p:nvSpPr>
          <p:spPr>
            <a:xfrm>
              <a:off x="2114805" y="3198931"/>
              <a:ext cx="3197369" cy="4360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cs typeface="Arial"/>
                </a:rPr>
                <a:t>Error correction is based on redundancy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2000" kern="0" dirty="0">
                <a:solidFill>
                  <a:srgbClr val="000000"/>
                </a:solidFill>
                <a:latin typeface="Microsoft Sans Serif"/>
                <a:cs typeface="Arial"/>
              </a:endParaRP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cs typeface="Arial"/>
                </a:rPr>
                <a:t>1 single </a:t>
              </a:r>
              <a:r>
                <a:rPr lang="en-US" sz="2000" dirty="0">
                  <a:solidFill>
                    <a:srgbClr val="000000"/>
                  </a:solidFill>
                  <a:latin typeface="Microsoft Sans Serif"/>
                  <a:cs typeface="Arial"/>
                </a:rPr>
                <a:t>fault tolerant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icrosoft Sans Serif"/>
                  <a:cs typeface="Arial"/>
                </a:rPr>
                <a:t> qubit requires multiple physical qubits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2000" kern="0" dirty="0">
                <a:solidFill>
                  <a:srgbClr val="000000"/>
                </a:solidFill>
                <a:latin typeface="Microsoft Sans Serif"/>
                <a:cs typeface="Arial"/>
              </a:endParaRP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Microsoft Sans Serif"/>
                  <a:cs typeface="Arial"/>
                </a:rPr>
                <a:t>Noise needs to be reduced below a certain threshold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cs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147EFB6-D084-6B94-9E69-441D8CE36A42}"/>
              </a:ext>
            </a:extLst>
          </p:cNvPr>
          <p:cNvSpPr txBox="1"/>
          <p:nvPr/>
        </p:nvSpPr>
        <p:spPr bwMode="auto">
          <a:xfrm>
            <a:off x="669363" y="2387440"/>
            <a:ext cx="4274509" cy="40011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0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Why so complex?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53" name="Round Single Corner of Rectangle 52">
            <a:extLst>
              <a:ext uri="{FF2B5EF4-FFF2-40B4-BE49-F238E27FC236}">
                <a16:creationId xmlns:a16="http://schemas.microsoft.com/office/drawing/2014/main" id="{090ECB49-686C-2529-E6EE-63F6F65D2672}"/>
              </a:ext>
            </a:extLst>
          </p:cNvPr>
          <p:cNvSpPr/>
          <p:nvPr/>
        </p:nvSpPr>
        <p:spPr bwMode="auto">
          <a:xfrm>
            <a:off x="6182237" y="3520932"/>
            <a:ext cx="1497939" cy="1613297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Now: Foundation</a:t>
            </a:r>
          </a:p>
          <a:p>
            <a:r>
              <a:rPr lang="en-US" sz="1100" dirty="0">
                <a:solidFill>
                  <a:schemeClr val="tx1"/>
                </a:solidFill>
              </a:rPr>
              <a:t>(IQM, Google, IBM, </a:t>
            </a:r>
            <a:r>
              <a:rPr lang="en-US" sz="1100" dirty="0" err="1">
                <a:solidFill>
                  <a:schemeClr val="tx1"/>
                </a:solidFill>
              </a:rPr>
              <a:t>Rigetti</a:t>
            </a:r>
            <a:r>
              <a:rPr lang="en-US" sz="1100" dirty="0">
                <a:solidFill>
                  <a:schemeClr val="tx1"/>
                </a:solidFill>
              </a:rPr>
              <a:t>, ….)</a:t>
            </a:r>
          </a:p>
          <a:p>
            <a:endParaRPr lang="en-DE" sz="1100" dirty="0"/>
          </a:p>
        </p:txBody>
      </p:sp>
      <p:cxnSp>
        <p:nvCxnSpPr>
          <p:cNvPr id="54" name="Gerade Verbindung 2">
            <a:extLst>
              <a:ext uri="{FF2B5EF4-FFF2-40B4-BE49-F238E27FC236}">
                <a16:creationId xmlns:a16="http://schemas.microsoft.com/office/drawing/2014/main" id="{8A11CA8E-72C4-10D0-412F-DAABDA749D35}"/>
              </a:ext>
            </a:extLst>
          </p:cNvPr>
          <p:cNvCxnSpPr>
            <a:cxnSpLocks/>
          </p:cNvCxnSpPr>
          <p:nvPr/>
        </p:nvCxnSpPr>
        <p:spPr bwMode="auto">
          <a:xfrm flipV="1">
            <a:off x="6768317" y="5013119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4">
            <a:extLst>
              <a:ext uri="{FF2B5EF4-FFF2-40B4-BE49-F238E27FC236}">
                <a16:creationId xmlns:a16="http://schemas.microsoft.com/office/drawing/2014/main" id="{389DAA52-6E4B-AFE0-2A4F-066EC279DC65}"/>
              </a:ext>
            </a:extLst>
          </p:cNvPr>
          <p:cNvCxnSpPr>
            <a:cxnSpLocks/>
          </p:cNvCxnSpPr>
          <p:nvPr/>
        </p:nvCxnSpPr>
        <p:spPr bwMode="auto">
          <a:xfrm flipV="1">
            <a:off x="7371793" y="5013119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9">
            <a:extLst>
              <a:ext uri="{FF2B5EF4-FFF2-40B4-BE49-F238E27FC236}">
                <a16:creationId xmlns:a16="http://schemas.microsoft.com/office/drawing/2014/main" id="{DBF85900-B3A4-99BF-1D0C-36CB3483B914}"/>
              </a:ext>
            </a:extLst>
          </p:cNvPr>
          <p:cNvSpPr txBox="1"/>
          <p:nvPr/>
        </p:nvSpPr>
        <p:spPr bwMode="auto">
          <a:xfrm rot="17959404">
            <a:off x="7040601" y="5109751"/>
            <a:ext cx="515980" cy="23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</a:t>
            </a:r>
            <a:r>
              <a:rPr lang="en-US" sz="1200" baseline="30000"/>
              <a:t>2</a:t>
            </a:r>
          </a:p>
        </p:txBody>
      </p:sp>
      <p:sp>
        <p:nvSpPr>
          <p:cNvPr id="58" name="TextBox 9">
            <a:extLst>
              <a:ext uri="{FF2B5EF4-FFF2-40B4-BE49-F238E27FC236}">
                <a16:creationId xmlns:a16="http://schemas.microsoft.com/office/drawing/2014/main" id="{C3BE506B-4EE9-61F5-21A8-1B5626174E15}"/>
              </a:ext>
            </a:extLst>
          </p:cNvPr>
          <p:cNvSpPr txBox="1"/>
          <p:nvPr/>
        </p:nvSpPr>
        <p:spPr bwMode="auto">
          <a:xfrm rot="17959404">
            <a:off x="6516086" y="5078270"/>
            <a:ext cx="443759" cy="23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</a:t>
            </a:r>
            <a:endParaRPr lang="en-US" sz="1200" baseline="30000"/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16672782-5B03-29F1-24FF-75EE92A728F2}"/>
              </a:ext>
            </a:extLst>
          </p:cNvPr>
          <p:cNvSpPr txBox="1"/>
          <p:nvPr/>
        </p:nvSpPr>
        <p:spPr bwMode="auto">
          <a:xfrm>
            <a:off x="5856198" y="4171972"/>
            <a:ext cx="297199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99</a:t>
            </a:r>
          </a:p>
        </p:txBody>
      </p:sp>
      <p:cxnSp>
        <p:nvCxnSpPr>
          <p:cNvPr id="60" name="Gerade Verbindung 44">
            <a:extLst>
              <a:ext uri="{FF2B5EF4-FFF2-40B4-BE49-F238E27FC236}">
                <a16:creationId xmlns:a16="http://schemas.microsoft.com/office/drawing/2014/main" id="{78DD73FC-7108-E6DD-2929-992BEFC812A2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6210101" y="3368451"/>
            <a:ext cx="0" cy="905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45">
            <a:extLst>
              <a:ext uri="{FF2B5EF4-FFF2-40B4-BE49-F238E27FC236}">
                <a16:creationId xmlns:a16="http://schemas.microsoft.com/office/drawing/2014/main" id="{A4090EF9-9152-CA57-9033-27577990D200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6210101" y="4269525"/>
            <a:ext cx="0" cy="905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9">
            <a:extLst>
              <a:ext uri="{FF2B5EF4-FFF2-40B4-BE49-F238E27FC236}">
                <a16:creationId xmlns:a16="http://schemas.microsoft.com/office/drawing/2014/main" id="{72673097-845F-772C-2CD8-20866F1E7E31}"/>
              </a:ext>
            </a:extLst>
          </p:cNvPr>
          <p:cNvSpPr txBox="1"/>
          <p:nvPr/>
        </p:nvSpPr>
        <p:spPr bwMode="auto">
          <a:xfrm rot="17959404">
            <a:off x="6018226" y="5083676"/>
            <a:ext cx="337435" cy="23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8E33B3A3-CA50-A482-2154-A67EC09446A7}"/>
              </a:ext>
            </a:extLst>
          </p:cNvPr>
          <p:cNvSpPr txBox="1"/>
          <p:nvPr/>
        </p:nvSpPr>
        <p:spPr bwMode="auto">
          <a:xfrm>
            <a:off x="5856198" y="4985033"/>
            <a:ext cx="297199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90</a:t>
            </a:r>
          </a:p>
        </p:txBody>
      </p:sp>
      <p:sp>
        <p:nvSpPr>
          <p:cNvPr id="6" name="Google Shape;258;p34">
            <a:extLst>
              <a:ext uri="{FF2B5EF4-FFF2-40B4-BE49-F238E27FC236}">
                <a16:creationId xmlns:a16="http://schemas.microsoft.com/office/drawing/2014/main" id="{E9C4DA2A-5D47-DB6C-CF7D-336E305644B4}"/>
              </a:ext>
            </a:extLst>
          </p:cNvPr>
          <p:cNvSpPr txBox="1"/>
          <p:nvPr/>
        </p:nvSpPr>
        <p:spPr>
          <a:xfrm>
            <a:off x="6992994" y="1748525"/>
            <a:ext cx="3340652" cy="57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Connectivity </a:t>
            </a:r>
            <a:r>
              <a:rPr lang="de-DE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of</a:t>
            </a:r>
            <a:r>
              <a:rPr lang="de-DE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qubits</a:t>
            </a:r>
            <a:r>
              <a:rPr lang="de-DE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, </a:t>
            </a:r>
            <a:r>
              <a:rPr lang="de-DE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speed</a:t>
            </a:r>
            <a:r>
              <a:rPr lang="de-DE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of</a:t>
            </a:r>
            <a:r>
              <a:rPr lang="de-DE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operations</a:t>
            </a:r>
            <a:r>
              <a:rPr lang="de-DE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and </a:t>
            </a:r>
            <a:r>
              <a:rPr lang="de-DE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other</a:t>
            </a:r>
            <a:r>
              <a:rPr lang="de-DE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parameters</a:t>
            </a:r>
            <a:r>
              <a:rPr lang="de-DE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can</a:t>
            </a:r>
            <a:r>
              <a:rPr lang="de-DE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bring down </a:t>
            </a:r>
            <a:r>
              <a:rPr lang="de-DE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the</a:t>
            </a:r>
            <a:r>
              <a:rPr lang="de-DE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requirements</a:t>
            </a:r>
            <a:endParaRPr dirty="0">
              <a:solidFill>
                <a:srgbClr val="E97132"/>
              </a:solidFill>
              <a:latin typeface="Ink Free" panose="03080402000500000000" pitchFamily="66" charset="0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4A511365-4DC7-534D-240C-A060E6DE864B}"/>
              </a:ext>
            </a:extLst>
          </p:cNvPr>
          <p:cNvSpPr/>
          <p:nvPr/>
        </p:nvSpPr>
        <p:spPr bwMode="auto">
          <a:xfrm rot="7723823">
            <a:off x="9086163" y="2208784"/>
            <a:ext cx="2114550" cy="577114"/>
          </a:xfrm>
          <a:prstGeom prst="arc">
            <a:avLst>
              <a:gd name="adj1" fmla="val 13815100"/>
              <a:gd name="adj2" fmla="val 20627923"/>
            </a:avLst>
          </a:prstGeom>
          <a:noFill/>
          <a:ln w="28575" cap="flat" cmpd="sng" algn="ctr">
            <a:solidFill>
              <a:srgbClr val="E97132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6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5A6176-74B9-75B7-57B9-6067358C9AA6}"/>
              </a:ext>
            </a:extLst>
          </p:cNvPr>
          <p:cNvSpPr/>
          <p:nvPr/>
        </p:nvSpPr>
        <p:spPr bwMode="auto">
          <a:xfrm>
            <a:off x="6171111" y="188639"/>
            <a:ext cx="5733026" cy="496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F7003-6054-792F-5CA8-F08AFF44864F}"/>
              </a:ext>
            </a:extLst>
          </p:cNvPr>
          <p:cNvSpPr txBox="1"/>
          <p:nvPr/>
        </p:nvSpPr>
        <p:spPr bwMode="auto">
          <a:xfrm>
            <a:off x="8144849" y="5503401"/>
            <a:ext cx="181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qubits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978D64-D23F-7BC7-3A2D-E2D466934389}"/>
              </a:ext>
            </a:extLst>
          </p:cNvPr>
          <p:cNvCxnSpPr>
            <a:cxnSpLocks/>
          </p:cNvCxnSpPr>
          <p:nvPr/>
        </p:nvCxnSpPr>
        <p:spPr bwMode="auto">
          <a:xfrm>
            <a:off x="6171111" y="5149056"/>
            <a:ext cx="573302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0F258A-D098-CB26-626E-0320EDC7650A}"/>
              </a:ext>
            </a:extLst>
          </p:cNvPr>
          <p:cNvCxnSpPr>
            <a:cxnSpLocks/>
          </p:cNvCxnSpPr>
          <p:nvPr/>
        </p:nvCxnSpPr>
        <p:spPr bwMode="auto">
          <a:xfrm flipV="1">
            <a:off x="6171111" y="193146"/>
            <a:ext cx="0" cy="49604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25882A-0099-359A-842E-B9FC304056A8}"/>
              </a:ext>
            </a:extLst>
          </p:cNvPr>
          <p:cNvSpPr txBox="1"/>
          <p:nvPr/>
        </p:nvSpPr>
        <p:spPr bwMode="auto">
          <a:xfrm>
            <a:off x="5517908" y="572315"/>
            <a:ext cx="618314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99,9999</a:t>
            </a:r>
          </a:p>
        </p:txBody>
      </p:sp>
      <p:cxnSp>
        <p:nvCxnSpPr>
          <p:cNvPr id="21" name="Gerade Verbindung 7">
            <a:extLst>
              <a:ext uri="{FF2B5EF4-FFF2-40B4-BE49-F238E27FC236}">
                <a16:creationId xmlns:a16="http://schemas.microsoft.com/office/drawing/2014/main" id="{078F6F32-A107-9D8E-1B22-48BB29C044FB}"/>
              </a:ext>
            </a:extLst>
          </p:cNvPr>
          <p:cNvCxnSpPr>
            <a:cxnSpLocks/>
          </p:cNvCxnSpPr>
          <p:nvPr/>
        </p:nvCxnSpPr>
        <p:spPr bwMode="auto">
          <a:xfrm flipV="1">
            <a:off x="8585018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2">
            <a:extLst>
              <a:ext uri="{FF2B5EF4-FFF2-40B4-BE49-F238E27FC236}">
                <a16:creationId xmlns:a16="http://schemas.microsoft.com/office/drawing/2014/main" id="{2E8036C0-EFA5-D8D9-95AF-F7377CED0140}"/>
              </a:ext>
            </a:extLst>
          </p:cNvPr>
          <p:cNvCxnSpPr>
            <a:cxnSpLocks/>
          </p:cNvCxnSpPr>
          <p:nvPr/>
        </p:nvCxnSpPr>
        <p:spPr bwMode="auto">
          <a:xfrm flipV="1">
            <a:off x="9188494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5">
            <a:extLst>
              <a:ext uri="{FF2B5EF4-FFF2-40B4-BE49-F238E27FC236}">
                <a16:creationId xmlns:a16="http://schemas.microsoft.com/office/drawing/2014/main" id="{A07FAFF1-B623-634C-A40F-91578B2C3D78}"/>
              </a:ext>
            </a:extLst>
          </p:cNvPr>
          <p:cNvCxnSpPr>
            <a:cxnSpLocks/>
          </p:cNvCxnSpPr>
          <p:nvPr/>
        </p:nvCxnSpPr>
        <p:spPr bwMode="auto">
          <a:xfrm flipV="1">
            <a:off x="9791971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1">
            <a:extLst>
              <a:ext uri="{FF2B5EF4-FFF2-40B4-BE49-F238E27FC236}">
                <a16:creationId xmlns:a16="http://schemas.microsoft.com/office/drawing/2014/main" id="{B1953256-41AE-04AC-B1FA-BEB51467ABC0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95447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2">
            <a:extLst>
              <a:ext uri="{FF2B5EF4-FFF2-40B4-BE49-F238E27FC236}">
                <a16:creationId xmlns:a16="http://schemas.microsoft.com/office/drawing/2014/main" id="{27417606-C974-AE5C-FB67-AE81E3A1C5B9}"/>
              </a:ext>
            </a:extLst>
          </p:cNvPr>
          <p:cNvCxnSpPr>
            <a:cxnSpLocks/>
          </p:cNvCxnSpPr>
          <p:nvPr/>
        </p:nvCxnSpPr>
        <p:spPr bwMode="auto">
          <a:xfrm flipV="1">
            <a:off x="10998924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9">
            <a:extLst>
              <a:ext uri="{FF2B5EF4-FFF2-40B4-BE49-F238E27FC236}">
                <a16:creationId xmlns:a16="http://schemas.microsoft.com/office/drawing/2014/main" id="{3859AB55-3BF6-0B54-7BAF-C1EEBF8347CE}"/>
              </a:ext>
            </a:extLst>
          </p:cNvPr>
          <p:cNvSpPr txBox="1"/>
          <p:nvPr/>
        </p:nvSpPr>
        <p:spPr bwMode="auto">
          <a:xfrm rot="17959404">
            <a:off x="11280458" y="5110527"/>
            <a:ext cx="515980" cy="23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</a:t>
            </a:r>
            <a:r>
              <a:rPr lang="en-US" sz="1200" baseline="30000"/>
              <a:t>9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73F2ED8E-E3C6-3F16-49DF-71D15A7EE4A6}"/>
              </a:ext>
            </a:extLst>
          </p:cNvPr>
          <p:cNvSpPr txBox="1"/>
          <p:nvPr/>
        </p:nvSpPr>
        <p:spPr bwMode="auto">
          <a:xfrm rot="17959404">
            <a:off x="9469931" y="5110527"/>
            <a:ext cx="515980" cy="23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</a:t>
            </a:r>
            <a:r>
              <a:rPr lang="en-US" sz="1200" baseline="30000" dirty="0"/>
              <a:t>6</a:t>
            </a:r>
          </a:p>
        </p:txBody>
      </p:sp>
      <p:cxnSp>
        <p:nvCxnSpPr>
          <p:cNvPr id="33" name="Gerade Verbindung 41">
            <a:extLst>
              <a:ext uri="{FF2B5EF4-FFF2-40B4-BE49-F238E27FC236}">
                <a16:creationId xmlns:a16="http://schemas.microsoft.com/office/drawing/2014/main" id="{D7B18B8C-4646-CD73-D7E2-0C07C1557555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6216372" y="666003"/>
            <a:ext cx="0" cy="905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42">
            <a:extLst>
              <a:ext uri="{FF2B5EF4-FFF2-40B4-BE49-F238E27FC236}">
                <a16:creationId xmlns:a16="http://schemas.microsoft.com/office/drawing/2014/main" id="{CDCF5F62-3567-E7C5-75B2-4E4D7B37514E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6216372" y="1567077"/>
            <a:ext cx="0" cy="905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43">
            <a:extLst>
              <a:ext uri="{FF2B5EF4-FFF2-40B4-BE49-F238E27FC236}">
                <a16:creationId xmlns:a16="http://schemas.microsoft.com/office/drawing/2014/main" id="{B3FDA02A-44FE-268E-241B-4CBA4188A7C3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6216372" y="2468152"/>
            <a:ext cx="0" cy="905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0">
            <a:extLst>
              <a:ext uri="{FF2B5EF4-FFF2-40B4-BE49-F238E27FC236}">
                <a16:creationId xmlns:a16="http://schemas.microsoft.com/office/drawing/2014/main" id="{3C1E0B87-510A-79B1-274F-36C3996F6387}"/>
              </a:ext>
            </a:extLst>
          </p:cNvPr>
          <p:cNvSpPr txBox="1"/>
          <p:nvPr/>
        </p:nvSpPr>
        <p:spPr bwMode="auto">
          <a:xfrm>
            <a:off x="5589118" y="1448977"/>
            <a:ext cx="547104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99,999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C728C225-9F10-E5A8-3013-31613BBED859}"/>
              </a:ext>
            </a:extLst>
          </p:cNvPr>
          <p:cNvSpPr txBox="1"/>
          <p:nvPr/>
        </p:nvSpPr>
        <p:spPr bwMode="auto">
          <a:xfrm>
            <a:off x="5660327" y="2325640"/>
            <a:ext cx="475895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99,99</a:t>
            </a:r>
          </a:p>
        </p:txBody>
      </p:sp>
      <p:cxnSp>
        <p:nvCxnSpPr>
          <p:cNvPr id="41" name="Gerade Verbindung 56">
            <a:extLst>
              <a:ext uri="{FF2B5EF4-FFF2-40B4-BE49-F238E27FC236}">
                <a16:creationId xmlns:a16="http://schemas.microsoft.com/office/drawing/2014/main" id="{35A700D2-8A2C-49AB-5D70-8DD965B5A48D}"/>
              </a:ext>
            </a:extLst>
          </p:cNvPr>
          <p:cNvCxnSpPr>
            <a:cxnSpLocks/>
          </p:cNvCxnSpPr>
          <p:nvPr/>
        </p:nvCxnSpPr>
        <p:spPr bwMode="auto">
          <a:xfrm flipV="1">
            <a:off x="11608295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8DA545-5795-1C91-BA39-317C3FDC8041}"/>
              </a:ext>
            </a:extLst>
          </p:cNvPr>
          <p:cNvSpPr txBox="1"/>
          <p:nvPr/>
        </p:nvSpPr>
        <p:spPr bwMode="auto">
          <a:xfrm rot="16200000">
            <a:off x="4017525" y="2654443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Fidelities of physical qubits</a:t>
            </a:r>
          </a:p>
        </p:txBody>
      </p:sp>
      <p:sp>
        <p:nvSpPr>
          <p:cNvPr id="49" name="Round Single Corner of Rectangle 48">
            <a:extLst>
              <a:ext uri="{FF2B5EF4-FFF2-40B4-BE49-F238E27FC236}">
                <a16:creationId xmlns:a16="http://schemas.microsoft.com/office/drawing/2014/main" id="{DC552ACE-1324-311D-2473-75898030C9EF}"/>
              </a:ext>
            </a:extLst>
          </p:cNvPr>
          <p:cNvSpPr/>
          <p:nvPr/>
        </p:nvSpPr>
        <p:spPr bwMode="auto">
          <a:xfrm>
            <a:off x="6182237" y="3521708"/>
            <a:ext cx="1497939" cy="1613297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Now: Foundation</a:t>
            </a:r>
          </a:p>
          <a:p>
            <a:r>
              <a:rPr lang="en-US" sz="1100" dirty="0">
                <a:solidFill>
                  <a:schemeClr val="tx1"/>
                </a:solidFill>
              </a:rPr>
              <a:t>(IQM, Google, IBM, </a:t>
            </a:r>
            <a:r>
              <a:rPr lang="en-US" sz="1100" dirty="0" err="1">
                <a:solidFill>
                  <a:schemeClr val="tx1"/>
                </a:solidFill>
              </a:rPr>
              <a:t>Rigetti</a:t>
            </a:r>
            <a:r>
              <a:rPr lang="en-US" sz="1100" dirty="0">
                <a:solidFill>
                  <a:schemeClr val="tx1"/>
                </a:solidFill>
              </a:rPr>
              <a:t>, ….)</a:t>
            </a:r>
          </a:p>
          <a:p>
            <a:endParaRPr lang="en-DE" sz="1100" dirty="0"/>
          </a:p>
        </p:txBody>
      </p:sp>
      <p:sp>
        <p:nvSpPr>
          <p:cNvPr id="963" name="TextBox 962">
            <a:extLst>
              <a:ext uri="{FF2B5EF4-FFF2-40B4-BE49-F238E27FC236}">
                <a16:creationId xmlns:a16="http://schemas.microsoft.com/office/drawing/2014/main" id="{F93923C4-4169-92FD-778C-34275A42E0B0}"/>
              </a:ext>
            </a:extLst>
          </p:cNvPr>
          <p:cNvSpPr txBox="1"/>
          <p:nvPr/>
        </p:nvSpPr>
        <p:spPr bwMode="auto">
          <a:xfrm>
            <a:off x="377995" y="1434508"/>
            <a:ext cx="50909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/>
              <a:t>Horizon: Fault Tolerant (FT) area</a:t>
            </a:r>
          </a:p>
          <a:p>
            <a:pPr marL="742957" lvl="1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742957" lvl="1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9398-41CB-C8AA-24A8-6A7D2EC5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1" y="365127"/>
            <a:ext cx="4393493" cy="724121"/>
          </a:xfrm>
        </p:spPr>
        <p:txBody>
          <a:bodyPr>
            <a:normAutofit fontScale="90000"/>
          </a:bodyPr>
          <a:lstStyle/>
          <a:p>
            <a:r>
              <a:rPr lang="en-DE" dirty="0"/>
              <a:t>NISQ and FTQC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75F40D1B-8B54-D113-3CE5-E19CA88F8E3D}"/>
              </a:ext>
            </a:extLst>
          </p:cNvPr>
          <p:cNvSpPr/>
          <p:nvPr/>
        </p:nvSpPr>
        <p:spPr bwMode="auto">
          <a:xfrm>
            <a:off x="7359061" y="839238"/>
            <a:ext cx="2725219" cy="1852116"/>
          </a:xfrm>
          <a:prstGeom prst="rect">
            <a:avLst/>
          </a:prstGeom>
          <a:gradFill>
            <a:gsLst>
              <a:gs pos="15000">
                <a:schemeClr val="accent6"/>
              </a:gs>
              <a:gs pos="75000">
                <a:schemeClr val="accent5"/>
              </a:gs>
            </a:gsLst>
            <a:lin ang="2700000" scaled="1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445D29-DD6C-7C49-3784-58880377BEB1}"/>
              </a:ext>
            </a:extLst>
          </p:cNvPr>
          <p:cNvSpPr>
            <a:spLocks/>
          </p:cNvSpPr>
          <p:nvPr/>
        </p:nvSpPr>
        <p:spPr bwMode="auto">
          <a:xfrm>
            <a:off x="10171715" y="2203891"/>
            <a:ext cx="180000" cy="1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B4B9B-ECA3-690D-7E4E-B9589572E18A}"/>
              </a:ext>
            </a:extLst>
          </p:cNvPr>
          <p:cNvSpPr txBox="1"/>
          <p:nvPr/>
        </p:nvSpPr>
        <p:spPr bwMode="auto">
          <a:xfrm>
            <a:off x="7497685" y="1622308"/>
            <a:ext cx="2072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NISQ Utility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(NISQ Advantage)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00B4F3-1109-DC91-0C0F-A9D761B99813}"/>
              </a:ext>
            </a:extLst>
          </p:cNvPr>
          <p:cNvSpPr>
            <a:spLocks/>
          </p:cNvSpPr>
          <p:nvPr/>
        </p:nvSpPr>
        <p:spPr bwMode="auto">
          <a:xfrm>
            <a:off x="10171714" y="2180446"/>
            <a:ext cx="180000" cy="18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288BB61-58C2-E066-5ED1-BA7188948FC0}"/>
              </a:ext>
            </a:extLst>
          </p:cNvPr>
          <p:cNvSpPr txBox="1">
            <a:spLocks/>
          </p:cNvSpPr>
          <p:nvPr/>
        </p:nvSpPr>
        <p:spPr bwMode="auto">
          <a:xfrm>
            <a:off x="378819" y="2140899"/>
            <a:ext cx="5304419" cy="1818255"/>
          </a:xfrm>
          <a:prstGeom prst="rect">
            <a:avLst/>
          </a:prstGeom>
        </p:spPr>
        <p:txBody>
          <a:bodyPr>
            <a:noAutofit/>
          </a:bodyPr>
          <a:lstStyle>
            <a:lvl1pPr marL="228603" indent="-228603" algn="l" defTabSz="9144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0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6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3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9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6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1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9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55" indent="-228603" algn="l" defTabSz="9144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/>
          </a:p>
          <a:p>
            <a:r>
              <a:rPr lang="en-US" sz="2000" kern="0" dirty="0"/>
              <a:t> But before that: </a:t>
            </a:r>
            <a:r>
              <a:rPr lang="de-DE" sz="2000" kern="0" dirty="0"/>
              <a:t>NISQ Utility</a:t>
            </a:r>
            <a:br>
              <a:rPr lang="de-DE" sz="2000" kern="0" dirty="0"/>
            </a:br>
            <a:r>
              <a:rPr lang="en-US" sz="2000" kern="0" dirty="0"/>
              <a:t>(</a:t>
            </a:r>
            <a:r>
              <a:rPr lang="en-FI" sz="2000" kern="0"/>
              <a:t>NISQ</a:t>
            </a:r>
            <a:r>
              <a:rPr lang="en-US" sz="2000" kern="0" dirty="0"/>
              <a:t> Advantage)</a:t>
            </a:r>
          </a:p>
          <a:p>
            <a:pPr marL="0" indent="0">
              <a:buNone/>
            </a:pPr>
            <a:br>
              <a:rPr lang="en-GB" sz="1600" dirty="0"/>
            </a:br>
            <a:endParaRPr lang="en-FI" sz="1600" kern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68B544-FB49-0158-7255-BF43BFB7E0CB}"/>
              </a:ext>
            </a:extLst>
          </p:cNvPr>
          <p:cNvSpPr txBox="1"/>
          <p:nvPr/>
        </p:nvSpPr>
        <p:spPr bwMode="auto">
          <a:xfrm>
            <a:off x="777483" y="3179632"/>
            <a:ext cx="48644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kern="0" dirty="0"/>
              <a:t>Hybrid</a:t>
            </a:r>
            <a:r>
              <a:rPr lang="en-FI" sz="1800" kern="0"/>
              <a:t> approaches</a:t>
            </a:r>
            <a:endParaRPr lang="de-DE" sz="1800" kern="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800" kern="0" dirty="0"/>
              <a:t>Potential</a:t>
            </a:r>
            <a:r>
              <a:rPr lang="en-FI" sz="1800" kern="0"/>
              <a:t> for </a:t>
            </a:r>
            <a:r>
              <a:rPr lang="en-US" kern="0" dirty="0"/>
              <a:t>NISQ q</a:t>
            </a:r>
            <a:r>
              <a:rPr lang="en-US" sz="1800" kern="0" dirty="0"/>
              <a:t>uantum </a:t>
            </a:r>
            <a:r>
              <a:rPr lang="en-US" kern="0" dirty="0"/>
              <a:t>utility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Solving tasks</a:t>
            </a:r>
          </a:p>
          <a:p>
            <a:pPr marL="742881" lvl="1" indent="-285750">
              <a:buFont typeface="Courier New" panose="02070309020205020404" pitchFamily="49" charset="0"/>
              <a:buChar char="o"/>
            </a:pPr>
            <a:r>
              <a:rPr lang="en-US" kern="0" dirty="0"/>
              <a:t>faster,</a:t>
            </a:r>
          </a:p>
          <a:p>
            <a:pPr marL="742881" lvl="1" indent="-285750">
              <a:buFont typeface="Courier New" panose="02070309020205020404" pitchFamily="49" charset="0"/>
              <a:buChar char="o"/>
            </a:pPr>
            <a:r>
              <a:rPr lang="en-US" dirty="0"/>
              <a:t>better,</a:t>
            </a:r>
            <a:endParaRPr lang="en-US" kern="0" dirty="0"/>
          </a:p>
          <a:p>
            <a:pPr marL="742881" lvl="1" indent="-285750">
              <a:buFont typeface="Courier New" panose="02070309020205020404" pitchFamily="49" charset="0"/>
              <a:buChar char="o"/>
            </a:pPr>
            <a:r>
              <a:rPr lang="en-US" dirty="0"/>
              <a:t>o</a:t>
            </a:r>
            <a:r>
              <a:rPr lang="en-US" kern="0" dirty="0"/>
              <a:t>r using less energy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DE" dirty="0"/>
          </a:p>
        </p:txBody>
      </p:sp>
      <p:sp>
        <p:nvSpPr>
          <p:cNvPr id="47" name="Freihandform 53">
            <a:extLst>
              <a:ext uri="{FF2B5EF4-FFF2-40B4-BE49-F238E27FC236}">
                <a16:creationId xmlns:a16="http://schemas.microsoft.com/office/drawing/2014/main" id="{EA5A14EB-A6C2-186F-9B59-AB23BE6D7C1A}"/>
              </a:ext>
            </a:extLst>
          </p:cNvPr>
          <p:cNvSpPr/>
          <p:nvPr/>
        </p:nvSpPr>
        <p:spPr bwMode="auto">
          <a:xfrm>
            <a:off x="9174352" y="643685"/>
            <a:ext cx="2642352" cy="2697977"/>
          </a:xfrm>
          <a:custGeom>
            <a:avLst/>
            <a:gdLst>
              <a:gd name="connsiteX0" fmla="*/ 0 w 1348352"/>
              <a:gd name="connsiteY0" fmla="*/ 0 h 1766806"/>
              <a:gd name="connsiteX1" fmla="*/ 418454 w 1348352"/>
              <a:gd name="connsiteY1" fmla="*/ 1766806 h 1766806"/>
              <a:gd name="connsiteX2" fmla="*/ 1348352 w 1348352"/>
              <a:gd name="connsiteY2" fmla="*/ 1766806 h 1766806"/>
              <a:gd name="connsiteX3" fmla="*/ 1332854 w 1348352"/>
              <a:gd name="connsiteY3" fmla="*/ 30996 h 1766806"/>
              <a:gd name="connsiteX0" fmla="*/ 0 w 1348352"/>
              <a:gd name="connsiteY0" fmla="*/ 0 h 1766806"/>
              <a:gd name="connsiteX1" fmla="*/ 418454 w 1348352"/>
              <a:gd name="connsiteY1" fmla="*/ 1766806 h 1766806"/>
              <a:gd name="connsiteX2" fmla="*/ 1348352 w 1348352"/>
              <a:gd name="connsiteY2" fmla="*/ 1766806 h 1766806"/>
              <a:gd name="connsiteX3" fmla="*/ 1332854 w 1348352"/>
              <a:gd name="connsiteY3" fmla="*/ 30996 h 1766806"/>
              <a:gd name="connsiteX4" fmla="*/ 0 w 1348352"/>
              <a:gd name="connsiteY4" fmla="*/ 0 h 1766806"/>
              <a:gd name="connsiteX0" fmla="*/ 0 w 1363850"/>
              <a:gd name="connsiteY0" fmla="*/ 0 h 1766806"/>
              <a:gd name="connsiteX1" fmla="*/ 418454 w 1363850"/>
              <a:gd name="connsiteY1" fmla="*/ 1766806 h 1766806"/>
              <a:gd name="connsiteX2" fmla="*/ 1348352 w 1363850"/>
              <a:gd name="connsiteY2" fmla="*/ 1766806 h 1766806"/>
              <a:gd name="connsiteX3" fmla="*/ 1363850 w 1363850"/>
              <a:gd name="connsiteY3" fmla="*/ 30996 h 1766806"/>
              <a:gd name="connsiteX4" fmla="*/ 0 w 1363850"/>
              <a:gd name="connsiteY4" fmla="*/ 0 h 1766806"/>
              <a:gd name="connsiteX0" fmla="*/ 0 w 1363850"/>
              <a:gd name="connsiteY0" fmla="*/ 0 h 1766806"/>
              <a:gd name="connsiteX1" fmla="*/ 418454 w 1363850"/>
              <a:gd name="connsiteY1" fmla="*/ 1766806 h 1766806"/>
              <a:gd name="connsiteX2" fmla="*/ 1348352 w 1363850"/>
              <a:gd name="connsiteY2" fmla="*/ 1766806 h 1766806"/>
              <a:gd name="connsiteX3" fmla="*/ 1363850 w 1363850"/>
              <a:gd name="connsiteY3" fmla="*/ 15498 h 1766806"/>
              <a:gd name="connsiteX4" fmla="*/ 0 w 1363850"/>
              <a:gd name="connsiteY4" fmla="*/ 0 h 1766806"/>
              <a:gd name="connsiteX0" fmla="*/ 0 w 1765478"/>
              <a:gd name="connsiteY0" fmla="*/ 0 h 1766806"/>
              <a:gd name="connsiteX1" fmla="*/ 418454 w 1765478"/>
              <a:gd name="connsiteY1" fmla="*/ 1766806 h 1766806"/>
              <a:gd name="connsiteX2" fmla="*/ 1348352 w 1765478"/>
              <a:gd name="connsiteY2" fmla="*/ 1766806 h 1766806"/>
              <a:gd name="connsiteX3" fmla="*/ 1765478 w 1765478"/>
              <a:gd name="connsiteY3" fmla="*/ 10658 h 1766806"/>
              <a:gd name="connsiteX4" fmla="*/ 0 w 1765478"/>
              <a:gd name="connsiteY4" fmla="*/ 0 h 1766806"/>
              <a:gd name="connsiteX0" fmla="*/ 0 w 1765478"/>
              <a:gd name="connsiteY0" fmla="*/ 0 h 1766806"/>
              <a:gd name="connsiteX1" fmla="*/ 418454 w 1765478"/>
              <a:gd name="connsiteY1" fmla="*/ 1766806 h 1766806"/>
              <a:gd name="connsiteX2" fmla="*/ 1735463 w 1765478"/>
              <a:gd name="connsiteY2" fmla="*/ 1766806 h 1766806"/>
              <a:gd name="connsiteX3" fmla="*/ 1765478 w 1765478"/>
              <a:gd name="connsiteY3" fmla="*/ 10658 h 1766806"/>
              <a:gd name="connsiteX4" fmla="*/ 0 w 1765478"/>
              <a:gd name="connsiteY4" fmla="*/ 0 h 1766806"/>
              <a:gd name="connsiteX0" fmla="*/ 0 w 1774174"/>
              <a:gd name="connsiteY0" fmla="*/ 0 h 1766806"/>
              <a:gd name="connsiteX1" fmla="*/ 418454 w 1774174"/>
              <a:gd name="connsiteY1" fmla="*/ 1766806 h 1766806"/>
              <a:gd name="connsiteX2" fmla="*/ 1774174 w 1774174"/>
              <a:gd name="connsiteY2" fmla="*/ 1766806 h 1766806"/>
              <a:gd name="connsiteX3" fmla="*/ 1765478 w 1774174"/>
              <a:gd name="connsiteY3" fmla="*/ 10658 h 1766806"/>
              <a:gd name="connsiteX4" fmla="*/ 0 w 1774174"/>
              <a:gd name="connsiteY4" fmla="*/ 0 h 176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4174" h="1766806">
                <a:moveTo>
                  <a:pt x="0" y="0"/>
                </a:moveTo>
                <a:lnTo>
                  <a:pt x="418454" y="1766806"/>
                </a:lnTo>
                <a:lnTo>
                  <a:pt x="1774174" y="1766806"/>
                </a:lnTo>
                <a:cubicBezTo>
                  <a:pt x="1771275" y="1181423"/>
                  <a:pt x="1768377" y="596041"/>
                  <a:pt x="1765478" y="1065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softEdge rad="567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B1C25C-0AF3-8911-94EF-65CFBAE300DB}"/>
              </a:ext>
            </a:extLst>
          </p:cNvPr>
          <p:cNvSpPr txBox="1"/>
          <p:nvPr/>
        </p:nvSpPr>
        <p:spPr bwMode="auto">
          <a:xfrm>
            <a:off x="9768408" y="1472473"/>
            <a:ext cx="1893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Fault Tolerant Quantum Computers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(FTQC)</a:t>
            </a:r>
          </a:p>
        </p:txBody>
      </p:sp>
      <p:cxnSp>
        <p:nvCxnSpPr>
          <p:cNvPr id="18" name="Gerade Verbindung 2">
            <a:extLst>
              <a:ext uri="{FF2B5EF4-FFF2-40B4-BE49-F238E27FC236}">
                <a16:creationId xmlns:a16="http://schemas.microsoft.com/office/drawing/2014/main" id="{0B2F08E3-DF92-1636-19C7-023DCCD39D15}"/>
              </a:ext>
            </a:extLst>
          </p:cNvPr>
          <p:cNvCxnSpPr>
            <a:cxnSpLocks/>
          </p:cNvCxnSpPr>
          <p:nvPr/>
        </p:nvCxnSpPr>
        <p:spPr bwMode="auto">
          <a:xfrm flipV="1">
            <a:off x="6774588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">
            <a:extLst>
              <a:ext uri="{FF2B5EF4-FFF2-40B4-BE49-F238E27FC236}">
                <a16:creationId xmlns:a16="http://schemas.microsoft.com/office/drawing/2014/main" id="{152FAEC7-B078-85E9-6A73-B53C24D70DBE}"/>
              </a:ext>
            </a:extLst>
          </p:cNvPr>
          <p:cNvCxnSpPr>
            <a:cxnSpLocks/>
          </p:cNvCxnSpPr>
          <p:nvPr/>
        </p:nvCxnSpPr>
        <p:spPr bwMode="auto">
          <a:xfrm flipV="1">
            <a:off x="7378064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5">
            <a:extLst>
              <a:ext uri="{FF2B5EF4-FFF2-40B4-BE49-F238E27FC236}">
                <a16:creationId xmlns:a16="http://schemas.microsoft.com/office/drawing/2014/main" id="{E4AA0E97-DAA3-20CB-F5BD-8744D9781482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1541" y="5013895"/>
            <a:ext cx="0" cy="135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>
            <a:extLst>
              <a:ext uri="{FF2B5EF4-FFF2-40B4-BE49-F238E27FC236}">
                <a16:creationId xmlns:a16="http://schemas.microsoft.com/office/drawing/2014/main" id="{DF7D87F8-9FC1-9C52-DF65-6210E9E77F38}"/>
              </a:ext>
            </a:extLst>
          </p:cNvPr>
          <p:cNvSpPr txBox="1"/>
          <p:nvPr/>
        </p:nvSpPr>
        <p:spPr bwMode="auto">
          <a:xfrm rot="17959404">
            <a:off x="7046872" y="5110527"/>
            <a:ext cx="515980" cy="23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</a:t>
            </a:r>
            <a:r>
              <a:rPr lang="en-US" sz="1200" baseline="30000"/>
              <a:t>2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8DAF769B-0AEC-5A30-3464-13D5B7CBD437}"/>
              </a:ext>
            </a:extLst>
          </p:cNvPr>
          <p:cNvSpPr txBox="1"/>
          <p:nvPr/>
        </p:nvSpPr>
        <p:spPr bwMode="auto">
          <a:xfrm rot="17959404">
            <a:off x="7659300" y="5110527"/>
            <a:ext cx="515980" cy="23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</a:t>
            </a:r>
            <a:r>
              <a:rPr lang="en-US" sz="1200" baseline="30000"/>
              <a:t>3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1377459E-33C3-2798-4D10-5F4ACBB0E21D}"/>
              </a:ext>
            </a:extLst>
          </p:cNvPr>
          <p:cNvSpPr txBox="1"/>
          <p:nvPr/>
        </p:nvSpPr>
        <p:spPr bwMode="auto">
          <a:xfrm rot="17959404">
            <a:off x="6522357" y="5079046"/>
            <a:ext cx="443759" cy="23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</a:t>
            </a:r>
            <a:endParaRPr lang="en-US" sz="1200" baseline="30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4D75D-2FB6-775D-7777-D5124463ABFE}"/>
              </a:ext>
            </a:extLst>
          </p:cNvPr>
          <p:cNvSpPr txBox="1"/>
          <p:nvPr/>
        </p:nvSpPr>
        <p:spPr bwMode="auto">
          <a:xfrm>
            <a:off x="5731537" y="3202302"/>
            <a:ext cx="404685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99,9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D620CE97-78BF-F05C-53EC-09C2E333DC6E}"/>
              </a:ext>
            </a:extLst>
          </p:cNvPr>
          <p:cNvSpPr txBox="1"/>
          <p:nvPr/>
        </p:nvSpPr>
        <p:spPr bwMode="auto">
          <a:xfrm>
            <a:off x="5862469" y="4172748"/>
            <a:ext cx="297199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99</a:t>
            </a:r>
          </a:p>
        </p:txBody>
      </p:sp>
      <p:cxnSp>
        <p:nvCxnSpPr>
          <p:cNvPr id="36" name="Gerade Verbindung 44">
            <a:extLst>
              <a:ext uri="{FF2B5EF4-FFF2-40B4-BE49-F238E27FC236}">
                <a16:creationId xmlns:a16="http://schemas.microsoft.com/office/drawing/2014/main" id="{1FBAA420-C312-1321-DE92-BE723BADBA22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6216372" y="3369227"/>
            <a:ext cx="0" cy="905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45">
            <a:extLst>
              <a:ext uri="{FF2B5EF4-FFF2-40B4-BE49-F238E27FC236}">
                <a16:creationId xmlns:a16="http://schemas.microsoft.com/office/drawing/2014/main" id="{7B76817D-656A-1B92-DEEB-DF1326BFBDF0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6216372" y="4270301"/>
            <a:ext cx="0" cy="905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9">
            <a:extLst>
              <a:ext uri="{FF2B5EF4-FFF2-40B4-BE49-F238E27FC236}">
                <a16:creationId xmlns:a16="http://schemas.microsoft.com/office/drawing/2014/main" id="{6907445C-81BE-887F-3913-0BA6CF01802B}"/>
              </a:ext>
            </a:extLst>
          </p:cNvPr>
          <p:cNvSpPr txBox="1"/>
          <p:nvPr/>
        </p:nvSpPr>
        <p:spPr bwMode="auto">
          <a:xfrm rot="17959404">
            <a:off x="6024497" y="5084452"/>
            <a:ext cx="337435" cy="232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F6F97D36-C9A3-B99B-8D6B-E6022BF6BFEB}"/>
              </a:ext>
            </a:extLst>
          </p:cNvPr>
          <p:cNvSpPr txBox="1"/>
          <p:nvPr/>
        </p:nvSpPr>
        <p:spPr bwMode="auto">
          <a:xfrm>
            <a:off x="5862469" y="4985809"/>
            <a:ext cx="297199" cy="346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90</a:t>
            </a:r>
          </a:p>
        </p:txBody>
      </p:sp>
      <p:sp>
        <p:nvSpPr>
          <p:cNvPr id="982" name="Arc 981">
            <a:extLst>
              <a:ext uri="{FF2B5EF4-FFF2-40B4-BE49-F238E27FC236}">
                <a16:creationId xmlns:a16="http://schemas.microsoft.com/office/drawing/2014/main" id="{03AEFE61-A08B-3165-8C83-936E318B6830}"/>
              </a:ext>
            </a:extLst>
          </p:cNvPr>
          <p:cNvSpPr/>
          <p:nvPr/>
        </p:nvSpPr>
        <p:spPr bwMode="auto">
          <a:xfrm rot="19420292">
            <a:off x="6662110" y="1524783"/>
            <a:ext cx="6208857" cy="4434472"/>
          </a:xfrm>
          <a:prstGeom prst="arc">
            <a:avLst>
              <a:gd name="adj1" fmla="val 12613892"/>
              <a:gd name="adj2" fmla="val 19651295"/>
            </a:avLst>
          </a:prstGeom>
          <a:ln w="31750">
            <a:gradFill>
              <a:gsLst>
                <a:gs pos="20000">
                  <a:schemeClr val="accent3">
                    <a:lumMod val="75000"/>
                  </a:schemeClr>
                </a:gs>
                <a:gs pos="82000">
                  <a:schemeClr val="accent3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83" name="Round Single Corner of Rectangle 982">
            <a:extLst>
              <a:ext uri="{FF2B5EF4-FFF2-40B4-BE49-F238E27FC236}">
                <a16:creationId xmlns:a16="http://schemas.microsoft.com/office/drawing/2014/main" id="{FF701307-86E6-B21B-53DA-0CEA2A8D75D8}"/>
              </a:ext>
            </a:extLst>
          </p:cNvPr>
          <p:cNvSpPr/>
          <p:nvPr/>
        </p:nvSpPr>
        <p:spPr bwMode="auto">
          <a:xfrm rot="1746684">
            <a:off x="7150863" y="3249301"/>
            <a:ext cx="279305" cy="9111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84" name="Round Single Corner of Rectangle 983">
            <a:extLst>
              <a:ext uri="{FF2B5EF4-FFF2-40B4-BE49-F238E27FC236}">
                <a16:creationId xmlns:a16="http://schemas.microsoft.com/office/drawing/2014/main" id="{3E949DCE-701B-BE12-A911-0777F5AB8FF4}"/>
              </a:ext>
            </a:extLst>
          </p:cNvPr>
          <p:cNvSpPr/>
          <p:nvPr/>
        </p:nvSpPr>
        <p:spPr bwMode="auto">
          <a:xfrm rot="1746684">
            <a:off x="7289988" y="3141554"/>
            <a:ext cx="279305" cy="9111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85" name="Round Single Corner of Rectangle 984">
            <a:extLst>
              <a:ext uri="{FF2B5EF4-FFF2-40B4-BE49-F238E27FC236}">
                <a16:creationId xmlns:a16="http://schemas.microsoft.com/office/drawing/2014/main" id="{6CC366E7-6A74-B281-BDC7-46932A829DF8}"/>
              </a:ext>
            </a:extLst>
          </p:cNvPr>
          <p:cNvSpPr/>
          <p:nvPr/>
        </p:nvSpPr>
        <p:spPr bwMode="auto">
          <a:xfrm rot="1746684">
            <a:off x="7348686" y="2992780"/>
            <a:ext cx="279305" cy="9111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86" name="Round Single Corner of Rectangle 985">
            <a:extLst>
              <a:ext uri="{FF2B5EF4-FFF2-40B4-BE49-F238E27FC236}">
                <a16:creationId xmlns:a16="http://schemas.microsoft.com/office/drawing/2014/main" id="{D41D5E6D-EE13-8D37-CC49-9D69371CA839}"/>
              </a:ext>
            </a:extLst>
          </p:cNvPr>
          <p:cNvSpPr/>
          <p:nvPr/>
        </p:nvSpPr>
        <p:spPr bwMode="auto">
          <a:xfrm rot="1746684">
            <a:off x="7411679" y="2846630"/>
            <a:ext cx="279305" cy="9111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111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5F099-4077-BC35-36FA-B49BC1661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5D5097-BD17-2F7E-9F59-6B4AEA1B19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ea typeface="Microsoft Sans Serif"/>
                <a:cs typeface="Microsoft Sans Serif"/>
              </a:rPr>
              <a:t>Conclusion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4557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8F4A2-EED5-EB13-4D68-78EB9B4B1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4749-B8C2-753F-DACC-4CB2C315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Conclusion: Foundations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59B60-BB16-2344-40AE-7B898534832A}"/>
              </a:ext>
            </a:extLst>
          </p:cNvPr>
          <p:cNvSpPr txBox="1"/>
          <p:nvPr/>
        </p:nvSpPr>
        <p:spPr>
          <a:xfrm>
            <a:off x="4299996" y="5343523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C93B1E8-BB47-73F2-97D2-060790F42C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940" y="1514477"/>
                <a:ext cx="11556123" cy="3462637"/>
              </a:xfrm>
            </p:spPr>
            <p:txBody>
              <a:bodyPr/>
              <a:lstStyle/>
              <a:p>
                <a:r>
                  <a:rPr lang="en-GB" dirty="0"/>
                  <a:t>Qubits can not only be in the two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GB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GB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, but also in a </a:t>
                </a:r>
                <a:r>
                  <a:rPr lang="en-GB" b="1" dirty="0"/>
                  <a:t>superposition</a:t>
                </a:r>
                <a:r>
                  <a:rPr lang="en-GB" dirty="0"/>
                  <a:t>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GB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GB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. In this case, they have a certain probability of being measured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GB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</m:t>
                    </m:r>
                  </m:oMath>
                </a14:m>
                <a:r>
                  <a:rPr lang="en-GB" dirty="0"/>
                  <a:t>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GB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. However, a measurement destroys the superposition.</a:t>
                </a:r>
              </a:p>
              <a:p>
                <a:r>
                  <a:rPr lang="en-GB" dirty="0"/>
                  <a:t>Quantum computers use quantum gates to manipulate the state of qubits.</a:t>
                </a:r>
              </a:p>
              <a:p>
                <a:r>
                  <a:rPr lang="en-GB" dirty="0"/>
                  <a:t>Even though the measurement results of a qubit are random, the qubit is still always in a precisely defined state.</a:t>
                </a:r>
              </a:p>
              <a:p>
                <a:r>
                  <a:rPr lang="en-GB" dirty="0"/>
                  <a:t>Two qubits </a:t>
                </a:r>
                <a:r>
                  <a:rPr lang="en-GB"/>
                  <a:t>can </a:t>
                </a:r>
                <a:r>
                  <a:rPr lang="en-GB" b="1"/>
                  <a:t>entangled </a:t>
                </a:r>
                <a:r>
                  <a:rPr lang="en-GB"/>
                  <a:t>with </a:t>
                </a:r>
                <a:r>
                  <a:rPr lang="en-GB" dirty="0"/>
                  <a:t>each other. If you then measure the state of one of the qubits, you automatically know the state of the other qubit.</a:t>
                </a:r>
              </a:p>
              <a:p>
                <a:endParaRPr lang="en-DE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C93B1E8-BB47-73F2-97D2-060790F42C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940" y="1514477"/>
                <a:ext cx="11556123" cy="3462637"/>
              </a:xfrm>
              <a:blipFill>
                <a:blip r:embed="rId3"/>
                <a:stretch>
                  <a:fillRect l="-2083" t="-17949" r="-1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69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5A6065C7-2171-FB03-3535-0CF6AB56C8D3}"/>
              </a:ext>
            </a:extLst>
          </p:cNvPr>
          <p:cNvSpPr/>
          <p:nvPr/>
        </p:nvSpPr>
        <p:spPr bwMode="auto">
          <a:xfrm>
            <a:off x="6339337" y="1443935"/>
            <a:ext cx="4581199" cy="4570936"/>
          </a:xfrm>
          <a:prstGeom prst="roundRect">
            <a:avLst>
              <a:gd name="adj" fmla="val 9693"/>
            </a:avLst>
          </a:prstGeom>
          <a:solidFill>
            <a:schemeClr val="bg1"/>
          </a:solidFill>
          <a:ln>
            <a:noFill/>
          </a:ln>
          <a:effectLst>
            <a:outerShdw blurRad="1270000" dist="279400" dir="2040000" sx="80000" sy="80000" algn="t" rotWithShape="0">
              <a:schemeClr val="tx1">
                <a:lumMod val="95000"/>
                <a:lumOff val="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413F903B-E868-F18A-E5E0-3746CFEB2436}"/>
              </a:ext>
            </a:extLst>
          </p:cNvPr>
          <p:cNvSpPr/>
          <p:nvPr/>
        </p:nvSpPr>
        <p:spPr bwMode="auto">
          <a:xfrm>
            <a:off x="634643" y="1443935"/>
            <a:ext cx="4581199" cy="4570936"/>
          </a:xfrm>
          <a:prstGeom prst="roundRect">
            <a:avLst>
              <a:gd name="adj" fmla="val 9693"/>
            </a:avLst>
          </a:prstGeom>
          <a:solidFill>
            <a:schemeClr val="bg1"/>
          </a:solidFill>
          <a:ln>
            <a:noFill/>
          </a:ln>
          <a:effectLst>
            <a:outerShdw blurRad="1270000" dist="279400" dir="2040000" sx="80000" sy="80000" algn="t" rotWithShape="0">
              <a:schemeClr val="tx1">
                <a:lumMod val="95000"/>
                <a:lumOff val="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cxnSpLocks/>
            <a:stCxn id="34" idx="6"/>
            <a:endCxn id="41" idx="2"/>
          </p:cNvCxnSpPr>
          <p:nvPr/>
        </p:nvCxnSpPr>
        <p:spPr bwMode="auto">
          <a:xfrm>
            <a:off x="2528623" y="2346264"/>
            <a:ext cx="82388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stCxn id="39" idx="6"/>
          </p:cNvCxnSpPr>
          <p:nvPr/>
        </p:nvCxnSpPr>
        <p:spPr bwMode="auto">
          <a:xfrm flipH="1" flipV="1">
            <a:off x="2501003" y="3511074"/>
            <a:ext cx="27620" cy="2762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  <a:stCxn id="39" idx="6"/>
            <a:endCxn id="43" idx="2"/>
          </p:cNvCxnSpPr>
          <p:nvPr/>
        </p:nvCxnSpPr>
        <p:spPr bwMode="auto">
          <a:xfrm>
            <a:off x="2528623" y="3538694"/>
            <a:ext cx="82388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  <a:stCxn id="37" idx="6"/>
            <a:endCxn id="42" idx="2"/>
          </p:cNvCxnSpPr>
          <p:nvPr/>
        </p:nvCxnSpPr>
        <p:spPr bwMode="auto">
          <a:xfrm>
            <a:off x="2528623" y="2942479"/>
            <a:ext cx="823883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stCxn id="34" idx="4"/>
            <a:endCxn id="39" idx="0"/>
          </p:cNvCxnSpPr>
          <p:nvPr/>
        </p:nvCxnSpPr>
        <p:spPr bwMode="auto">
          <a:xfrm>
            <a:off x="2348603" y="2526284"/>
            <a:ext cx="0" cy="83239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 bwMode="auto">
          <a:xfrm>
            <a:off x="2927648" y="2524602"/>
            <a:ext cx="0" cy="83239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  <a:stCxn id="41" idx="4"/>
            <a:endCxn id="43" idx="0"/>
          </p:cNvCxnSpPr>
          <p:nvPr/>
        </p:nvCxnSpPr>
        <p:spPr bwMode="auto">
          <a:xfrm>
            <a:off x="3532526" y="2526284"/>
            <a:ext cx="0" cy="83239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Different ways to work with qubits</a:t>
            </a:r>
            <a:endParaRPr dirty="0"/>
          </a:p>
        </p:txBody>
      </p:sp>
      <p:grpSp>
        <p:nvGrpSpPr>
          <p:cNvPr id="31" name="Group 30"/>
          <p:cNvGrpSpPr/>
          <p:nvPr/>
        </p:nvGrpSpPr>
        <p:grpSpPr bwMode="auto">
          <a:xfrm>
            <a:off x="7032104" y="2166244"/>
            <a:ext cx="3168351" cy="1638077"/>
            <a:chOff x="6816080" y="1772816"/>
            <a:chExt cx="3168351" cy="1638077"/>
          </a:xfrm>
        </p:grpSpPr>
        <p:cxnSp>
          <p:nvCxnSpPr>
            <p:cNvPr id="28" name="Straight Connector 27"/>
            <p:cNvCxnSpPr>
              <a:cxnSpLocks/>
              <a:stCxn id="27" idx="4"/>
              <a:endCxn id="13" idx="2"/>
            </p:cNvCxnSpPr>
            <p:nvPr/>
          </p:nvCxnSpPr>
          <p:spPr bwMode="auto">
            <a:xfrm flipH="1">
              <a:off x="8400256" y="2204864"/>
              <a:ext cx="1228" cy="103616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 bwMode="auto">
            <a:xfrm>
              <a:off x="6816080" y="2996952"/>
              <a:ext cx="3168351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/>
            </p:cNvCxnSpPr>
            <p:nvPr/>
          </p:nvCxnSpPr>
          <p:spPr bwMode="auto">
            <a:xfrm>
              <a:off x="6816080" y="2060848"/>
              <a:ext cx="3168351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 bwMode="auto">
            <a:xfrm>
              <a:off x="7176120" y="1772816"/>
              <a:ext cx="576064" cy="5760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176120" y="2664961"/>
              <a:ext cx="576064" cy="5760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8112224" y="2664961"/>
              <a:ext cx="576064" cy="5760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grpSp>
          <p:nvGrpSpPr>
            <p:cNvPr id="18" name="Group 17"/>
            <p:cNvGrpSpPr/>
            <p:nvPr/>
          </p:nvGrpSpPr>
          <p:grpSpPr bwMode="auto">
            <a:xfrm>
              <a:off x="9048328" y="1772816"/>
              <a:ext cx="576064" cy="745903"/>
              <a:chOff x="8872736" y="1772816"/>
              <a:chExt cx="576064" cy="745903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8872736" y="1772816"/>
                <a:ext cx="576064" cy="57606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grpSp>
            <p:nvGrpSpPr>
              <p:cNvPr id="17" name="Group 16"/>
              <p:cNvGrpSpPr/>
              <p:nvPr/>
            </p:nvGrpSpPr>
            <p:grpSpPr bwMode="auto">
              <a:xfrm>
                <a:off x="8872736" y="1950599"/>
                <a:ext cx="513189" cy="568120"/>
                <a:chOff x="8880581" y="2554558"/>
                <a:chExt cx="513189" cy="568120"/>
              </a:xfrm>
            </p:grpSpPr>
            <p:sp>
              <p:nvSpPr>
                <p:cNvPr id="15" name="Arc 24"/>
                <p:cNvSpPr/>
                <p:nvPr/>
              </p:nvSpPr>
              <p:spPr bwMode="auto">
                <a:xfrm rot="19386060">
                  <a:off x="8880581" y="2691749"/>
                  <a:ext cx="513189" cy="430929"/>
                </a:xfrm>
                <a:prstGeom prst="arc">
                  <a:avLst>
                    <a:gd name="adj1" fmla="val 16200000"/>
                    <a:gd name="adj2" fmla="val 21326959"/>
                  </a:avLst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16" name="Straight Connector 26"/>
                <p:cNvCxnSpPr>
                  <a:cxnSpLocks/>
                </p:cNvCxnSpPr>
                <p:nvPr/>
              </p:nvCxnSpPr>
              <p:spPr bwMode="auto">
                <a:xfrm flipV="1">
                  <a:off x="9199180" y="2554558"/>
                  <a:ext cx="112412" cy="233830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 bwMode="auto">
            <a:xfrm>
              <a:off x="9048328" y="2664990"/>
              <a:ext cx="576064" cy="745903"/>
              <a:chOff x="8872736" y="1772816"/>
              <a:chExt cx="576064" cy="745903"/>
            </a:xfrm>
          </p:grpSpPr>
          <p:sp>
            <p:nvSpPr>
              <p:cNvPr id="20" name="Rounded Rectangle 19"/>
              <p:cNvSpPr/>
              <p:nvPr/>
            </p:nvSpPr>
            <p:spPr bwMode="auto">
              <a:xfrm>
                <a:off x="8872736" y="1772816"/>
                <a:ext cx="576064" cy="57606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grpSp>
            <p:nvGrpSpPr>
              <p:cNvPr id="21" name="Group 20"/>
              <p:cNvGrpSpPr/>
              <p:nvPr/>
            </p:nvGrpSpPr>
            <p:grpSpPr bwMode="auto">
              <a:xfrm>
                <a:off x="8872736" y="1950599"/>
                <a:ext cx="513189" cy="568120"/>
                <a:chOff x="8880581" y="2554558"/>
                <a:chExt cx="513189" cy="568120"/>
              </a:xfrm>
            </p:grpSpPr>
            <p:sp>
              <p:nvSpPr>
                <p:cNvPr id="22" name="Arc 24"/>
                <p:cNvSpPr/>
                <p:nvPr/>
              </p:nvSpPr>
              <p:spPr bwMode="auto">
                <a:xfrm rot="19386060">
                  <a:off x="8880581" y="2691749"/>
                  <a:ext cx="513189" cy="430929"/>
                </a:xfrm>
                <a:prstGeom prst="arc">
                  <a:avLst>
                    <a:gd name="adj1" fmla="val 16200000"/>
                    <a:gd name="adj2" fmla="val 21326959"/>
                  </a:avLst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cxnSp>
              <p:nvCxnSpPr>
                <p:cNvPr id="23" name="Straight Connector 26"/>
                <p:cNvCxnSpPr>
                  <a:cxnSpLocks/>
                </p:cNvCxnSpPr>
                <p:nvPr/>
              </p:nvCxnSpPr>
              <p:spPr bwMode="auto">
                <a:xfrm flipV="1">
                  <a:off x="9199180" y="2554558"/>
                  <a:ext cx="112412" cy="233830"/>
                </a:xfrm>
                <a:prstGeom prst="line">
                  <a:avLst/>
                </a:prstGeom>
                <a:ln w="28575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Oval 26"/>
            <p:cNvSpPr/>
            <p:nvPr/>
          </p:nvSpPr>
          <p:spPr bwMode="auto">
            <a:xfrm>
              <a:off x="8257468" y="1916832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32" name="TextBox 31"/>
          <p:cNvSpPr txBox="1"/>
          <p:nvPr/>
        </p:nvSpPr>
        <p:spPr bwMode="auto">
          <a:xfrm>
            <a:off x="6888087" y="41397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t>Gate-based quantum computing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1271464" y="41397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t>Quantum annealing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2168583" y="2166244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6" name="Oval 35"/>
          <p:cNvSpPr/>
          <p:nvPr/>
        </p:nvSpPr>
        <p:spPr bwMode="auto">
          <a:xfrm>
            <a:off x="2747627" y="2166244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7" name="Oval 36"/>
          <p:cNvSpPr/>
          <p:nvPr/>
        </p:nvSpPr>
        <p:spPr bwMode="auto">
          <a:xfrm>
            <a:off x="2168583" y="2762459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8" name="Oval 37"/>
          <p:cNvSpPr/>
          <p:nvPr/>
        </p:nvSpPr>
        <p:spPr bwMode="auto">
          <a:xfrm>
            <a:off x="2747627" y="2762459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9" name="Oval 38"/>
          <p:cNvSpPr/>
          <p:nvPr/>
        </p:nvSpPr>
        <p:spPr bwMode="auto">
          <a:xfrm>
            <a:off x="2168583" y="3358674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0" name="Oval 39"/>
          <p:cNvSpPr/>
          <p:nvPr/>
        </p:nvSpPr>
        <p:spPr bwMode="auto">
          <a:xfrm>
            <a:off x="2747627" y="3358674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1" name="Oval 40"/>
          <p:cNvSpPr/>
          <p:nvPr/>
        </p:nvSpPr>
        <p:spPr bwMode="auto">
          <a:xfrm>
            <a:off x="3352506" y="2166244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2" name="Oval 41"/>
          <p:cNvSpPr/>
          <p:nvPr/>
        </p:nvSpPr>
        <p:spPr bwMode="auto">
          <a:xfrm>
            <a:off x="3352506" y="2762459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3" name="Oval 42"/>
          <p:cNvSpPr/>
          <p:nvPr/>
        </p:nvSpPr>
        <p:spPr bwMode="auto">
          <a:xfrm>
            <a:off x="3352506" y="3358674"/>
            <a:ext cx="360040" cy="36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7" name="Down Arrow 66"/>
          <p:cNvSpPr/>
          <p:nvPr/>
        </p:nvSpPr>
        <p:spPr bwMode="auto">
          <a:xfrm rot="16199998">
            <a:off x="3462788" y="2254229"/>
            <a:ext cx="142907" cy="184070"/>
          </a:xfrm>
          <a:prstGeom prst="downArrow">
            <a:avLst>
              <a:gd name="adj1" fmla="val 30599"/>
              <a:gd name="adj2" fmla="val 50000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8" name="Down Arrow 67"/>
          <p:cNvSpPr/>
          <p:nvPr/>
        </p:nvSpPr>
        <p:spPr bwMode="auto">
          <a:xfrm rot="16199998">
            <a:off x="2856194" y="2847235"/>
            <a:ext cx="142907" cy="184070"/>
          </a:xfrm>
          <a:prstGeom prst="downArrow">
            <a:avLst>
              <a:gd name="adj1" fmla="val 30599"/>
              <a:gd name="adj2" fmla="val 50000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9" name="Down Arrow 68"/>
          <p:cNvSpPr/>
          <p:nvPr/>
        </p:nvSpPr>
        <p:spPr bwMode="auto">
          <a:xfrm rot="16199998">
            <a:off x="2275198" y="3442061"/>
            <a:ext cx="142907" cy="184070"/>
          </a:xfrm>
          <a:prstGeom prst="downArrow">
            <a:avLst>
              <a:gd name="adj1" fmla="val 30599"/>
              <a:gd name="adj2" fmla="val 50000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0" name="Down Arrow 69"/>
          <p:cNvSpPr/>
          <p:nvPr/>
        </p:nvSpPr>
        <p:spPr bwMode="auto">
          <a:xfrm rot="16199998">
            <a:off x="2853709" y="3442061"/>
            <a:ext cx="142907" cy="184070"/>
          </a:xfrm>
          <a:prstGeom prst="downArrow">
            <a:avLst>
              <a:gd name="adj1" fmla="val 30599"/>
              <a:gd name="adj2" fmla="val 50000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1" name="Down Arrow 70"/>
          <p:cNvSpPr/>
          <p:nvPr/>
        </p:nvSpPr>
        <p:spPr bwMode="auto">
          <a:xfrm rot="16199998">
            <a:off x="3466074" y="3450163"/>
            <a:ext cx="142907" cy="184070"/>
          </a:xfrm>
          <a:prstGeom prst="downArrow">
            <a:avLst>
              <a:gd name="adj1" fmla="val 30599"/>
              <a:gd name="adj2" fmla="val 50000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2" name="Down Arrow 71"/>
          <p:cNvSpPr/>
          <p:nvPr/>
        </p:nvSpPr>
        <p:spPr bwMode="auto">
          <a:xfrm rot="16199998">
            <a:off x="2281854" y="2258827"/>
            <a:ext cx="142907" cy="184070"/>
          </a:xfrm>
          <a:prstGeom prst="downArrow">
            <a:avLst>
              <a:gd name="adj1" fmla="val 30599"/>
              <a:gd name="adj2" fmla="val 50000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3" name="Down Arrow 72"/>
          <p:cNvSpPr/>
          <p:nvPr/>
        </p:nvSpPr>
        <p:spPr bwMode="auto">
          <a:xfrm rot="16199998">
            <a:off x="3461567" y="2855322"/>
            <a:ext cx="142907" cy="184070"/>
          </a:xfrm>
          <a:prstGeom prst="downArrow">
            <a:avLst>
              <a:gd name="adj1" fmla="val 30599"/>
              <a:gd name="adj2" fmla="val 50000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4" name="Down Arrow 73"/>
          <p:cNvSpPr/>
          <p:nvPr/>
        </p:nvSpPr>
        <p:spPr bwMode="auto">
          <a:xfrm rot="16199998">
            <a:off x="2853708" y="2246142"/>
            <a:ext cx="142907" cy="184070"/>
          </a:xfrm>
          <a:prstGeom prst="downArrow">
            <a:avLst>
              <a:gd name="adj1" fmla="val 30599"/>
              <a:gd name="adj2" fmla="val 50000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5" name="Down Arrow 74"/>
          <p:cNvSpPr/>
          <p:nvPr/>
        </p:nvSpPr>
        <p:spPr bwMode="auto">
          <a:xfrm rot="16199998">
            <a:off x="2275198" y="2838980"/>
            <a:ext cx="142907" cy="184070"/>
          </a:xfrm>
          <a:prstGeom prst="downArrow">
            <a:avLst>
              <a:gd name="adj1" fmla="val 30599"/>
              <a:gd name="adj2" fmla="val 50000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78" name="Ink 77"/>
          <p:cNvPicPr/>
          <p:nvPr/>
        </p:nvPicPr>
        <p:blipFill>
          <a:blip r:embed="rId3"/>
          <a:stretch/>
        </p:blipFill>
        <p:spPr bwMode="auto">
          <a:xfrm rot="11685862">
            <a:off x="5775323" y="1573084"/>
            <a:ext cx="5341507" cy="3193823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 bwMode="auto">
          <a:xfrm>
            <a:off x="1196414" y="5009052"/>
            <a:ext cx="3456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dirty="0">
                <a:solidFill>
                  <a:schemeClr val="accent1"/>
                </a:solidFill>
              </a:rPr>
              <a:t>designed for particular optimization problems</a:t>
            </a:r>
            <a:endParaRPr dirty="0"/>
          </a:p>
        </p:txBody>
      </p:sp>
      <p:sp>
        <p:nvSpPr>
          <p:cNvPr id="81" name="TextBox 80"/>
          <p:cNvSpPr txBox="1"/>
          <p:nvPr/>
        </p:nvSpPr>
        <p:spPr bwMode="auto">
          <a:xfrm>
            <a:off x="6932718" y="5032862"/>
            <a:ext cx="3394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dirty="0">
                <a:solidFill>
                  <a:schemeClr val="accent1"/>
                </a:solidFill>
              </a:rPr>
              <a:t>designed for universal </a:t>
            </a:r>
            <a:r>
              <a:rPr lang="de-DE" dirty="0">
                <a:solidFill>
                  <a:schemeClr val="accent1"/>
                </a:solidFill>
              </a:rPr>
              <a:t>(</a:t>
            </a:r>
            <a:r>
              <a:rPr lang="de-DE" dirty="0" err="1">
                <a:solidFill>
                  <a:schemeClr val="accent1"/>
                </a:solidFill>
              </a:rPr>
              <a:t>quantum</a:t>
            </a:r>
            <a:r>
              <a:rPr lang="de-DE" dirty="0">
                <a:solidFill>
                  <a:schemeClr val="accent1"/>
                </a:solidFill>
              </a:rPr>
              <a:t>) </a:t>
            </a:r>
            <a:r>
              <a:rPr dirty="0">
                <a:solidFill>
                  <a:schemeClr val="accent1"/>
                </a:solidFill>
              </a:rPr>
              <a:t>computing</a:t>
            </a:r>
            <a:endParaRPr dirty="0"/>
          </a:p>
        </p:txBody>
      </p:sp>
      <p:grpSp>
        <p:nvGrpSpPr>
          <p:cNvPr id="111" name="Group 110"/>
          <p:cNvGrpSpPr/>
          <p:nvPr/>
        </p:nvGrpSpPr>
        <p:grpSpPr bwMode="auto">
          <a:xfrm>
            <a:off x="2168027" y="2166244"/>
            <a:ext cx="1543963" cy="1552470"/>
            <a:chOff x="154173" y="2153336"/>
            <a:chExt cx="1543963" cy="1552470"/>
          </a:xfrm>
        </p:grpSpPr>
        <p:cxnSp>
          <p:nvCxnSpPr>
            <p:cNvPr id="82" name="Straight Connector 81"/>
            <p:cNvCxnSpPr>
              <a:cxnSpLocks/>
              <a:stCxn id="89" idx="6"/>
              <a:endCxn id="95" idx="2"/>
            </p:cNvCxnSpPr>
            <p:nvPr/>
          </p:nvCxnSpPr>
          <p:spPr bwMode="auto">
            <a:xfrm>
              <a:off x="514214" y="2333356"/>
              <a:ext cx="82388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/>
              <a:stCxn id="93" idx="6"/>
            </p:cNvCxnSpPr>
            <p:nvPr/>
          </p:nvCxnSpPr>
          <p:spPr bwMode="auto">
            <a:xfrm flipH="1" flipV="1">
              <a:off x="486594" y="3498166"/>
              <a:ext cx="27620" cy="2762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/>
              <a:stCxn id="93" idx="6"/>
              <a:endCxn id="97" idx="2"/>
            </p:cNvCxnSpPr>
            <p:nvPr/>
          </p:nvCxnSpPr>
          <p:spPr bwMode="auto">
            <a:xfrm>
              <a:off x="514214" y="3525786"/>
              <a:ext cx="82388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cxnSpLocks/>
              <a:stCxn id="91" idx="6"/>
              <a:endCxn id="96" idx="2"/>
            </p:cNvCxnSpPr>
            <p:nvPr/>
          </p:nvCxnSpPr>
          <p:spPr bwMode="auto">
            <a:xfrm>
              <a:off x="514214" y="2929571"/>
              <a:ext cx="823883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/>
              <a:stCxn id="89" idx="4"/>
              <a:endCxn id="93" idx="0"/>
            </p:cNvCxnSpPr>
            <p:nvPr/>
          </p:nvCxnSpPr>
          <p:spPr bwMode="auto">
            <a:xfrm>
              <a:off x="334194" y="2513376"/>
              <a:ext cx="0" cy="83239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cxnSpLocks/>
            </p:cNvCxnSpPr>
            <p:nvPr/>
          </p:nvCxnSpPr>
          <p:spPr bwMode="auto">
            <a:xfrm>
              <a:off x="913239" y="2511694"/>
              <a:ext cx="0" cy="83239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cxnSpLocks/>
              <a:stCxn id="95" idx="4"/>
              <a:endCxn id="97" idx="0"/>
            </p:cNvCxnSpPr>
            <p:nvPr/>
          </p:nvCxnSpPr>
          <p:spPr bwMode="auto">
            <a:xfrm>
              <a:off x="1518117" y="2513376"/>
              <a:ext cx="0" cy="83239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 bwMode="auto">
            <a:xfrm>
              <a:off x="154173" y="2153336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33219" y="2153336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154173" y="2749551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33219" y="2749551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154173" y="3345766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33219" y="3345766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1338097" y="2153336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1338097" y="2749551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1338097" y="3345766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8" name="Down Arrow 97"/>
            <p:cNvSpPr/>
            <p:nvPr/>
          </p:nvSpPr>
          <p:spPr bwMode="auto">
            <a:xfrm rot="10800000">
              <a:off x="1448380" y="2241321"/>
              <a:ext cx="142907" cy="184070"/>
            </a:xfrm>
            <a:prstGeom prst="downArrow">
              <a:avLst>
                <a:gd name="adj1" fmla="val 30599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9" name="Down Arrow 98"/>
            <p:cNvSpPr/>
            <p:nvPr/>
          </p:nvSpPr>
          <p:spPr bwMode="auto">
            <a:xfrm rot="10800000">
              <a:off x="841785" y="2834327"/>
              <a:ext cx="142907" cy="184070"/>
            </a:xfrm>
            <a:prstGeom prst="downArrow">
              <a:avLst>
                <a:gd name="adj1" fmla="val 30599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0" name="Down Arrow 99"/>
            <p:cNvSpPr/>
            <p:nvPr/>
          </p:nvSpPr>
          <p:spPr bwMode="auto">
            <a:xfrm rot="10800000">
              <a:off x="260789" y="3429153"/>
              <a:ext cx="142907" cy="184070"/>
            </a:xfrm>
            <a:prstGeom prst="downArrow">
              <a:avLst>
                <a:gd name="adj1" fmla="val 30599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1" name="Down Arrow 100"/>
            <p:cNvSpPr/>
            <p:nvPr/>
          </p:nvSpPr>
          <p:spPr bwMode="auto">
            <a:xfrm>
              <a:off x="839300" y="3429153"/>
              <a:ext cx="142907" cy="184070"/>
            </a:xfrm>
            <a:prstGeom prst="downArrow">
              <a:avLst>
                <a:gd name="adj1" fmla="val 30599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2" name="Down Arrow 101"/>
            <p:cNvSpPr/>
            <p:nvPr/>
          </p:nvSpPr>
          <p:spPr bwMode="auto">
            <a:xfrm rot="10800000">
              <a:off x="1451665" y="3437255"/>
              <a:ext cx="142907" cy="184070"/>
            </a:xfrm>
            <a:prstGeom prst="downArrow">
              <a:avLst>
                <a:gd name="adj1" fmla="val 30599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3" name="Down Arrow 102"/>
            <p:cNvSpPr/>
            <p:nvPr/>
          </p:nvSpPr>
          <p:spPr bwMode="auto">
            <a:xfrm>
              <a:off x="267445" y="2245919"/>
              <a:ext cx="142907" cy="184070"/>
            </a:xfrm>
            <a:prstGeom prst="downArrow">
              <a:avLst>
                <a:gd name="adj1" fmla="val 30599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4" name="Down Arrow 103"/>
            <p:cNvSpPr/>
            <p:nvPr/>
          </p:nvSpPr>
          <p:spPr bwMode="auto">
            <a:xfrm>
              <a:off x="1447158" y="2842414"/>
              <a:ext cx="142907" cy="184070"/>
            </a:xfrm>
            <a:prstGeom prst="downArrow">
              <a:avLst>
                <a:gd name="adj1" fmla="val 30599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5" name="Down Arrow 104"/>
            <p:cNvSpPr/>
            <p:nvPr/>
          </p:nvSpPr>
          <p:spPr bwMode="auto">
            <a:xfrm>
              <a:off x="839299" y="2233234"/>
              <a:ext cx="142907" cy="184070"/>
            </a:xfrm>
            <a:prstGeom prst="downArrow">
              <a:avLst>
                <a:gd name="adj1" fmla="val 30599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6" name="Down Arrow 105"/>
            <p:cNvSpPr/>
            <p:nvPr/>
          </p:nvSpPr>
          <p:spPr bwMode="auto">
            <a:xfrm rot="10800000">
              <a:off x="260789" y="2826072"/>
              <a:ext cx="142907" cy="184070"/>
            </a:xfrm>
            <a:prstGeom prst="downArrow">
              <a:avLst>
                <a:gd name="adj1" fmla="val 30599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oogle Shape;340;p44"/>
          <p:cNvPicPr/>
          <p:nvPr/>
        </p:nvPicPr>
        <p:blipFill rotWithShape="1">
          <a:blip r:embed="rId3">
            <a:alphaModFix/>
          </a:blip>
          <a:srcRect l="86462"/>
          <a:stretch/>
        </p:blipFill>
        <p:spPr bwMode="auto">
          <a:xfrm>
            <a:off x="9165821" y="3429000"/>
            <a:ext cx="1277545" cy="142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1;p44"/>
          <p:cNvPicPr/>
          <p:nvPr/>
        </p:nvPicPr>
        <p:blipFill rotWithShape="1">
          <a:blip r:embed="rId4">
            <a:alphaModFix/>
          </a:blip>
          <a:srcRect l="86462"/>
          <a:stretch/>
        </p:blipFill>
        <p:spPr bwMode="auto">
          <a:xfrm>
            <a:off x="9165823" y="3429000"/>
            <a:ext cx="1277544" cy="142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10"/>
          <p:cNvSpPr>
            <a:spLocks noGrp="1"/>
          </p:cNvSpPr>
          <p:nvPr>
            <p:ph idx="1"/>
          </p:nvPr>
        </p:nvSpPr>
        <p:spPr bwMode="auto"/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defRPr/>
            </a:pPr>
            <a:r>
              <a:rPr lang="en-GB">
                <a:ea typeface="+mn-lt"/>
                <a:cs typeface="+mn-lt"/>
              </a:rPr>
              <a:t>Bits are the foundation of conventional computers</a:t>
            </a:r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Conventional computer: bits</a:t>
            </a:r>
            <a:endParaRPr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653E684-1E1F-5A5A-DDAF-F91E22566D25}"/>
              </a:ext>
            </a:extLst>
          </p:cNvPr>
          <p:cNvSpPr/>
          <p:nvPr/>
        </p:nvSpPr>
        <p:spPr bwMode="auto">
          <a:xfrm>
            <a:off x="1775520" y="3603193"/>
            <a:ext cx="757442" cy="1074727"/>
          </a:xfrm>
          <a:prstGeom prst="roundRect">
            <a:avLst/>
          </a:prstGeom>
          <a:noFill/>
          <a:ln w="34925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E58C36-9515-F2BE-04AE-218291FF58B4}"/>
              </a:ext>
            </a:extLst>
          </p:cNvPr>
          <p:cNvSpPr/>
          <p:nvPr/>
        </p:nvSpPr>
        <p:spPr bwMode="auto">
          <a:xfrm>
            <a:off x="2109097" y="3698946"/>
            <a:ext cx="79455" cy="794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E58833-79EA-E68E-E8D9-82A8A45277B9}"/>
              </a:ext>
            </a:extLst>
          </p:cNvPr>
          <p:cNvSpPr/>
          <p:nvPr/>
        </p:nvSpPr>
        <p:spPr bwMode="auto">
          <a:xfrm>
            <a:off x="2109097" y="4524366"/>
            <a:ext cx="79455" cy="794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0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AF5BD-A441-1E68-C578-6CF903BE614F}"/>
              </a:ext>
            </a:extLst>
          </p:cNvPr>
          <p:cNvSpPr/>
          <p:nvPr/>
        </p:nvSpPr>
        <p:spPr bwMode="auto">
          <a:xfrm>
            <a:off x="2030252" y="3923197"/>
            <a:ext cx="237143" cy="441188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A0F320-437C-CD7F-47AA-F282977A6330}"/>
              </a:ext>
            </a:extLst>
          </p:cNvPr>
          <p:cNvSpPr/>
          <p:nvPr/>
        </p:nvSpPr>
        <p:spPr bwMode="auto">
          <a:xfrm>
            <a:off x="2082214" y="3971454"/>
            <a:ext cx="133218" cy="25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867ACF-BD55-763B-37A7-0D3C6578C040}"/>
              </a:ext>
            </a:extLst>
          </p:cNvPr>
          <p:cNvSpPr/>
          <p:nvPr/>
        </p:nvSpPr>
        <p:spPr>
          <a:xfrm>
            <a:off x="1937505" y="3016632"/>
            <a:ext cx="422635" cy="422628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0</a:t>
            </a:r>
            <a:endParaRPr lang="en-FI" sz="100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7BF37D-7F07-1E92-37A4-256355C67395}"/>
              </a:ext>
            </a:extLst>
          </p:cNvPr>
          <p:cNvSpPr/>
          <p:nvPr/>
        </p:nvSpPr>
        <p:spPr>
          <a:xfrm>
            <a:off x="1937504" y="4852113"/>
            <a:ext cx="422635" cy="422628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1</a:t>
            </a:r>
            <a:endParaRPr lang="en-FI" sz="100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B0F261-2039-96DD-277A-255291C331E0}"/>
              </a:ext>
            </a:extLst>
          </p:cNvPr>
          <p:cNvCxnSpPr/>
          <p:nvPr/>
        </p:nvCxnSpPr>
        <p:spPr bwMode="auto">
          <a:xfrm>
            <a:off x="2711624" y="4140556"/>
            <a:ext cx="62646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2.08333E-6 0.0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oogle Shape;341;p44">
            <a:extLst>
              <a:ext uri="{FF2B5EF4-FFF2-40B4-BE49-F238E27FC236}">
                <a16:creationId xmlns:a16="http://schemas.microsoft.com/office/drawing/2014/main" id="{1E2A227C-7722-6540-B8C9-7E6108C11042}"/>
              </a:ext>
            </a:extLst>
          </p:cNvPr>
          <p:cNvPicPr/>
          <p:nvPr/>
        </p:nvPicPr>
        <p:blipFill rotWithShape="1">
          <a:blip r:embed="rId3">
            <a:alphaModFix/>
          </a:blip>
          <a:srcRect l="86462"/>
          <a:stretch/>
        </p:blipFill>
        <p:spPr bwMode="auto">
          <a:xfrm>
            <a:off x="9154982" y="3428998"/>
            <a:ext cx="1277544" cy="142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10"/>
          <p:cNvSpPr>
            <a:spLocks noGrp="1"/>
          </p:cNvSpPr>
          <p:nvPr>
            <p:ph idx="1"/>
          </p:nvPr>
        </p:nvSpPr>
        <p:spPr bwMode="auto"/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defRPr/>
            </a:pPr>
            <a:r>
              <a:rPr lang="en-GB">
                <a:ea typeface="+mn-lt"/>
                <a:cs typeface="+mn-lt"/>
              </a:rPr>
              <a:t>Information processing is performed with the help of logical gates</a:t>
            </a:r>
            <a:endParaRPr lang="en-GB" sz="20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GB"/>
              <a:t>Conventional computer: working with bits</a:t>
            </a:r>
            <a:endParaRPr lang="en-US"/>
          </a:p>
        </p:txBody>
      </p:sp>
      <p:pic>
        <p:nvPicPr>
          <p:cNvPr id="2" name="Google Shape;340;p44">
            <a:extLst>
              <a:ext uri="{FF2B5EF4-FFF2-40B4-BE49-F238E27FC236}">
                <a16:creationId xmlns:a16="http://schemas.microsoft.com/office/drawing/2014/main" id="{8338C64E-0720-CD45-5A34-4A2AD1775BFD}"/>
              </a:ext>
            </a:extLst>
          </p:cNvPr>
          <p:cNvPicPr/>
          <p:nvPr/>
        </p:nvPicPr>
        <p:blipFill rotWithShape="1">
          <a:blip r:embed="rId4">
            <a:alphaModFix/>
          </a:blip>
          <a:srcRect l="86462"/>
          <a:stretch/>
        </p:blipFill>
        <p:spPr bwMode="auto">
          <a:xfrm>
            <a:off x="9165821" y="3429000"/>
            <a:ext cx="1277545" cy="14231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21EC66-F2CE-8DB2-F4E6-332DFEEA658A}"/>
              </a:ext>
            </a:extLst>
          </p:cNvPr>
          <p:cNvSpPr/>
          <p:nvPr/>
        </p:nvSpPr>
        <p:spPr bwMode="auto">
          <a:xfrm>
            <a:off x="1775520" y="3603193"/>
            <a:ext cx="757442" cy="1074727"/>
          </a:xfrm>
          <a:prstGeom prst="roundRect">
            <a:avLst/>
          </a:prstGeom>
          <a:noFill/>
          <a:ln w="34925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2CFFA8-E26C-9B40-1E13-1557C279DA35}"/>
              </a:ext>
            </a:extLst>
          </p:cNvPr>
          <p:cNvSpPr/>
          <p:nvPr/>
        </p:nvSpPr>
        <p:spPr bwMode="auto">
          <a:xfrm>
            <a:off x="2109097" y="3698946"/>
            <a:ext cx="79455" cy="794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02A7A0-09B5-00EB-BF67-B9F4E8A79F7E}"/>
              </a:ext>
            </a:extLst>
          </p:cNvPr>
          <p:cNvSpPr/>
          <p:nvPr/>
        </p:nvSpPr>
        <p:spPr bwMode="auto">
          <a:xfrm>
            <a:off x="2109097" y="4524366"/>
            <a:ext cx="79455" cy="794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0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A7898-9E72-4A5F-0FE9-58A6215654DA}"/>
              </a:ext>
            </a:extLst>
          </p:cNvPr>
          <p:cNvSpPr/>
          <p:nvPr/>
        </p:nvSpPr>
        <p:spPr bwMode="auto">
          <a:xfrm>
            <a:off x="2030252" y="3923197"/>
            <a:ext cx="237143" cy="441188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D7196-B972-6D66-A0BA-92D52BEEDFBC}"/>
              </a:ext>
            </a:extLst>
          </p:cNvPr>
          <p:cNvSpPr/>
          <p:nvPr/>
        </p:nvSpPr>
        <p:spPr bwMode="auto">
          <a:xfrm>
            <a:off x="2082214" y="4039197"/>
            <a:ext cx="133218" cy="253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AB620D-6CDC-70CB-EBF6-CB7CC345F34C}"/>
              </a:ext>
            </a:extLst>
          </p:cNvPr>
          <p:cNvSpPr/>
          <p:nvPr/>
        </p:nvSpPr>
        <p:spPr bwMode="auto">
          <a:xfrm>
            <a:off x="1937505" y="3016632"/>
            <a:ext cx="422635" cy="422628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0</a:t>
            </a:r>
            <a:endParaRPr lang="en-FI" sz="10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C75C8A-926F-B5DF-409C-34F7A1959631}"/>
              </a:ext>
            </a:extLst>
          </p:cNvPr>
          <p:cNvSpPr/>
          <p:nvPr/>
        </p:nvSpPr>
        <p:spPr bwMode="auto">
          <a:xfrm>
            <a:off x="1937504" y="4852113"/>
            <a:ext cx="422635" cy="422628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1</a:t>
            </a:r>
            <a:endParaRPr lang="en-FI" sz="10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87A89F-4679-B532-4554-0244084C5C04}"/>
              </a:ext>
            </a:extLst>
          </p:cNvPr>
          <p:cNvCxnSpPr/>
          <p:nvPr/>
        </p:nvCxnSpPr>
        <p:spPr bwMode="auto">
          <a:xfrm>
            <a:off x="2711624" y="4140556"/>
            <a:ext cx="62646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E44716F-EEA4-30EE-C6F1-C662A6168FE2}"/>
              </a:ext>
            </a:extLst>
          </p:cNvPr>
          <p:cNvSpPr/>
          <p:nvPr/>
        </p:nvSpPr>
        <p:spPr bwMode="auto">
          <a:xfrm>
            <a:off x="5087887" y="3382620"/>
            <a:ext cx="1512170" cy="1512170"/>
          </a:xfrm>
          <a:prstGeom prst="roundRect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4400" dirty="0"/>
              <a:t>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00117 -0.012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64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 vert="horz" lIns="91440" tIns="45720" rIns="91440" bIns="45720" rtlCol="0" anchor="t">
            <a:noAutofit/>
          </a:bodyPr>
          <a:lstStyle/>
          <a:p>
            <a:pPr marL="228600" indent="-228600">
              <a:defRPr/>
            </a:pPr>
            <a:r>
              <a:rPr lang="de-DE" sz="2400" dirty="0">
                <a:ea typeface="+mn-lt"/>
                <a:cs typeface="+mn-lt"/>
              </a:rPr>
              <a:t>Multiple </a:t>
            </a:r>
            <a:r>
              <a:rPr lang="de-DE" sz="2400" dirty="0" err="1">
                <a:ea typeface="+mn-lt"/>
                <a:cs typeface="+mn-lt"/>
              </a:rPr>
              <a:t>gates</a:t>
            </a:r>
            <a:r>
              <a:rPr lang="de-DE" sz="2400" dirty="0">
                <a:ea typeface="+mn-lt"/>
                <a:cs typeface="+mn-lt"/>
              </a:rPr>
              <a:t> form a </a:t>
            </a:r>
            <a:r>
              <a:rPr lang="de-DE" sz="2400" u="sng" dirty="0" err="1">
                <a:ea typeface="+mn-lt"/>
                <a:cs typeface="+mn-lt"/>
              </a:rPr>
              <a:t>circuit</a:t>
            </a:r>
            <a:endParaRPr lang="en-US" sz="2400" u="sng" dirty="0"/>
          </a:p>
          <a:p>
            <a:pPr marL="228600" indent="-228600">
              <a:defRPr/>
            </a:pPr>
            <a:r>
              <a:rPr lang="de-DE" sz="2400" dirty="0">
                <a:ea typeface="+mn-lt"/>
                <a:cs typeface="+mn-lt"/>
              </a:rPr>
              <a:t>An </a:t>
            </a:r>
            <a:r>
              <a:rPr lang="de-DE" sz="2400" u="sng" dirty="0" err="1">
                <a:ea typeface="+mn-lt"/>
                <a:cs typeface="+mn-lt"/>
              </a:rPr>
              <a:t>algorithm</a:t>
            </a:r>
            <a:r>
              <a:rPr lang="de-DE" sz="2400" dirty="0">
                <a:ea typeface="+mn-lt"/>
                <a:cs typeface="+mn-lt"/>
              </a:rPr>
              <a:t> </a:t>
            </a:r>
            <a:r>
              <a:rPr lang="de-DE" sz="2400" dirty="0" err="1">
                <a:ea typeface="+mn-lt"/>
                <a:cs typeface="+mn-lt"/>
              </a:rPr>
              <a:t>is</a:t>
            </a:r>
            <a:r>
              <a:rPr lang="de-DE" sz="2400" dirty="0">
                <a:ea typeface="+mn-lt"/>
                <a:cs typeface="+mn-lt"/>
              </a:rPr>
              <a:t> </a:t>
            </a:r>
            <a:r>
              <a:rPr lang="de-DE" sz="2400" dirty="0" err="1">
                <a:ea typeface="+mn-lt"/>
                <a:cs typeface="+mn-lt"/>
              </a:rPr>
              <a:t>implemented</a:t>
            </a:r>
            <a:r>
              <a:rPr lang="de-DE" sz="2400" dirty="0">
                <a:ea typeface="+mn-lt"/>
                <a:cs typeface="+mn-lt"/>
              </a:rPr>
              <a:t> in a </a:t>
            </a:r>
            <a:r>
              <a:rPr lang="de-DE" sz="2400" dirty="0" err="1">
                <a:ea typeface="+mn-lt"/>
                <a:cs typeface="+mn-lt"/>
              </a:rPr>
              <a:t>sequence</a:t>
            </a:r>
            <a:r>
              <a:rPr lang="de-DE" sz="2400" dirty="0">
                <a:ea typeface="+mn-lt"/>
                <a:cs typeface="+mn-lt"/>
              </a:rPr>
              <a:t> </a:t>
            </a:r>
            <a:r>
              <a:rPr lang="de-DE" sz="2400" dirty="0" err="1">
                <a:ea typeface="+mn-lt"/>
                <a:cs typeface="+mn-lt"/>
              </a:rPr>
              <a:t>of</a:t>
            </a:r>
            <a:r>
              <a:rPr lang="de-DE" sz="2400" dirty="0">
                <a:ea typeface="+mn-lt"/>
                <a:cs typeface="+mn-lt"/>
              </a:rPr>
              <a:t> </a:t>
            </a:r>
            <a:r>
              <a:rPr lang="de-DE" sz="2400" dirty="0" err="1">
                <a:ea typeface="+mn-lt"/>
                <a:cs typeface="+mn-lt"/>
              </a:rPr>
              <a:t>gates</a:t>
            </a:r>
            <a:endParaRPr lang="de-DE" sz="2400" dirty="0">
              <a:ea typeface="Microsoft Sans Serif"/>
              <a:cs typeface="Microsoft Sans Serif"/>
            </a:endParaRPr>
          </a:p>
          <a:p>
            <a:pPr marL="228600" indent="-228600">
              <a:lnSpc>
                <a:spcPts val="2750"/>
              </a:lnSpc>
              <a:spcBef>
                <a:spcPts val="250"/>
              </a:spcBef>
              <a:defRPr/>
            </a:pPr>
            <a:r>
              <a:rPr lang="de-DE" sz="2400" dirty="0" err="1">
                <a:ea typeface="+mn-lt"/>
                <a:cs typeface="+mn-lt"/>
              </a:rPr>
              <a:t>Circuits</a:t>
            </a:r>
            <a:r>
              <a:rPr lang="de-DE" sz="2400" dirty="0">
                <a:ea typeface="+mn-lt"/>
                <a:cs typeface="+mn-lt"/>
              </a:rPr>
              <a:t> </a:t>
            </a:r>
            <a:r>
              <a:rPr lang="de-DE" sz="2400" dirty="0" err="1">
                <a:ea typeface="+mn-lt"/>
                <a:cs typeface="+mn-lt"/>
              </a:rPr>
              <a:t>are</a:t>
            </a:r>
            <a:r>
              <a:rPr lang="de-DE" sz="2400" dirty="0">
                <a:ea typeface="+mn-lt"/>
                <a:cs typeface="+mn-lt"/>
              </a:rPr>
              <a:t> </a:t>
            </a:r>
            <a:r>
              <a:rPr lang="de-DE" sz="2400" dirty="0" err="1">
                <a:ea typeface="+mn-lt"/>
                <a:cs typeface="+mn-lt"/>
              </a:rPr>
              <a:t>represented</a:t>
            </a:r>
            <a:r>
              <a:rPr lang="de-DE" sz="2400" dirty="0">
                <a:ea typeface="+mn-lt"/>
                <a:cs typeface="+mn-lt"/>
              </a:rPr>
              <a:t> </a:t>
            </a:r>
            <a:r>
              <a:rPr lang="de-DE" sz="2400" dirty="0" err="1">
                <a:ea typeface="+mn-lt"/>
                <a:cs typeface="+mn-lt"/>
              </a:rPr>
              <a:t>as</a:t>
            </a:r>
            <a:r>
              <a:rPr lang="de-DE" sz="2400" dirty="0">
                <a:ea typeface="+mn-lt"/>
                <a:cs typeface="+mn-lt"/>
              </a:rPr>
              <a:t> a time </a:t>
            </a:r>
            <a:r>
              <a:rPr lang="de-DE" sz="2400" dirty="0" err="1">
                <a:ea typeface="+mn-lt"/>
                <a:cs typeface="+mn-lt"/>
              </a:rPr>
              <a:t>sequence</a:t>
            </a:r>
            <a:r>
              <a:rPr lang="de-DE" sz="2400" dirty="0">
                <a:ea typeface="+mn-lt"/>
                <a:cs typeface="+mn-lt"/>
              </a:rPr>
              <a:t> like </a:t>
            </a:r>
            <a:r>
              <a:rPr lang="de-DE" sz="2400" dirty="0" err="1">
                <a:ea typeface="+mn-lt"/>
                <a:cs typeface="+mn-lt"/>
              </a:rPr>
              <a:t>musical</a:t>
            </a:r>
            <a:r>
              <a:rPr lang="de-DE" sz="2400" dirty="0">
                <a:ea typeface="+mn-lt"/>
                <a:cs typeface="+mn-lt"/>
              </a:rPr>
              <a:t> </a:t>
            </a:r>
            <a:r>
              <a:rPr lang="de-DE" sz="2400" dirty="0" err="1">
                <a:ea typeface="+mn-lt"/>
                <a:cs typeface="+mn-lt"/>
              </a:rPr>
              <a:t>notes</a:t>
            </a:r>
            <a:endParaRPr lang="de-DE" sz="2400" dirty="0">
              <a:ea typeface="+mn-lt"/>
              <a:cs typeface="+mn-lt"/>
            </a:endParaRPr>
          </a:p>
          <a:p>
            <a:pPr marL="0" indent="0">
              <a:lnSpc>
                <a:spcPts val="2750"/>
              </a:lnSpc>
              <a:spcBef>
                <a:spcPts val="250"/>
              </a:spcBef>
              <a:buNone/>
              <a:defRPr/>
            </a:pPr>
            <a:endParaRPr lang="de-DE" sz="2400" dirty="0">
              <a:ea typeface="+mn-lt"/>
              <a:cs typeface="+mn-lt"/>
            </a:endParaRPr>
          </a:p>
          <a:p>
            <a:pPr marL="0" indent="0">
              <a:lnSpc>
                <a:spcPts val="2750"/>
              </a:lnSpc>
              <a:spcBef>
                <a:spcPts val="250"/>
              </a:spcBef>
              <a:buNone/>
              <a:defRPr/>
            </a:pPr>
            <a:endParaRPr lang="de-DE" dirty="0">
              <a:ea typeface="+mn-lt"/>
              <a:cs typeface="+mn-lt"/>
            </a:endParaRPr>
          </a:p>
          <a:p>
            <a:pPr marL="0" indent="0">
              <a:lnSpc>
                <a:spcPts val="2750"/>
              </a:lnSpc>
              <a:spcBef>
                <a:spcPts val="250"/>
              </a:spcBef>
              <a:buNone/>
              <a:defRPr/>
            </a:pPr>
            <a:endParaRPr lang="de-DE" sz="2400" dirty="0">
              <a:ea typeface="+mn-lt"/>
              <a:cs typeface="+mn-lt"/>
            </a:endParaRPr>
          </a:p>
          <a:p>
            <a:pPr marL="0" indent="0">
              <a:lnSpc>
                <a:spcPts val="2750"/>
              </a:lnSpc>
              <a:spcBef>
                <a:spcPts val="250"/>
              </a:spcBef>
              <a:buNone/>
              <a:defRPr/>
            </a:pPr>
            <a:endParaRPr lang="de-DE" dirty="0">
              <a:ea typeface="+mn-lt"/>
              <a:cs typeface="+mn-lt"/>
            </a:endParaRPr>
          </a:p>
          <a:p>
            <a:pPr marL="0" indent="0">
              <a:lnSpc>
                <a:spcPts val="2750"/>
              </a:lnSpc>
              <a:spcBef>
                <a:spcPts val="250"/>
              </a:spcBef>
              <a:buNone/>
              <a:defRPr/>
            </a:pPr>
            <a:endParaRPr lang="de-DE" sz="2400" dirty="0">
              <a:ea typeface="+mn-lt"/>
              <a:cs typeface="+mn-lt"/>
            </a:endParaRPr>
          </a:p>
          <a:p>
            <a:pPr marL="0" indent="0">
              <a:lnSpc>
                <a:spcPts val="2750"/>
              </a:lnSpc>
              <a:spcBef>
                <a:spcPts val="250"/>
              </a:spcBef>
              <a:buNone/>
              <a:defRPr/>
            </a:pPr>
            <a:endParaRPr lang="de-DE" dirty="0">
              <a:ea typeface="+mn-lt"/>
              <a:cs typeface="+mn-lt"/>
            </a:endParaRPr>
          </a:p>
          <a:p>
            <a:pPr marL="0" indent="0">
              <a:lnSpc>
                <a:spcPts val="2750"/>
              </a:lnSpc>
              <a:spcBef>
                <a:spcPts val="250"/>
              </a:spcBef>
              <a:buNone/>
              <a:defRPr/>
            </a:pPr>
            <a:endParaRPr lang="de-DE" sz="2400" dirty="0">
              <a:ea typeface="+mn-lt"/>
              <a:cs typeface="+mn-lt"/>
            </a:endParaRPr>
          </a:p>
          <a:p>
            <a:pPr marL="0" indent="0">
              <a:lnSpc>
                <a:spcPts val="2750"/>
              </a:lnSpc>
              <a:spcBef>
                <a:spcPts val="250"/>
              </a:spcBef>
              <a:buNone/>
              <a:defRPr/>
            </a:pPr>
            <a:endParaRPr lang="de-DE" dirty="0">
              <a:ea typeface="+mn-lt"/>
              <a:cs typeface="+mn-lt"/>
            </a:endParaRPr>
          </a:p>
          <a:p>
            <a:pPr>
              <a:lnSpc>
                <a:spcPts val="2750"/>
              </a:lnSpc>
              <a:spcBef>
                <a:spcPts val="250"/>
              </a:spcBef>
              <a:defRPr/>
            </a:pPr>
            <a:r>
              <a:rPr lang="de-DE" dirty="0" err="1">
                <a:ea typeface="+mn-lt"/>
                <a:cs typeface="+mn-lt"/>
              </a:rPr>
              <a:t>Classical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circuits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are</a:t>
            </a:r>
            <a:r>
              <a:rPr lang="de-DE" dirty="0">
                <a:ea typeface="+mn-lt"/>
                <a:cs typeface="+mn-lt"/>
              </a:rPr>
              <a:t> irreversible: </a:t>
            </a:r>
            <a:r>
              <a:rPr lang="de-DE" dirty="0" err="1">
                <a:ea typeface="+mn-lt"/>
                <a:cs typeface="+mn-lt"/>
              </a:rPr>
              <a:t>Two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inputs</a:t>
            </a:r>
            <a:r>
              <a:rPr lang="de-DE" dirty="0">
                <a:ea typeface="+mn-lt"/>
                <a:cs typeface="+mn-lt"/>
              </a:rPr>
              <a:t>, but just </a:t>
            </a:r>
            <a:r>
              <a:rPr lang="de-DE" dirty="0" err="1">
                <a:ea typeface="+mn-lt"/>
                <a:cs typeface="+mn-lt"/>
              </a:rPr>
              <a:t>one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output</a:t>
            </a:r>
            <a:r>
              <a:rPr lang="de-DE" dirty="0">
                <a:ea typeface="+mn-lt"/>
                <a:cs typeface="+mn-lt"/>
              </a:rPr>
              <a:t> in </a:t>
            </a:r>
            <a:r>
              <a:rPr lang="de-DE" dirty="0" err="1">
                <a:ea typeface="+mn-lt"/>
                <a:cs typeface="+mn-lt"/>
              </a:rPr>
              <a:t>above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case</a:t>
            </a:r>
            <a:endParaRPr lang="de-DE" dirty="0">
              <a:ea typeface="+mn-lt"/>
              <a:cs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Conventional computer: algorithms</a:t>
            </a:r>
            <a:endParaRPr lang="de-DE" sz="22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639AD-33F3-9432-4836-BBF21598090A}"/>
              </a:ext>
            </a:extLst>
          </p:cNvPr>
          <p:cNvSpPr txBox="1"/>
          <p:nvPr/>
        </p:nvSpPr>
        <p:spPr bwMode="auto">
          <a:xfrm>
            <a:off x="1991544" y="357301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rtograph Mono CF Medium" pitchFamily="49" charset="77"/>
              </a:rPr>
              <a:t>Bit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C76EE-10F3-12A5-4EA7-5A1C3B6F44ED}"/>
              </a:ext>
            </a:extLst>
          </p:cNvPr>
          <p:cNvSpPr txBox="1"/>
          <p:nvPr/>
        </p:nvSpPr>
        <p:spPr bwMode="auto">
          <a:xfrm>
            <a:off x="1991544" y="50851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rtograph Mono CF Medium" pitchFamily="49" charset="77"/>
              </a:rPr>
              <a:t>Bit 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96765A-BA6E-8177-9985-B3BDF9F17626}"/>
              </a:ext>
            </a:extLst>
          </p:cNvPr>
          <p:cNvCxnSpPr>
            <a:cxnSpLocks/>
          </p:cNvCxnSpPr>
          <p:nvPr/>
        </p:nvCxnSpPr>
        <p:spPr bwMode="auto">
          <a:xfrm>
            <a:off x="3215680" y="3789040"/>
            <a:ext cx="38812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7704F5-7BDB-6A7A-7557-1CC225A9D674}"/>
              </a:ext>
            </a:extLst>
          </p:cNvPr>
          <p:cNvCxnSpPr>
            <a:cxnSpLocks/>
          </p:cNvCxnSpPr>
          <p:nvPr/>
        </p:nvCxnSpPr>
        <p:spPr bwMode="auto">
          <a:xfrm>
            <a:off x="3215680" y="5301208"/>
            <a:ext cx="3960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10">
            <a:extLst>
              <a:ext uri="{FF2B5EF4-FFF2-40B4-BE49-F238E27FC236}">
                <a16:creationId xmlns:a16="http://schemas.microsoft.com/office/drawing/2014/main" id="{177383E6-C2BE-7F99-EC36-CF358A20AB8B}"/>
              </a:ext>
            </a:extLst>
          </p:cNvPr>
          <p:cNvSpPr/>
          <p:nvPr/>
        </p:nvSpPr>
        <p:spPr bwMode="auto">
          <a:xfrm rot="5400000">
            <a:off x="4283386" y="3247161"/>
            <a:ext cx="1224136" cy="105529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BBD713-D0F7-17C3-C85D-223A76CC067F}"/>
              </a:ext>
            </a:extLst>
          </p:cNvPr>
          <p:cNvSpPr/>
          <p:nvPr/>
        </p:nvSpPr>
        <p:spPr bwMode="auto">
          <a:xfrm>
            <a:off x="5423099" y="3597617"/>
            <a:ext cx="375509" cy="375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ound Same-side Corner of Rectangle 12">
            <a:extLst>
              <a:ext uri="{FF2B5EF4-FFF2-40B4-BE49-F238E27FC236}">
                <a16:creationId xmlns:a16="http://schemas.microsoft.com/office/drawing/2014/main" id="{776582F0-D278-5453-5755-8BEE53DBB22F}"/>
              </a:ext>
            </a:extLst>
          </p:cNvPr>
          <p:cNvSpPr/>
          <p:nvPr/>
        </p:nvSpPr>
        <p:spPr bwMode="auto">
          <a:xfrm rot="5400000">
            <a:off x="6386670" y="3713240"/>
            <a:ext cx="2032621" cy="1511492"/>
          </a:xfrm>
          <a:prstGeom prst="round2SameRect">
            <a:avLst>
              <a:gd name="adj1" fmla="val 27614"/>
              <a:gd name="adj2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C729A0-E8D5-21D8-FD32-8AA920DADC5E}"/>
              </a:ext>
            </a:extLst>
          </p:cNvPr>
          <p:cNvCxnSpPr>
            <a:cxnSpLocks/>
          </p:cNvCxnSpPr>
          <p:nvPr/>
        </p:nvCxnSpPr>
        <p:spPr bwMode="auto">
          <a:xfrm>
            <a:off x="8158727" y="4509120"/>
            <a:ext cx="13216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3F24695-DE90-119B-5C7D-CE9EB16B1FB7}"/>
              </a:ext>
            </a:extLst>
          </p:cNvPr>
          <p:cNvSpPr/>
          <p:nvPr/>
        </p:nvSpPr>
        <p:spPr bwMode="auto">
          <a:xfrm>
            <a:off x="4295798" y="2996950"/>
            <a:ext cx="1512170" cy="1512170"/>
          </a:xfrm>
          <a:prstGeom prst="roundRect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44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2B650FC-71FE-0152-89ED-6D33A430A555}"/>
              </a:ext>
            </a:extLst>
          </p:cNvPr>
          <p:cNvSpPr/>
          <p:nvPr/>
        </p:nvSpPr>
        <p:spPr bwMode="auto">
          <a:xfrm>
            <a:off x="6605999" y="2980721"/>
            <a:ext cx="1734676" cy="2752536"/>
          </a:xfrm>
          <a:prstGeom prst="roundRect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dirty="0"/>
              <a:t>Quantum </a:t>
            </a:r>
            <a:r>
              <a:rPr lang="de-DE" dirty="0"/>
              <a:t>c</a:t>
            </a:r>
            <a:r>
              <a:rPr dirty="0" err="1"/>
              <a:t>omput</a:t>
            </a:r>
            <a:r>
              <a:rPr lang="de-DE" dirty="0" err="1"/>
              <a:t>ing</a:t>
            </a:r>
            <a:r>
              <a:rPr dirty="0"/>
              <a:t>: </a:t>
            </a:r>
            <a:r>
              <a:rPr lang="de-DE" dirty="0"/>
              <a:t>a</a:t>
            </a:r>
            <a:r>
              <a:rPr dirty="0" err="1"/>
              <a:t>lgorithms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271125-9328-2095-3C8A-49BD3DE8C69E}"/>
              </a:ext>
            </a:extLst>
          </p:cNvPr>
          <p:cNvGrpSpPr/>
          <p:nvPr/>
        </p:nvGrpSpPr>
        <p:grpSpPr>
          <a:xfrm>
            <a:off x="3293849" y="1772816"/>
            <a:ext cx="5604301" cy="3660869"/>
            <a:chOff x="4188591" y="2310048"/>
            <a:chExt cx="3767294" cy="2460890"/>
          </a:xfrm>
        </p:grpSpPr>
        <p:sp>
          <p:nvSpPr>
            <p:cNvPr id="5" name="Rectangle: Rounded Corners 153">
              <a:extLst>
                <a:ext uri="{FF2B5EF4-FFF2-40B4-BE49-F238E27FC236}">
                  <a16:creationId xmlns:a16="http://schemas.microsoft.com/office/drawing/2014/main" id="{A121BA79-7EA8-B657-F8F9-8DD596DC173C}"/>
                </a:ext>
              </a:extLst>
            </p:cNvPr>
            <p:cNvSpPr/>
            <p:nvPr/>
          </p:nvSpPr>
          <p:spPr>
            <a:xfrm>
              <a:off x="4188591" y="2400807"/>
              <a:ext cx="3767294" cy="2370131"/>
            </a:xfrm>
            <a:prstGeom prst="roundRect">
              <a:avLst>
                <a:gd name="adj" fmla="val 427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93700" dir="81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9FA7E5-7536-00E1-BAAB-3E7338221293}"/>
                </a:ext>
              </a:extLst>
            </p:cNvPr>
            <p:cNvGrpSpPr/>
            <p:nvPr/>
          </p:nvGrpSpPr>
          <p:grpSpPr>
            <a:xfrm>
              <a:off x="4469814" y="2789034"/>
              <a:ext cx="3204848" cy="1786496"/>
              <a:chOff x="645248" y="3813413"/>
              <a:chExt cx="3204848" cy="1786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FE505C7-F0A7-7E43-DDE2-31928BD4EDB9}"/>
                  </a:ext>
                </a:extLst>
              </p:cNvPr>
              <p:cNvGrpSpPr/>
              <p:nvPr/>
            </p:nvGrpSpPr>
            <p:grpSpPr>
              <a:xfrm>
                <a:off x="645248" y="4157376"/>
                <a:ext cx="3204848" cy="1186147"/>
                <a:chOff x="645248" y="3893142"/>
                <a:chExt cx="3204848" cy="1186147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D13FCD0-1ED2-7B18-9A3B-9294AD0A097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45867" y="4892723"/>
                  <a:ext cx="2448436" cy="8361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50918BD-85B8-20DB-30AA-4FB7A30ADEA3}"/>
                    </a:ext>
                  </a:extLst>
                </p:cNvPr>
                <p:cNvSpPr/>
                <p:nvPr/>
              </p:nvSpPr>
              <p:spPr>
                <a:xfrm>
                  <a:off x="645248" y="4738580"/>
                  <a:ext cx="325006" cy="325006"/>
                </a:xfrm>
                <a:prstGeom prst="ellipse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774700" dist="393700" dir="3000000" sx="101000" sy="101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BB4254EC-0F7C-DA74-1D59-A137B3ACC156}"/>
                    </a:ext>
                  </a:extLst>
                </p:cNvPr>
                <p:cNvGrpSpPr/>
                <p:nvPr/>
              </p:nvGrpSpPr>
              <p:grpSpPr>
                <a:xfrm>
                  <a:off x="3593781" y="4352795"/>
                  <a:ext cx="252792" cy="312927"/>
                  <a:chOff x="3593781" y="4352795"/>
                  <a:chExt cx="252792" cy="312927"/>
                </a:xfrm>
              </p:grpSpPr>
              <p:sp>
                <p:nvSpPr>
                  <p:cNvPr id="51" name="Rounded Rectangle 188">
                    <a:extLst>
                      <a:ext uri="{FF2B5EF4-FFF2-40B4-BE49-F238E27FC236}">
                        <a16:creationId xmlns:a16="http://schemas.microsoft.com/office/drawing/2014/main" id="{1AA25DCB-F3DF-9677-60E0-14CF78043D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95434" y="4352795"/>
                    <a:ext cx="251139" cy="25113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6EC954F3-463B-9A83-054B-31CBB26FDCE2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3593781" y="4418047"/>
                    <a:ext cx="223728" cy="247675"/>
                    <a:chOff x="8880581" y="2554558"/>
                    <a:chExt cx="513189" cy="568120"/>
                  </a:xfrm>
                </p:grpSpPr>
                <p:sp>
                  <p:nvSpPr>
                    <p:cNvPr id="53" name="Arc 24">
                      <a:extLst>
                        <a:ext uri="{FF2B5EF4-FFF2-40B4-BE49-F238E27FC236}">
                          <a16:creationId xmlns:a16="http://schemas.microsoft.com/office/drawing/2014/main" id="{E5AA3A9A-6E2D-85AB-A78C-D84AC3457417}"/>
                        </a:ext>
                      </a:extLst>
                    </p:cNvPr>
                    <p:cNvSpPr/>
                    <p:nvPr/>
                  </p:nvSpPr>
                  <p:spPr bwMode="auto">
                    <a:xfrm rot="19386060">
                      <a:off x="8880581" y="2691749"/>
                      <a:ext cx="513189" cy="430929"/>
                    </a:xfrm>
                    <a:prstGeom prst="arc">
                      <a:avLst>
                        <a:gd name="adj1" fmla="val 16200000"/>
                        <a:gd name="adj2" fmla="val 21326959"/>
                      </a:avLst>
                    </a:prstGeom>
                    <a:ln w="25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/>
                    </a:p>
                  </p:txBody>
                </p: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ED730898-2A6E-7673-7381-D1AE71EEA59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9199180" y="2554558"/>
                      <a:ext cx="112412" cy="233830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BCF269B5-CC29-5D98-0A70-AC3AE0212056}"/>
                    </a:ext>
                  </a:extLst>
                </p:cNvPr>
                <p:cNvGrpSpPr/>
                <p:nvPr/>
              </p:nvGrpSpPr>
              <p:grpSpPr>
                <a:xfrm>
                  <a:off x="3593781" y="3930076"/>
                  <a:ext cx="256315" cy="322080"/>
                  <a:chOff x="3593781" y="3930076"/>
                  <a:chExt cx="256315" cy="322080"/>
                </a:xfrm>
              </p:grpSpPr>
              <p:sp>
                <p:nvSpPr>
                  <p:cNvPr id="43" name="Rounded Rectangle 184">
                    <a:extLst>
                      <a:ext uri="{FF2B5EF4-FFF2-40B4-BE49-F238E27FC236}">
                        <a16:creationId xmlns:a16="http://schemas.microsoft.com/office/drawing/2014/main" id="{60F0EABF-C184-4E27-4012-4232B55D4F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98957" y="3930076"/>
                    <a:ext cx="251139" cy="25113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F3B6FE3D-876C-D6C8-B0C1-DF545AD3F0CC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3593781" y="4004481"/>
                    <a:ext cx="223728" cy="247675"/>
                    <a:chOff x="8880581" y="2554558"/>
                    <a:chExt cx="513189" cy="568120"/>
                  </a:xfrm>
                </p:grpSpPr>
                <p:sp>
                  <p:nvSpPr>
                    <p:cNvPr id="49" name="Arc 24">
                      <a:extLst>
                        <a:ext uri="{FF2B5EF4-FFF2-40B4-BE49-F238E27FC236}">
                          <a16:creationId xmlns:a16="http://schemas.microsoft.com/office/drawing/2014/main" id="{A2AC0CA6-3EC8-68C8-AD41-4EC2215AA6E8}"/>
                        </a:ext>
                      </a:extLst>
                    </p:cNvPr>
                    <p:cNvSpPr/>
                    <p:nvPr/>
                  </p:nvSpPr>
                  <p:spPr bwMode="auto">
                    <a:xfrm rot="19386060">
                      <a:off x="8880581" y="2691749"/>
                      <a:ext cx="513189" cy="430929"/>
                    </a:xfrm>
                    <a:prstGeom prst="arc">
                      <a:avLst>
                        <a:gd name="adj1" fmla="val 16200000"/>
                        <a:gd name="adj2" fmla="val 21326959"/>
                      </a:avLst>
                    </a:prstGeom>
                    <a:ln w="25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/>
                    </a:p>
                  </p:txBody>
                </p: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A323447F-928C-BBDE-881A-01D2D55300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9199180" y="2554558"/>
                      <a:ext cx="112412" cy="233830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CEF8098-4CB1-859B-62E1-80089DD169E2}"/>
                    </a:ext>
                  </a:extLst>
                </p:cNvPr>
                <p:cNvGrpSpPr/>
                <p:nvPr/>
              </p:nvGrpSpPr>
              <p:grpSpPr>
                <a:xfrm>
                  <a:off x="3593781" y="4775514"/>
                  <a:ext cx="251661" cy="303775"/>
                  <a:chOff x="3593781" y="4775514"/>
                  <a:chExt cx="251661" cy="303775"/>
                </a:xfrm>
              </p:grpSpPr>
              <p:sp>
                <p:nvSpPr>
                  <p:cNvPr id="39" name="Rounded Rectangle 179">
                    <a:extLst>
                      <a:ext uri="{FF2B5EF4-FFF2-40B4-BE49-F238E27FC236}">
                        <a16:creationId xmlns:a16="http://schemas.microsoft.com/office/drawing/2014/main" id="{0C117AA8-E841-6BFF-4FC4-665650ABD0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94303" y="4775514"/>
                    <a:ext cx="251139" cy="25113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2E89853B-D4CA-7D81-54B3-220CE5E9A0A6}"/>
                      </a:ext>
                    </a:extLst>
                  </p:cNvPr>
                  <p:cNvGrpSpPr/>
                  <p:nvPr/>
                </p:nvGrpSpPr>
                <p:grpSpPr bwMode="auto">
                  <a:xfrm>
                    <a:off x="3593781" y="4831614"/>
                    <a:ext cx="223728" cy="247675"/>
                    <a:chOff x="8880609" y="2554558"/>
                    <a:chExt cx="513191" cy="568120"/>
                  </a:xfrm>
                </p:grpSpPr>
                <p:sp>
                  <p:nvSpPr>
                    <p:cNvPr id="41" name="Arc 24">
                      <a:extLst>
                        <a:ext uri="{FF2B5EF4-FFF2-40B4-BE49-F238E27FC236}">
                          <a16:creationId xmlns:a16="http://schemas.microsoft.com/office/drawing/2014/main" id="{099818D2-4978-41E8-3473-13EA8F7C914A}"/>
                        </a:ext>
                      </a:extLst>
                    </p:cNvPr>
                    <p:cNvSpPr/>
                    <p:nvPr/>
                  </p:nvSpPr>
                  <p:spPr bwMode="auto">
                    <a:xfrm rot="19386060">
                      <a:off x="8880609" y="2691749"/>
                      <a:ext cx="513191" cy="430929"/>
                    </a:xfrm>
                    <a:prstGeom prst="arc">
                      <a:avLst>
                        <a:gd name="adj1" fmla="val 16200000"/>
                        <a:gd name="adj2" fmla="val 21326959"/>
                      </a:avLst>
                    </a:prstGeom>
                    <a:ln w="25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/>
                    </a:p>
                  </p:txBody>
                </p: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844F7208-C4E5-B93B-0A5F-75BC110739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9199179" y="2554558"/>
                      <a:ext cx="112413" cy="233829"/>
                    </a:xfrm>
                    <a:prstGeom prst="line">
                      <a:avLst/>
                    </a:prstGeom>
                    <a:ln w="25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AC09B1C-5024-C834-9368-3EB1CE628BB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45867" y="4055645"/>
                  <a:ext cx="2453090" cy="1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ounded Rectangle 155">
                  <a:extLst>
                    <a:ext uri="{FF2B5EF4-FFF2-40B4-BE49-F238E27FC236}">
                      <a16:creationId xmlns:a16="http://schemas.microsoft.com/office/drawing/2014/main" id="{EAD15FE7-776F-F1DB-EACB-BEA1E925301B}"/>
                    </a:ext>
                  </a:extLst>
                </p:cNvPr>
                <p:cNvSpPr/>
                <p:nvPr/>
              </p:nvSpPr>
              <p:spPr bwMode="auto">
                <a:xfrm>
                  <a:off x="1326960" y="3930076"/>
                  <a:ext cx="251139" cy="25113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gradFill>
                    <a:gsLst>
                      <a:gs pos="0">
                        <a:schemeClr val="accent6"/>
                      </a:gs>
                      <a:gs pos="100000">
                        <a:schemeClr val="accent5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AC17627-79A2-1DD6-411E-6D1687816E08}"/>
                    </a:ext>
                  </a:extLst>
                </p:cNvPr>
                <p:cNvSpPr/>
                <p:nvPr/>
              </p:nvSpPr>
              <p:spPr>
                <a:xfrm>
                  <a:off x="645248" y="3893142"/>
                  <a:ext cx="325006" cy="325006"/>
                </a:xfrm>
                <a:prstGeom prst="ellipse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774700" dist="393700" dir="3000000" sx="101000" sy="101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29AF6E3-598A-23D7-A550-D047FC2158D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45867" y="4474184"/>
                  <a:ext cx="2449567" cy="1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CF37667-BF3D-A545-6D6D-EA67F4A2AFB4}"/>
                    </a:ext>
                  </a:extLst>
                </p:cNvPr>
                <p:cNvGrpSpPr/>
                <p:nvPr/>
              </p:nvGrpSpPr>
              <p:grpSpPr>
                <a:xfrm>
                  <a:off x="2691200" y="3992861"/>
                  <a:ext cx="251139" cy="611072"/>
                  <a:chOff x="2691200" y="3992861"/>
                  <a:chExt cx="251139" cy="611072"/>
                </a:xfrm>
              </p:grpSpPr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15BFC5C6-F675-C593-2B13-1E6E0086F458}"/>
                      </a:ext>
                    </a:extLst>
                  </p:cNvPr>
                  <p:cNvCxnSpPr>
                    <a:cxnSpLocks/>
                    <a:stCxn id="37" idx="4"/>
                    <a:endCxn id="38" idx="0"/>
                  </p:cNvCxnSpPr>
                  <p:nvPr/>
                </p:nvCxnSpPr>
                <p:spPr bwMode="auto">
                  <a:xfrm flipH="1">
                    <a:off x="2816770" y="4118430"/>
                    <a:ext cx="534" cy="234365"/>
                  </a:xfrm>
                  <a:prstGeom prst="line">
                    <a:avLst/>
                  </a:prstGeom>
                  <a:ln w="28575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27883250-B018-0DF8-A38A-3CD2547A8B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54519" y="3992861"/>
                    <a:ext cx="125570" cy="125569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5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sp>
                <p:nvSpPr>
                  <p:cNvPr id="38" name="Rounded Rectangle 172">
                    <a:extLst>
                      <a:ext uri="{FF2B5EF4-FFF2-40B4-BE49-F238E27FC236}">
                        <a16:creationId xmlns:a16="http://schemas.microsoft.com/office/drawing/2014/main" id="{2C07E6C0-5114-28AE-0F38-19AB34244FA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91200" y="4352795"/>
                    <a:ext cx="251139" cy="25113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8575">
                    <a:gradFill>
                      <a:gsLst>
                        <a:gs pos="0">
                          <a:schemeClr val="accent6"/>
                        </a:gs>
                        <a:gs pos="100000">
                          <a:schemeClr val="accent5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D5C7B89-0441-1EAE-67E0-05E20B87217F}"/>
                    </a:ext>
                  </a:extLst>
                </p:cNvPr>
                <p:cNvSpPr/>
                <p:nvPr/>
              </p:nvSpPr>
              <p:spPr>
                <a:xfrm>
                  <a:off x="645248" y="4315861"/>
                  <a:ext cx="325006" cy="325006"/>
                </a:xfrm>
                <a:prstGeom prst="ellipse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5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774700" dist="393700" dir="3000000" sx="101000" sy="101000" algn="tl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330B1D95-0129-4FC7-25C4-BFC8F782A622}"/>
                    </a:ext>
                  </a:extLst>
                </p:cNvPr>
                <p:cNvGrpSpPr/>
                <p:nvPr/>
              </p:nvGrpSpPr>
              <p:grpSpPr>
                <a:xfrm>
                  <a:off x="2131383" y="4415580"/>
                  <a:ext cx="251139" cy="611072"/>
                  <a:chOff x="2131383" y="4415580"/>
                  <a:chExt cx="251139" cy="611072"/>
                </a:xfrm>
              </p:grpSpPr>
              <p:sp>
                <p:nvSpPr>
                  <p:cNvPr id="26" name="Rounded Rectangle 177">
                    <a:extLst>
                      <a:ext uri="{FF2B5EF4-FFF2-40B4-BE49-F238E27FC236}">
                        <a16:creationId xmlns:a16="http://schemas.microsoft.com/office/drawing/2014/main" id="{F8D76639-3C68-4A36-E6A7-F6409397B2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31383" y="4775514"/>
                    <a:ext cx="251139" cy="25113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1"/>
                  </a:solidFill>
                  <a:ln w="28575">
                    <a:gradFill>
                      <a:gsLst>
                        <a:gs pos="0">
                          <a:schemeClr val="accent6"/>
                        </a:gs>
                        <a:gs pos="100000">
                          <a:schemeClr val="accent5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23C42C77-5899-578C-672E-AC4900C74FE4}"/>
                      </a:ext>
                    </a:extLst>
                  </p:cNvPr>
                  <p:cNvCxnSpPr>
                    <a:cxnSpLocks/>
                    <a:stCxn id="35" idx="4"/>
                    <a:endCxn id="26" idx="0"/>
                  </p:cNvCxnSpPr>
                  <p:nvPr/>
                </p:nvCxnSpPr>
                <p:spPr bwMode="auto">
                  <a:xfrm flipH="1">
                    <a:off x="2256953" y="4541149"/>
                    <a:ext cx="537" cy="234365"/>
                  </a:xfrm>
                  <a:prstGeom prst="line">
                    <a:avLst/>
                  </a:prstGeom>
                  <a:ln w="28575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5EFB51A-75E3-B068-9578-E129006642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94705" y="4415580"/>
                    <a:ext cx="125570" cy="125569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6"/>
                      </a:gs>
                      <a:gs pos="100000">
                        <a:schemeClr val="accent5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/>
                  </a:p>
                </p:txBody>
              </p:sp>
            </p:grp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06B319-ABBA-EA04-86DA-6B33A9774064}"/>
                  </a:ext>
                </a:extLst>
              </p:cNvPr>
              <p:cNvSpPr txBox="1"/>
              <p:nvPr/>
            </p:nvSpPr>
            <p:spPr>
              <a:xfrm>
                <a:off x="873058" y="3813413"/>
                <a:ext cx="1158942" cy="22758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1-qubit gate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D16C8E-B809-33A7-D6A0-2DEC8F9E7C23}"/>
                  </a:ext>
                </a:extLst>
              </p:cNvPr>
              <p:cNvSpPr txBox="1"/>
              <p:nvPr/>
            </p:nvSpPr>
            <p:spPr>
              <a:xfrm>
                <a:off x="1962323" y="5372328"/>
                <a:ext cx="1158942" cy="22758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2-qubit gate</a:t>
                </a:r>
              </a:p>
            </p:txBody>
          </p:sp>
        </p:grpSp>
        <p:sp>
          <p:nvSpPr>
            <p:cNvPr id="57" name="Rectangle: Rounded Corners 19">
              <a:extLst>
                <a:ext uri="{FF2B5EF4-FFF2-40B4-BE49-F238E27FC236}">
                  <a16:creationId xmlns:a16="http://schemas.microsoft.com/office/drawing/2014/main" id="{C4CE1610-9379-20F6-1230-F77517451A5D}"/>
                </a:ext>
              </a:extLst>
            </p:cNvPr>
            <p:cNvSpPr/>
            <p:nvPr/>
          </p:nvSpPr>
          <p:spPr bwMode="auto">
            <a:xfrm>
              <a:off x="4914930" y="2310048"/>
              <a:ext cx="2314616" cy="322680"/>
            </a:xfrm>
            <a:prstGeom prst="roundRect">
              <a:avLst>
                <a:gd name="adj" fmla="val 50000"/>
              </a:avLst>
            </a:prstGeom>
            <a:gradFill>
              <a:gsLst>
                <a:gs pos="15000">
                  <a:schemeClr val="accent5"/>
                </a:gs>
                <a:gs pos="75000">
                  <a:schemeClr val="accent6"/>
                </a:gs>
              </a:gsLst>
              <a:path path="circle"/>
            </a:gradFill>
            <a:ln w="9525" cap="flat">
              <a:noFill/>
              <a:prstDash val="solid"/>
              <a:miter/>
            </a:ln>
            <a:effectLst>
              <a:outerShdw blurRad="571500" dist="152400" dir="5400000" sx="85000" sy="85000" algn="t" rotWithShape="0">
                <a:schemeClr val="accent5">
                  <a:alpha val="30000"/>
                </a:schemeClr>
              </a:outerShdw>
            </a:effectLst>
          </p:spPr>
          <p:txBody>
            <a:bodyPr lIns="90000" tIns="90000" rIns="90000" bIns="90000" rtlCol="0" anchor="ctr"/>
            <a:lstStyle/>
            <a:p>
              <a:pPr marL="0" marR="0" lvl="0" indent="0" algn="ctr" defTabSz="9142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Quantum operations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327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D0E1B3-47B4-A924-8CFB-C08DF22E67DC}"/>
              </a:ext>
            </a:extLst>
          </p:cNvPr>
          <p:cNvSpPr/>
          <p:nvPr/>
        </p:nvSpPr>
        <p:spPr bwMode="auto">
          <a:xfrm>
            <a:off x="7539245" y="238485"/>
            <a:ext cx="792088" cy="8640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24A249-86C4-03DA-B7BF-7AF77EB37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en-GB" dirty="0"/>
              <a:t>Open </a:t>
            </a:r>
            <a:r>
              <a:rPr lang="en-GB" dirty="0">
                <a:hlinkClick r:id="rId2"/>
              </a:rPr>
              <a:t>https://bit.ly/iqm-1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and investigate the effects of gate </a:t>
            </a:r>
            <a:r>
              <a:rPr lang="en-GB" dirty="0">
                <a:highlight>
                  <a:srgbClr val="808080"/>
                </a:highlight>
              </a:rPr>
              <a:t> </a:t>
            </a:r>
            <a:r>
              <a:rPr lang="en-GB" b="1" dirty="0">
                <a:solidFill>
                  <a:schemeClr val="bg1"/>
                </a:solidFill>
                <a:highlight>
                  <a:srgbClr val="808080"/>
                </a:highlight>
              </a:rPr>
              <a:t>H</a:t>
            </a:r>
            <a:r>
              <a:rPr lang="en-GB" b="1" dirty="0">
                <a:highlight>
                  <a:srgbClr val="808080"/>
                </a:highlight>
              </a:rPr>
              <a:t> </a:t>
            </a:r>
            <a:r>
              <a:rPr lang="en-GB" dirty="0"/>
              <a:t> and gate </a:t>
            </a:r>
            <a:r>
              <a:rPr lang="en-GB" dirty="0">
                <a:highlight>
                  <a:srgbClr val="808080"/>
                </a:highlight>
              </a:rPr>
              <a:t> </a:t>
            </a:r>
            <a:r>
              <a:rPr lang="en-GB" b="1" dirty="0">
                <a:solidFill>
                  <a:schemeClr val="bg1"/>
                </a:solidFill>
                <a:highlight>
                  <a:srgbClr val="808080"/>
                </a:highlight>
              </a:rPr>
              <a:t>X</a:t>
            </a:r>
            <a:r>
              <a:rPr lang="en-GB" b="1" dirty="0">
                <a:highlight>
                  <a:srgbClr val="808080"/>
                </a:highlight>
              </a:rPr>
              <a:t> </a:t>
            </a:r>
            <a:r>
              <a:rPr lang="en-GB" dirty="0"/>
              <a:t>!</a:t>
            </a:r>
          </a:p>
          <a:p>
            <a:pPr marL="0" indent="0">
              <a:lnSpc>
                <a:spcPct val="140000"/>
              </a:lnSpc>
              <a:buNone/>
            </a:pPr>
            <a:endParaRPr lang="en-GB" dirty="0"/>
          </a:p>
          <a:p>
            <a:pPr marL="0" indent="0">
              <a:lnSpc>
                <a:spcPct val="140000"/>
              </a:lnSpc>
              <a:buNone/>
            </a:pPr>
            <a:r>
              <a:rPr lang="en-GB" dirty="0"/>
              <a:t>Take it further: </a:t>
            </a:r>
          </a:p>
          <a:p>
            <a:pPr>
              <a:lnSpc>
                <a:spcPct val="140000"/>
              </a:lnSpc>
            </a:pPr>
            <a:r>
              <a:rPr lang="en-GB" dirty="0"/>
              <a:t>Apply the Hadamard gate </a:t>
            </a:r>
            <a:r>
              <a:rPr lang="en-GB" dirty="0">
                <a:highlight>
                  <a:srgbClr val="808080"/>
                </a:highlight>
              </a:rPr>
              <a:t> </a:t>
            </a:r>
            <a:r>
              <a:rPr lang="en-GB" b="1" dirty="0">
                <a:solidFill>
                  <a:schemeClr val="bg1"/>
                </a:solidFill>
                <a:highlight>
                  <a:srgbClr val="808080"/>
                </a:highlight>
              </a:rPr>
              <a:t>H</a:t>
            </a:r>
            <a:r>
              <a:rPr lang="en-GB" b="1" dirty="0">
                <a:highlight>
                  <a:srgbClr val="808080"/>
                </a:highlight>
              </a:rPr>
              <a:t> </a:t>
            </a:r>
            <a:r>
              <a:rPr lang="en-GB" dirty="0"/>
              <a:t> two times in a row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choosing</a:t>
            </a:r>
            <a:r>
              <a:rPr lang="de-DE" dirty="0"/>
              <a:t> 0 and 1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.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!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stored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qubit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770EFD-E98F-341F-E177-9B65AABA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Activity 1: Exploring the  </a:t>
            </a:r>
            <a:r>
              <a:rPr lang="en-DE" dirty="0">
                <a:solidFill>
                  <a:schemeClr val="tx2"/>
                </a:solidFill>
              </a:rPr>
              <a:t>H</a:t>
            </a:r>
            <a:r>
              <a:rPr lang="en-DE" dirty="0"/>
              <a:t>  gate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555FA-6A3F-B4AD-8886-353A18E3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1052736"/>
            <a:ext cx="2095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0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DED41B-935B-8D56-D456-D20D4860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Activity 1: Bloch Sphere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A3F5D-DEF6-CB43-B5D0-A9490B8B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38" y="1456735"/>
            <a:ext cx="5902424" cy="4423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6DABE-6EF8-08E2-2231-900B9FB8AC60}"/>
              </a:ext>
            </a:extLst>
          </p:cNvPr>
          <p:cNvSpPr txBox="1"/>
          <p:nvPr/>
        </p:nvSpPr>
        <p:spPr>
          <a:xfrm>
            <a:off x="6400799" y="3037439"/>
            <a:ext cx="4708349" cy="1985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GB" dirty="0"/>
              <a:t>Open </a:t>
            </a:r>
            <a:r>
              <a:rPr lang="en-GB" dirty="0">
                <a:hlinkClick r:id="rId3"/>
              </a:rPr>
              <a:t>https://www.iqmacademy.com/play/bloch/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and investigate the effects of gate </a:t>
            </a:r>
            <a:r>
              <a:rPr lang="en-GB" dirty="0">
                <a:highlight>
                  <a:srgbClr val="808080"/>
                </a:highlight>
              </a:rPr>
              <a:t> </a:t>
            </a:r>
            <a:r>
              <a:rPr lang="en-GB" b="1" dirty="0">
                <a:solidFill>
                  <a:schemeClr val="bg1"/>
                </a:solidFill>
                <a:highlight>
                  <a:srgbClr val="808080"/>
                </a:highlight>
              </a:rPr>
              <a:t>H</a:t>
            </a:r>
            <a:r>
              <a:rPr lang="en-GB" b="1" dirty="0">
                <a:highlight>
                  <a:srgbClr val="808080"/>
                </a:highlight>
              </a:rPr>
              <a:t> </a:t>
            </a:r>
            <a:r>
              <a:rPr lang="en-GB" dirty="0"/>
              <a:t> and gate </a:t>
            </a:r>
            <a:r>
              <a:rPr lang="en-GB" dirty="0">
                <a:highlight>
                  <a:srgbClr val="808080"/>
                </a:highlight>
              </a:rPr>
              <a:t> </a:t>
            </a:r>
            <a:r>
              <a:rPr lang="en-GB" b="1" dirty="0">
                <a:solidFill>
                  <a:schemeClr val="bg1"/>
                </a:solidFill>
                <a:highlight>
                  <a:srgbClr val="808080"/>
                </a:highlight>
              </a:rPr>
              <a:t>X</a:t>
            </a:r>
            <a:r>
              <a:rPr lang="en-GB" b="1" dirty="0">
                <a:highlight>
                  <a:srgbClr val="808080"/>
                </a:highlight>
              </a:rPr>
              <a:t> </a:t>
            </a:r>
            <a:r>
              <a:rPr lang="en-GB" dirty="0"/>
              <a:t> again! See what happens if you apply the </a:t>
            </a:r>
            <a:r>
              <a:rPr lang="en-GB" dirty="0">
                <a:highlight>
                  <a:srgbClr val="808080"/>
                </a:highlight>
              </a:rPr>
              <a:t> </a:t>
            </a:r>
            <a:r>
              <a:rPr lang="en-GB" b="1" dirty="0">
                <a:solidFill>
                  <a:schemeClr val="bg1"/>
                </a:solidFill>
                <a:highlight>
                  <a:srgbClr val="808080"/>
                </a:highlight>
              </a:rPr>
              <a:t>H</a:t>
            </a:r>
            <a:r>
              <a:rPr lang="en-GB" b="1" dirty="0">
                <a:highlight>
                  <a:srgbClr val="808080"/>
                </a:highlight>
              </a:rPr>
              <a:t> </a:t>
            </a:r>
            <a:r>
              <a:rPr lang="en-GB" dirty="0"/>
              <a:t>  gate twice.</a:t>
            </a:r>
          </a:p>
        </p:txBody>
      </p:sp>
      <p:pic>
        <p:nvPicPr>
          <p:cNvPr id="10" name="Picture 9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38B769F1-46C6-DCF5-650F-31E5B3467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094" y="497304"/>
            <a:ext cx="2402305" cy="24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283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QM">
      <a:dk1>
        <a:srgbClr val="000000"/>
      </a:dk1>
      <a:lt1>
        <a:srgbClr val="FFFFFF"/>
      </a:lt1>
      <a:dk2>
        <a:srgbClr val="F7F7F7"/>
      </a:dk2>
      <a:lt2>
        <a:srgbClr val="E1DEDB"/>
      </a:lt2>
      <a:accent1>
        <a:srgbClr val="699CE5"/>
      </a:accent1>
      <a:accent2>
        <a:srgbClr val="02D99F"/>
      </a:accent2>
      <a:accent3>
        <a:srgbClr val="F7915F"/>
      </a:accent3>
      <a:accent4>
        <a:srgbClr val="FCCD6F"/>
      </a:accent4>
      <a:accent5>
        <a:srgbClr val="00B1E3"/>
      </a:accent5>
      <a:accent6>
        <a:srgbClr val="02D99F"/>
      </a:accent6>
      <a:hlink>
        <a:srgbClr val="699CE5"/>
      </a:hlink>
      <a:folHlink>
        <a:srgbClr val="02D99F"/>
      </a:folHlink>
    </a:clrScheme>
    <a:fontScheme name="IQM Sans Serif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BD817FB-3A4B-4A15-B3EB-61191D34E9A9}" vid="{B37B6771-1EF7-4619-8645-A395300CE8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BD24AF73138B42845FD9735E18BEA2" ma:contentTypeVersion="4" ma:contentTypeDescription="Create a new document." ma:contentTypeScope="" ma:versionID="af2bb4ea15821f098b1390709bbbf477">
  <xsd:schema xmlns:xsd="http://www.w3.org/2001/XMLSchema" xmlns:xs="http://www.w3.org/2001/XMLSchema" xmlns:p="http://schemas.microsoft.com/office/2006/metadata/properties" xmlns:ns2="73a3f9ec-3487-4a5d-a88d-24f09e9b796e" targetNamespace="http://schemas.microsoft.com/office/2006/metadata/properties" ma:root="true" ma:fieldsID="2e512d1d08a266fbf485206566755e90" ns2:_="">
    <xsd:import namespace="73a3f9ec-3487-4a5d-a88d-24f09e9b79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3f9ec-3487-4a5d-a88d-24f09e9b7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62697F-1CA7-4F71-B7BF-0EF721DC71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5A837E-52E9-4391-8021-5CDFC9197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3f9ec-3487-4a5d-a88d-24f09e9b79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7815</TotalTime>
  <Words>2039</Words>
  <Application>Microsoft Macintosh PowerPoint</Application>
  <PresentationFormat>Widescreen</PresentationFormat>
  <Paragraphs>260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Aptos</vt:lpstr>
      <vt:lpstr>Arial</vt:lpstr>
      <vt:lpstr>Calibri</vt:lpstr>
      <vt:lpstr>Cambria Math</vt:lpstr>
      <vt:lpstr>Cartograph Mono CF Medium</vt:lpstr>
      <vt:lpstr>Courier New</vt:lpstr>
      <vt:lpstr>Ink Free</vt:lpstr>
      <vt:lpstr>Microsoft Sans Serif</vt:lpstr>
      <vt:lpstr>Tahoma</vt:lpstr>
      <vt:lpstr>Tahoma Bold</vt:lpstr>
      <vt:lpstr>Tahoma Regular</vt:lpstr>
      <vt:lpstr>1_Office Theme</vt:lpstr>
      <vt:lpstr>PowerPoint Presentation</vt:lpstr>
      <vt:lpstr>How to work with qubits?</vt:lpstr>
      <vt:lpstr>Different ways to work with qubits</vt:lpstr>
      <vt:lpstr>Conventional computer: bits</vt:lpstr>
      <vt:lpstr>Conventional computer: working with bits</vt:lpstr>
      <vt:lpstr>Conventional computer: algorithms</vt:lpstr>
      <vt:lpstr>Quantum computing: algorithms</vt:lpstr>
      <vt:lpstr>Activity 1: Exploring the  H  gate </vt:lpstr>
      <vt:lpstr>Activity 1: Bloch Sphere</vt:lpstr>
      <vt:lpstr>Exercise</vt:lpstr>
      <vt:lpstr>Activity 1: Description of a quantum state</vt:lpstr>
      <vt:lpstr>PowerPoint Presentation</vt:lpstr>
      <vt:lpstr>When we write these vectors in polar coordinates, we get the Bloch sphere</vt:lpstr>
      <vt:lpstr>Exercise</vt:lpstr>
      <vt:lpstr>Multi-qubit Systems and Entanglement</vt:lpstr>
      <vt:lpstr>Activity 2: A 2-qubit gate</vt:lpstr>
      <vt:lpstr>Activity 2 - Discussion Hadamard and CNOT</vt:lpstr>
      <vt:lpstr>Activity 2: Description of a two-qubit quantum state</vt:lpstr>
      <vt:lpstr>Entanglement</vt:lpstr>
      <vt:lpstr>  Multi-qubit Systems and Entanglement</vt:lpstr>
      <vt:lpstr>Exercise</vt:lpstr>
      <vt:lpstr>Activity 3 – More qubits, more fun</vt:lpstr>
      <vt:lpstr>PowerPoint Presentation</vt:lpstr>
      <vt:lpstr>Quantum Computing Eras</vt:lpstr>
      <vt:lpstr>Quantum computers:  NISQ era</vt:lpstr>
      <vt:lpstr>NISQ and FTQC</vt:lpstr>
      <vt:lpstr>NISQ and FTQC</vt:lpstr>
      <vt:lpstr>Conclusion</vt:lpstr>
      <vt:lpstr>Conclusion: Foundations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Rank</dc:creator>
  <cp:lastModifiedBy>Stefan Seegerer</cp:lastModifiedBy>
  <cp:revision>80</cp:revision>
  <dcterms:created xsi:type="dcterms:W3CDTF">2024-05-08T09:20:40Z</dcterms:created>
  <dcterms:modified xsi:type="dcterms:W3CDTF">2025-07-08T06:05:20Z</dcterms:modified>
</cp:coreProperties>
</file>