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3"/>
    <p:sldMasterId id="2147483776" r:id="rId4"/>
  </p:sldMasterIdLst>
  <p:notesMasterIdLst>
    <p:notesMasterId r:id="rId44"/>
  </p:notesMasterIdLst>
  <p:sldIdLst>
    <p:sldId id="2147476322" r:id="rId5"/>
    <p:sldId id="280" r:id="rId6"/>
    <p:sldId id="2147475571" r:id="rId7"/>
    <p:sldId id="2147475572" r:id="rId8"/>
    <p:sldId id="2147475573" r:id="rId9"/>
    <p:sldId id="4613" r:id="rId10"/>
    <p:sldId id="2147476330" r:id="rId11"/>
    <p:sldId id="2147476337" r:id="rId12"/>
    <p:sldId id="2147475369" r:id="rId13"/>
    <p:sldId id="2147476333" r:id="rId14"/>
    <p:sldId id="258" r:id="rId15"/>
    <p:sldId id="261" r:id="rId16"/>
    <p:sldId id="262" r:id="rId17"/>
    <p:sldId id="263" r:id="rId18"/>
    <p:sldId id="2147476314" r:id="rId19"/>
    <p:sldId id="2147475589" r:id="rId20"/>
    <p:sldId id="2147475581" r:id="rId21"/>
    <p:sldId id="2147475585" r:id="rId22"/>
    <p:sldId id="2147475582" r:id="rId23"/>
    <p:sldId id="2147475586" r:id="rId24"/>
    <p:sldId id="2147475584" r:id="rId25"/>
    <p:sldId id="265" r:id="rId26"/>
    <p:sldId id="2147476331" r:id="rId27"/>
    <p:sldId id="306" r:id="rId28"/>
    <p:sldId id="308" r:id="rId29"/>
    <p:sldId id="288" r:id="rId30"/>
    <p:sldId id="289" r:id="rId31"/>
    <p:sldId id="264" r:id="rId32"/>
    <p:sldId id="266" r:id="rId33"/>
    <p:sldId id="267" r:id="rId34"/>
    <p:sldId id="2147476336" r:id="rId35"/>
    <p:sldId id="272" r:id="rId36"/>
    <p:sldId id="2147476334" r:id="rId37"/>
    <p:sldId id="257" r:id="rId38"/>
    <p:sldId id="2147476335" r:id="rId39"/>
    <p:sldId id="371" r:id="rId40"/>
    <p:sldId id="630" r:id="rId41"/>
    <p:sldId id="633" r:id="rId42"/>
    <p:sldId id="2147476332" r:id="rId43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E7D432-9C28-6844-9615-D862B635FA90}">
          <p14:sldIdLst>
            <p14:sldId id="2147476322"/>
          </p14:sldIdLst>
        </p14:section>
        <p14:section name="Motivation" id="{8CB69EF9-A7BD-B44D-AF21-6F3F828690D3}">
          <p14:sldIdLst>
            <p14:sldId id="280"/>
            <p14:sldId id="2147475571"/>
            <p14:sldId id="2147475572"/>
            <p14:sldId id="2147475573"/>
            <p14:sldId id="4613"/>
            <p14:sldId id="2147476330"/>
            <p14:sldId id="2147476337"/>
            <p14:sldId id="2147475369"/>
            <p14:sldId id="2147476333"/>
            <p14:sldId id="258"/>
            <p14:sldId id="261"/>
            <p14:sldId id="262"/>
            <p14:sldId id="263"/>
          </p14:sldIdLst>
        </p14:section>
        <p14:section name="Bits and Qubits" id="{31B3D0C4-723A-EA44-8BA2-414BD2CE461E}">
          <p14:sldIdLst>
            <p14:sldId id="2147476314"/>
            <p14:sldId id="2147475589"/>
            <p14:sldId id="2147475581"/>
            <p14:sldId id="2147475585"/>
            <p14:sldId id="2147475582"/>
            <p14:sldId id="2147475586"/>
            <p14:sldId id="2147475584"/>
            <p14:sldId id="265"/>
          </p14:sldIdLst>
        </p14:section>
        <p14:section name="Computational Complexity" id="{2B87B96A-FCD7-2D48-BE16-18B2096AEAE7}">
          <p14:sldIdLst>
            <p14:sldId id="2147476331"/>
            <p14:sldId id="306"/>
            <p14:sldId id="308"/>
            <p14:sldId id="288"/>
            <p14:sldId id="289"/>
            <p14:sldId id="264"/>
            <p14:sldId id="266"/>
            <p14:sldId id="267"/>
          </p14:sldIdLst>
        </p14:section>
        <p14:section name="Summary" id="{25832BE6-E5AB-E64C-A91F-F7A9A6012BBF}">
          <p14:sldIdLst>
            <p14:sldId id="2147476336"/>
            <p14:sldId id="272"/>
          </p14:sldIdLst>
        </p14:section>
        <p14:section name="Practical notes" id="{4F454405-C8E5-E743-9394-3F4AF8B6EEAB}">
          <p14:sldIdLst>
            <p14:sldId id="2147476334"/>
            <p14:sldId id="257"/>
            <p14:sldId id="2147476335"/>
            <p14:sldId id="371"/>
            <p14:sldId id="630"/>
            <p14:sldId id="633"/>
            <p14:sldId id="21474763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C04803-0F56-95C4-509E-E77BF0F2704F}" name="Andreas Theer" initials="AT" userId="S::andreas.theer@meetiqm.com::666896c7-70e3-4ce4-97fa-d353040e0a88" providerId="AD"/>
  <p188:author id="{2F322C3C-E907-BD26-D747-2E8F3D801421}" name="Janni Valkealahti" initials="JV" userId="S::ext-janni.valkealahti@iqm.fi::6bd70bf7-bc03-45ac-bf6a-d0ba3c043ca2" providerId="AD"/>
  <p188:author id="{76054FE9-72C0-AE64-E40D-8CF82E0DC055}" name="Blair Robertson" initials="BR" userId="S::blair.robertson@meetiqm.com::43f73558-5e73-4ad8-8bf4-315d70bddb44" providerId="AD"/>
  <p188:author id="{7F21C8FE-3A80-8D22-E0A2-6DE3848E70FB}" name="Jan Goetz" initials="JG" userId="S::jan@meetiqm.com::a0689093-9ab4-47f9-97c5-46a5d14263d5" providerId="AD"/>
  <p188:author id="{9DBB38FF-EA41-4B38-5D9C-CD2C67D29D4B}" name="Henrikki Mäkynen" initials="HM" userId="S::henrikki@meetiqm.com::df94e109-23cf-4113-adb8-41f8c5c730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2" autoAdjust="0"/>
    <p:restoredTop sz="90801" autoAdjust="0"/>
  </p:normalViewPr>
  <p:slideViewPr>
    <p:cSldViewPr snapToGrid="0">
      <p:cViewPr varScale="1">
        <p:scale>
          <a:sx n="83" d="100"/>
          <a:sy n="83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52D8F-2DDB-0B4D-BBA7-9B14E36E8959}" type="datetimeFigureOut">
              <a:rPr lang="en-DE" smtClean="0"/>
              <a:t>08.07.25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F1245-8461-8F4F-81D8-003FAE6B2F6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3579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otorola_68000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9713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19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3754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98170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21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7949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5E5EA-975F-5037-7989-F31A206A8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5028CA-CE50-CE6D-0D39-4DC6B3B13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03719-1A01-0C1F-5E54-04DD83855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77A53-BA7C-3C40-F5A7-58896E5A1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F1245-8461-8F4F-81D8-003FAE6B2F6D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45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92620-4E14-4392-84AA-A1C3EB23EEFE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64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92620-4E14-4392-84AA-A1C3EB23EEFE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542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DE" dirty="0"/>
              <a:t>1 MIPS (</a:t>
            </a:r>
            <a:r>
              <a:rPr lang="en-GB" sz="900" b="0" i="0" u="sng" kern="1200" dirty="0">
                <a:solidFill>
                  <a:schemeClr val="tx1"/>
                </a:solidFill>
                <a:effectLst/>
                <a:latin typeface="Noto Sans Cond" panose="020B0503040302060204" pitchFamily="34" charset="0"/>
                <a:ea typeface="+mn-ea"/>
                <a:cs typeface="+mn-cs"/>
                <a:hlinkClick r:id="rId3"/>
              </a:rPr>
              <a:t>Motorola 68000</a:t>
            </a:r>
            <a:r>
              <a:rPr lang="en-GB" sz="900" b="0" i="0" u="sng" kern="1200" dirty="0">
                <a:solidFill>
                  <a:schemeClr val="tx1"/>
                </a:solidFill>
                <a:effectLst/>
                <a:latin typeface="Noto Sans Cond" panose="020B0503040302060204" pitchFamily="34" charset="0"/>
                <a:ea typeface="+mn-ea"/>
                <a:cs typeface="+mn-cs"/>
              </a:rPr>
              <a:t> </a:t>
            </a:r>
            <a:r>
              <a:rPr lang="en-GB" sz="900" b="0" i="0" u="none" kern="1200" dirty="0">
                <a:solidFill>
                  <a:schemeClr val="tx1"/>
                </a:solidFill>
                <a:effectLst/>
                <a:latin typeface="Noto Sans Cond" panose="020B0503040302060204" pitchFamily="34" charset="0"/>
                <a:ea typeface="+mn-ea"/>
                <a:cs typeface="+mn-cs"/>
              </a:rPr>
              <a:t> from 1979)</a:t>
            </a:r>
          </a:p>
          <a:p>
            <a:pPr marL="171450" indent="-171450">
              <a:buFontTx/>
              <a:buChar char="-"/>
            </a:pPr>
            <a:r>
              <a:rPr lang="en-GB" sz="900" b="0" i="0" u="none" kern="1200" dirty="0">
                <a:solidFill>
                  <a:schemeClr val="tx1"/>
                </a:solidFill>
                <a:effectLst/>
                <a:latin typeface="Noto Sans Cond" panose="020B0503040302060204" pitchFamily="34" charset="0"/>
                <a:ea typeface="+mn-ea"/>
                <a:cs typeface="+mn-cs"/>
              </a:rPr>
              <a:t>90.000 MIPS (i9-10900K)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92620-4E14-4392-84AA-A1C3EB23EEFE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585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725C4-9E9E-4448-8F09-E457CC752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1303C-24AD-DC6E-1FB8-281E62DF0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E2C6A-50AD-55D8-2A28-AC0BE40BD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2D1EB-BDB8-1927-FE71-7476FCF18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F1245-8461-8F4F-81D8-003FAE6B2F6D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0727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0234A-C28B-5927-7C45-DE4E3B6E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7B305-CF78-18EF-956C-FCDFE2CCB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83788-9DC4-EA5A-B737-7E3E18F5B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4AD8C-0C7B-8FFD-D972-3AD2D2247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F1245-8461-8F4F-81D8-003FAE6B2F6D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3776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b="0" i="0" dirty="0">
              <a:solidFill>
                <a:srgbClr val="000000"/>
              </a:solidFill>
              <a:effectLst/>
              <a:latin typeface="Independe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3632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b="0" i="0" dirty="0">
              <a:solidFill>
                <a:srgbClr val="000000"/>
              </a:solidFill>
              <a:effectLst/>
              <a:latin typeface="Independe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9223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GB" b="0" i="0" dirty="0">
              <a:solidFill>
                <a:srgbClr val="000000"/>
              </a:solidFill>
              <a:effectLst/>
              <a:latin typeface="Independe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85162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430E5-3494-1B15-8C91-0B2DDACD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2A394-B975-8CF5-4E2B-B72858D5B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1049E-BB62-0D22-CC1E-0F6F5A24C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1BB0D-CC67-2969-092E-AED29DE5C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581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CF047-398C-4F48-85E0-05CD43A06C2A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36258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5892-CA92-C67B-555C-96DCBCB0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2AE7A-A95D-28DF-DE4A-C05177B3F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FF98D-C46E-DBFE-5D1C-D18C2FE96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1791C-B94B-64D8-D72A-FA1B0446D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F1245-8461-8F4F-81D8-003FAE6B2F6D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05525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FCCAF23-F261-E848-AFFA-42134D3AD07B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97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F047-398C-4F48-85E0-05CD43A06C2A}" type="slidenum">
              <a:rPr lang="en-FI" smtClean="0"/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6083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29240-A02E-0BBD-7460-EC2C59D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spc="-9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6B80E9-6CF7-B1DB-DB79-8E52E8BBAB87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17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317940" y="1514477"/>
            <a:ext cx="11556123" cy="466248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91308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/>
            </a:defPPr>
            <a:lvl1pPr marL="0" algn="r" defTabSz="914400">
              <a:defRPr sz="1000">
                <a:solidFill>
                  <a:schemeClr val="tx1">
                    <a:tint val="75000"/>
                  </a:schemeClr>
                </a:solidFill>
                <a:latin typeface="Telegraf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543BEB-D66C-6E4A-87AA-60417C33F2A3}" type="slidenum">
              <a:rPr lang="en-GB" sz="1000">
                <a:solidFill>
                  <a:schemeClr val="tx1"/>
                </a:solidFill>
                <a:latin typeface="+mn-lt"/>
              </a:rPr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 bwMode="auto">
          <a:xfrm>
            <a:off x="533398" y="158296"/>
            <a:ext cx="11340665" cy="108267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Image 12" descr=" ">
            <a:extLst>
              <a:ext uri="{FF2B5EF4-FFF2-40B4-BE49-F238E27FC236}">
                <a16:creationId xmlns:a16="http://schemas.microsoft.com/office/drawing/2014/main" id="{D3A829E4-16BF-6387-7631-06917CD55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98855"/>
            <a:ext cx="533397" cy="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52332-AA29-C2C9-56A4-377E5D3CC818}"/>
              </a:ext>
            </a:extLst>
          </p:cNvPr>
          <p:cNvSpPr/>
          <p:nvPr userDrawn="1"/>
        </p:nvSpPr>
        <p:spPr bwMode="auto">
          <a:xfrm>
            <a:off x="0" y="0"/>
            <a:ext cx="12294824" cy="694062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AAEC03-A20B-C15E-695C-9E46A78CF1D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7998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7B8E911-A20C-DBCF-AF5A-7698CF16441A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AECED78-37F8-1C4A-400D-BE8C460925B8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E2F0C7-BA53-8F1A-B5E6-F379242520D0}"/>
              </a:ext>
            </a:extLst>
          </p:cNvPr>
          <p:cNvSpPr txBox="1"/>
          <p:nvPr userDrawn="1"/>
        </p:nvSpPr>
        <p:spPr bwMode="auto">
          <a:xfrm>
            <a:off x="317938" y="635635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/>
            </a:defPPr>
            <a:lvl1pPr marL="0" algn="r" defTabSz="914262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17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BF5-97BC-4A65-B319-EA7E4A2DE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469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357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0BF5-97BC-4A65-B319-EA7E4A2DE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26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47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52332-AA29-C2C9-56A4-377E5D3CC818}"/>
              </a:ext>
            </a:extLst>
          </p:cNvPr>
          <p:cNvSpPr/>
          <p:nvPr userDrawn="1"/>
        </p:nvSpPr>
        <p:spPr bwMode="auto">
          <a:xfrm>
            <a:off x="0" y="0"/>
            <a:ext cx="12294824" cy="694062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AAEC03-A20B-C15E-695C-9E46A78CF1D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24000" y="1984375"/>
            <a:ext cx="9144000" cy="2387600"/>
          </a:xfrm>
        </p:spPr>
        <p:txBody>
          <a:bodyPr anchor="ctr">
            <a:normAutofit/>
          </a:bodyPr>
          <a:lstStyle>
            <a:lvl1pPr algn="ctr">
              <a:defRPr sz="7998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7B8E911-A20C-DBCF-AF5A-7698CF16441A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AECED78-37F8-1C4A-400D-BE8C460925B8}"/>
              </a:ext>
            </a:extLst>
          </p:cNvPr>
          <p:cNvSpPr/>
          <p:nvPr userDrawn="1"/>
        </p:nvSpPr>
        <p:spPr bwMode="auto">
          <a:xfrm flipV="1">
            <a:off x="334963" y="6123280"/>
            <a:ext cx="11539096" cy="133571"/>
          </a:xfrm>
          <a:custGeom>
            <a:avLst/>
            <a:gdLst/>
            <a:ahLst/>
            <a:cxnLst/>
            <a:rect l="l" t="t" r="r" b="b"/>
            <a:pathLst>
              <a:path w="19350355" extrusionOk="0">
                <a:moveTo>
                  <a:pt x="0" y="0"/>
                </a:moveTo>
                <a:lnTo>
                  <a:pt x="19350196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800"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E2F0C7-BA53-8F1A-B5E6-F379242520D0}"/>
              </a:ext>
            </a:extLst>
          </p:cNvPr>
          <p:cNvSpPr txBox="1"/>
          <p:nvPr userDrawn="1"/>
        </p:nvSpPr>
        <p:spPr bwMode="auto">
          <a:xfrm>
            <a:off x="317938" y="635635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/>
            </a:defPPr>
            <a:lvl1pPr marL="0" algn="r" defTabSz="914262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1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2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4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6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7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1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48" algn="l" defTabSz="914262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t&#10;&#10;Description automatically generated">
            <a:extLst>
              <a:ext uri="{FF2B5EF4-FFF2-40B4-BE49-F238E27FC236}">
                <a16:creationId xmlns:a16="http://schemas.microsoft.com/office/drawing/2014/main" id="{90A6F02A-2713-9159-9A20-40A94B0A5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9"/>
          <a:stretch/>
        </p:blipFill>
        <p:spPr>
          <a:xfrm>
            <a:off x="-17253" y="0"/>
            <a:ext cx="12209253" cy="689282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7C656-3809-3FB1-8603-7432C2FA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84EC04-2D4C-8EC4-7BF4-8B11532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41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ubb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7145F-AEB6-521C-F9C9-B6733126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07"/>
          <a:stretch/>
        </p:blipFill>
        <p:spPr>
          <a:xfrm>
            <a:off x="-1" y="0"/>
            <a:ext cx="12192001" cy="692185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2F56D0B-2591-C740-A599-1CA5344E12D8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03B58-1247-42C3-0094-CA0E8FF77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6BB1A3-E3A0-D44E-F114-A7D75E11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556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x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1">
            <a:extLst>
              <a:ext uri="{FF2B5EF4-FFF2-40B4-BE49-F238E27FC236}">
                <a16:creationId xmlns:a16="http://schemas.microsoft.com/office/drawing/2014/main" id="{0E4149C4-1DCC-F01B-0EEF-19D4F2C1D8A3}"/>
              </a:ext>
            </a:extLst>
          </p:cNvPr>
          <p:cNvSpPr/>
          <p:nvPr userDrawn="1"/>
        </p:nvSpPr>
        <p:spPr bwMode="auto">
          <a:xfrm>
            <a:off x="571615" y="1373637"/>
            <a:ext cx="11032078" cy="4682295"/>
          </a:xfrm>
          <a:prstGeom prst="roundRect">
            <a:avLst>
              <a:gd name="adj" fmla="val 2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01D6A2-8877-C4F4-325C-AD5C48C5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6F5412-D014-85EE-CC5E-471FFE7A281B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000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71">
            <a:extLst>
              <a:ext uri="{FF2B5EF4-FFF2-40B4-BE49-F238E27FC236}">
                <a16:creationId xmlns:a16="http://schemas.microsoft.com/office/drawing/2014/main" id="{5BA01449-AB45-DB94-995B-1B25649451B1}"/>
              </a:ext>
            </a:extLst>
          </p:cNvPr>
          <p:cNvSpPr/>
          <p:nvPr userDrawn="1"/>
        </p:nvSpPr>
        <p:spPr bwMode="auto">
          <a:xfrm>
            <a:off x="571615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8" name="Rectangle: Rounded Corners 71">
            <a:extLst>
              <a:ext uri="{FF2B5EF4-FFF2-40B4-BE49-F238E27FC236}">
                <a16:creationId xmlns:a16="http://schemas.microsoft.com/office/drawing/2014/main" id="{EF1878C3-3F47-0895-DAA5-F8A41DD43840}"/>
              </a:ext>
            </a:extLst>
          </p:cNvPr>
          <p:cNvSpPr/>
          <p:nvPr userDrawn="1"/>
        </p:nvSpPr>
        <p:spPr bwMode="auto">
          <a:xfrm>
            <a:off x="571615" y="1376021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9" name="Rectangle: Rounded Corners 71">
            <a:extLst>
              <a:ext uri="{FF2B5EF4-FFF2-40B4-BE49-F238E27FC236}">
                <a16:creationId xmlns:a16="http://schemas.microsoft.com/office/drawing/2014/main" id="{D7FC4CFB-A85B-0EAD-2C35-1B0F39A4AF16}"/>
              </a:ext>
            </a:extLst>
          </p:cNvPr>
          <p:cNvSpPr/>
          <p:nvPr userDrawn="1"/>
        </p:nvSpPr>
        <p:spPr bwMode="auto">
          <a:xfrm>
            <a:off x="6205829" y="1370470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0" name="Rectangle: Rounded Corners 71">
            <a:extLst>
              <a:ext uri="{FF2B5EF4-FFF2-40B4-BE49-F238E27FC236}">
                <a16:creationId xmlns:a16="http://schemas.microsoft.com/office/drawing/2014/main" id="{9C62E7EA-5CFE-39DA-ADDC-472797975703}"/>
              </a:ext>
            </a:extLst>
          </p:cNvPr>
          <p:cNvSpPr/>
          <p:nvPr userDrawn="1"/>
        </p:nvSpPr>
        <p:spPr bwMode="auto">
          <a:xfrm>
            <a:off x="6205829" y="3800706"/>
            <a:ext cx="5397864" cy="2234806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21234-8B4F-A8B3-6BE7-C94B896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AB9206-B0CA-7B7E-F2AE-EABB876C64FF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852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xes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1">
            <a:extLst>
              <a:ext uri="{FF2B5EF4-FFF2-40B4-BE49-F238E27FC236}">
                <a16:creationId xmlns:a16="http://schemas.microsoft.com/office/drawing/2014/main" id="{09737DA9-B8EA-DF25-68C4-D284C2275E37}"/>
              </a:ext>
            </a:extLst>
          </p:cNvPr>
          <p:cNvSpPr/>
          <p:nvPr userDrawn="1"/>
        </p:nvSpPr>
        <p:spPr bwMode="auto">
          <a:xfrm>
            <a:off x="571614" y="1373637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7" name="Rectangle: Rounded Corners 71">
            <a:extLst>
              <a:ext uri="{FF2B5EF4-FFF2-40B4-BE49-F238E27FC236}">
                <a16:creationId xmlns:a16="http://schemas.microsoft.com/office/drawing/2014/main" id="{4592289A-A9FE-5D72-B343-423A760B9A05}"/>
              </a:ext>
            </a:extLst>
          </p:cNvPr>
          <p:cNvSpPr/>
          <p:nvPr userDrawn="1"/>
        </p:nvSpPr>
        <p:spPr bwMode="auto">
          <a:xfrm>
            <a:off x="8054716" y="1373635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0" name="Rectangle: Rounded Corners 71">
            <a:extLst>
              <a:ext uri="{FF2B5EF4-FFF2-40B4-BE49-F238E27FC236}">
                <a16:creationId xmlns:a16="http://schemas.microsoft.com/office/drawing/2014/main" id="{604C92A6-9DD7-E619-7344-9FA0985AAA54}"/>
              </a:ext>
            </a:extLst>
          </p:cNvPr>
          <p:cNvSpPr/>
          <p:nvPr userDrawn="1"/>
        </p:nvSpPr>
        <p:spPr bwMode="auto">
          <a:xfrm>
            <a:off x="4316457" y="1373636"/>
            <a:ext cx="3565671" cy="4682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805CB1-C91C-3016-AE12-79FE52FC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261609"/>
            <a:ext cx="11556123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2F0375-933D-115B-85B9-054EFA1CAFF5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484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929240-A02E-0BBD-7460-EC2C59D2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61609"/>
            <a:ext cx="11340664" cy="932191"/>
          </a:xfrm>
        </p:spPr>
        <p:txBody>
          <a:bodyPr>
            <a:normAutofit/>
          </a:bodyPr>
          <a:lstStyle>
            <a:lvl1pPr>
              <a:defRPr sz="4400" b="1" spc="-9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6B80E9-6CF7-B1DB-DB79-8E52E8BBAB87}"/>
              </a:ext>
            </a:extLst>
          </p:cNvPr>
          <p:cNvSpPr txBox="1">
            <a:spLocks/>
          </p:cNvSpPr>
          <p:nvPr userDrawn="1"/>
        </p:nvSpPr>
        <p:spPr>
          <a:xfrm>
            <a:off x="9130863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elegraf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543BEB-D66C-6E4A-87AA-60417C33F2A3}" type="slidenum">
              <a:rPr lang="en-GB" sz="1000" smtClean="0">
                <a:solidFill>
                  <a:schemeClr val="tx1"/>
                </a:solidFill>
                <a:latin typeface="+mn-lt"/>
              </a:rPr>
              <a:pPr/>
              <a:t>‹#›</a:t>
            </a:fld>
            <a:endParaRPr lang="en-GB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 12" descr=" ">
            <a:extLst>
              <a:ext uri="{FF2B5EF4-FFF2-40B4-BE49-F238E27FC236}">
                <a16:creationId xmlns:a16="http://schemas.microsoft.com/office/drawing/2014/main" id="{64C4BF24-2094-2F44-8EB6-9D5485989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98855"/>
            <a:ext cx="533397" cy="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22A55-5426-C57A-14B3-E074683B11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1CF29-A5F3-CB0F-ABA8-3F01B28A39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1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75" r:id="rId2"/>
    <p:sldLayoutId id="2147483789" r:id="rId3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22A55-5426-C57A-14B3-E074683B11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E9BD3-1CB4-9E42-A797-C126D05A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035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044D-3872-BE44-8E92-2709775A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39" y="1825625"/>
            <a:ext cx="11035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36BE-0FC1-7242-A899-E71C1B135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0862" y="6327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9543BEB-D66C-6E4A-87AA-60417C33F2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1CF29-A5F3-CB0F-ABA8-3F01B28A39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8568" y="6411784"/>
            <a:ext cx="559962" cy="1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8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93" r:id="rId11"/>
  </p:sldLayoutIdLst>
  <p:hf hdr="0" ftr="0" dt="0"/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9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9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hyperlink" Target="https://www.meetiqm.com&#8203;/" TargetMode="External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0.png"/><Relationship Id="rId5" Type="http://schemas.openxmlformats.org/officeDocument/2006/relationships/image" Target="../media/image13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40.svg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otorola_680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raunhoferfokus/Qrisp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V5yYgDIhqUo?feature=oembed" TargetMode="Externa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upi.com/Science_News/2021/09/10/communications-tech-carbon-emissions/877163129535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Hoefler,%20T,%20Ha&#776;ner,%20T,%20Troyer,%20M.%20Disentangling%20Hype%20from%20Practicality/%20On%20Realistically%20Achieving%20Quantum%20Advantage.%20In/%20Communications%20of%20the%20ACM,%20May%202023,%20Vol.%2066%20No.%205,%20Pages%2082-87,%20DOI/%20external%20page10.1145:3571725.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white cylinder with black text&#10;&#10;Description automatically generated">
            <a:extLst>
              <a:ext uri="{FF2B5EF4-FFF2-40B4-BE49-F238E27FC236}">
                <a16:creationId xmlns:a16="http://schemas.microsoft.com/office/drawing/2014/main" id="{F3233AE4-BE23-D93E-D9AD-A8AD4C229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" y="446"/>
            <a:ext cx="12191207" cy="6857554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6" y="349651"/>
            <a:ext cx="634997" cy="223782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85" y="349740"/>
            <a:ext cx="634819" cy="223607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354" y="350902"/>
            <a:ext cx="100834" cy="148773"/>
          </a:xfrm>
          <a:prstGeom prst="rect">
            <a:avLst/>
          </a:prstGeom>
        </p:spPr>
      </p:pic>
      <p:pic>
        <p:nvPicPr>
          <p:cNvPr id="6" name="Image 4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769" y="350903"/>
            <a:ext cx="100837" cy="136687"/>
          </a:xfrm>
          <a:prstGeom prst="rect">
            <a:avLst/>
          </a:prstGeom>
        </p:spPr>
      </p:pic>
      <p:pic>
        <p:nvPicPr>
          <p:cNvPr id="7" name="Image 5" descr=" 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7173" y="516915"/>
            <a:ext cx="162517" cy="55317"/>
          </a:xfrm>
          <a:prstGeom prst="rect">
            <a:avLst/>
          </a:prstGeom>
        </p:spPr>
      </p:pic>
      <p:pic>
        <p:nvPicPr>
          <p:cNvPr id="8" name="Image 6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0076" y="469678"/>
            <a:ext cx="116019" cy="76844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825496" y="1657581"/>
            <a:ext cx="5391615" cy="3149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799" b="1" kern="0" spc="96" dirty="0">
                <a:solidFill>
                  <a:srgbClr val="FFFFFF">
                    <a:alpha val="100000"/>
                  </a:srgbClr>
                </a:solidFill>
                <a:latin typeface="Tahoma Bold"/>
                <a:ea typeface="Tahoma Bold"/>
                <a:cs typeface="Tahoma Bold"/>
              </a:rPr>
              <a:t>Introduction to Quantum Computing</a:t>
            </a:r>
            <a:endParaRPr lang="en-US" sz="4799" b="1" dirty="0">
              <a:latin typeface="Tahoma Bold"/>
              <a:ea typeface="Tahoma Bold"/>
              <a:cs typeface="Tahoma Bold"/>
            </a:endParaRPr>
          </a:p>
        </p:txBody>
      </p:sp>
      <p:sp>
        <p:nvSpPr>
          <p:cNvPr id="11" name="Text 2"/>
          <p:cNvSpPr/>
          <p:nvPr/>
        </p:nvSpPr>
        <p:spPr>
          <a:xfrm>
            <a:off x="784668" y="6370475"/>
            <a:ext cx="810679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700" u="sng" kern="0" spc="14">
                <a:solidFill>
                  <a:srgbClr val="FFFFFF"/>
                </a:solidFill>
                <a:latin typeface="Tahoma Regular"/>
                <a:ea typeface="Tahoma Regular" pitchFamily="34" charset="-122"/>
                <a:cs typeface="Tahoma Regular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www.meetiqm.com</a:t>
            </a:r>
            <a:endParaRPr lang="en-US" sz="700" u="sng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15" name="Image 7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9146" y="4965500"/>
            <a:ext cx="4883125" cy="12698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C8027E02-F301-7F93-33B8-3426B1DA5CEE}"/>
              </a:ext>
            </a:extLst>
          </p:cNvPr>
          <p:cNvSpPr/>
          <p:nvPr/>
        </p:nvSpPr>
        <p:spPr>
          <a:xfrm>
            <a:off x="787396" y="5270260"/>
            <a:ext cx="4883125" cy="304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b="1" dirty="0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A lecture series by IQM and HS RM</a:t>
            </a:r>
          </a:p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Authors: Stefan Seegerer, Mikio Nakahara, Nikolay </a:t>
            </a:r>
            <a:r>
              <a:rPr lang="en-US" sz="1200" dirty="0" err="1">
                <a:solidFill>
                  <a:srgbClr val="FFFFFF">
                    <a:alpha val="100000"/>
                  </a:srgbClr>
                </a:solidFill>
                <a:latin typeface="Tahoma"/>
                <a:ea typeface="Tahoma Bold"/>
                <a:cs typeface="Tahoma Bold"/>
              </a:rPr>
              <a:t>Tcholtchev</a:t>
            </a:r>
            <a:endParaRPr lang="de-DE" sz="900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ADBA9792-CB2F-D179-6E9A-11C553853B0C}"/>
              </a:ext>
            </a:extLst>
          </p:cNvPr>
          <p:cNvSpPr/>
          <p:nvPr/>
        </p:nvSpPr>
        <p:spPr>
          <a:xfrm>
            <a:off x="787285" y="5906235"/>
            <a:ext cx="2222489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000" dirty="0">
                <a:solidFill>
                  <a:srgbClr val="FFFFFF">
                    <a:alpha val="100000"/>
                  </a:srgbClr>
                </a:solidFill>
                <a:latin typeface="Tahoma"/>
                <a:ea typeface="+mn-lt"/>
                <a:cs typeface="+mn-lt"/>
              </a:rPr>
              <a:t>Last Updated 06/2025</a:t>
            </a:r>
            <a:endParaRPr lang="en-US" sz="1000" dirty="0"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>
          <a:xfrm>
            <a:off x="317940" y="1010653"/>
            <a:ext cx="11556123" cy="5166310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Computational complexity </a:t>
            </a:r>
            <a:r>
              <a:rPr lang="en-US" dirty="0"/>
              <a:t>depends on the resource to implement the algorithm. </a:t>
            </a:r>
            <a:endParaRPr dirty="0"/>
          </a:p>
          <a:p>
            <a:pPr>
              <a:defRPr/>
            </a:pPr>
            <a:r>
              <a:rPr lang="en-US" dirty="0"/>
              <a:t>Different </a:t>
            </a:r>
            <a:r>
              <a:rPr lang="en-US" dirty="0">
                <a:solidFill>
                  <a:srgbClr val="C00000"/>
                </a:solidFill>
              </a:rPr>
              <a:t>physical systems</a:t>
            </a:r>
            <a:r>
              <a:rPr lang="en-US" dirty="0"/>
              <a:t> may be employed for information processing. Choosing a different one sometimes gives a different computational complexity than digital information processing. </a:t>
            </a:r>
          </a:p>
          <a:p>
            <a:pPr>
              <a:defRPr/>
            </a:pPr>
            <a:r>
              <a:rPr lang="en-US" dirty="0"/>
              <a:t>Quantum information processing and quantum computation </a:t>
            </a:r>
            <a:r>
              <a:rPr lang="en-US" dirty="0">
                <a:solidFill>
                  <a:schemeClr val="tx1"/>
                </a:solidFill>
              </a:rPr>
              <a:t>employ</a:t>
            </a:r>
            <a:r>
              <a:rPr lang="en-US" dirty="0">
                <a:solidFill>
                  <a:srgbClr val="C00000"/>
                </a:solidFill>
              </a:rPr>
              <a:t> quantum systems to store and process information</a:t>
            </a:r>
            <a:r>
              <a:rPr lang="en-US" dirty="0"/>
              <a:t>, which may </a:t>
            </a:r>
            <a:r>
              <a:rPr lang="en-US" dirty="0">
                <a:solidFill>
                  <a:srgbClr val="C00000"/>
                </a:solidFill>
              </a:rPr>
              <a:t>reduce computational complexity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rgbClr val="C00000"/>
                </a:solidFill>
              </a:rPr>
              <a:t>some</a:t>
            </a:r>
            <a:r>
              <a:rPr lang="en-US" dirty="0">
                <a:solidFill>
                  <a:schemeClr val="tx1"/>
                </a:solidFill>
              </a:rPr>
              <a:t> tasks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4000"/>
              <a:t>Overview</a:t>
            </a: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240971"/>
                <a:ext cx="11556123" cy="4935992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rgbClr val="C00000"/>
                    </a:solidFill>
                  </a:rPr>
                  <a:t>Physics laws</a:t>
                </a:r>
                <a:r>
                  <a:rPr lang="en-US" dirty="0"/>
                  <a:t> can be used for information processing/computation.</a:t>
                </a:r>
                <a:endParaRPr dirty="0"/>
              </a:p>
              <a:p>
                <a:pPr>
                  <a:defRPr/>
                </a:pPr>
                <a:r>
                  <a:rPr lang="en-US" dirty="0"/>
                  <a:t>Example: Evaluate the complete elliptic integral of the first kind </a:t>
                </a:r>
                <a:endParaRPr dirty="0"/>
              </a:p>
              <a:p>
                <a:pPr marL="0" indent="0">
                  <a:buNone/>
                  <a:defRPr/>
                </a:pPr>
                <a:r>
                  <a:rPr lang="en-US" b="0" dirty="0"/>
                  <a:t>     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/>
                      </a:rPr>
                      <m:t>𝐾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b="0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                              . .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/>
                      </a:rPr>
                      <m:t>𝐾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b="0" i="1"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i="1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∞</m:t>
                            </m:r>
                          </m:sup>
                          <m:e>
                            <m:r>
                              <a:rPr lang="en-US" i="1">
                                <a:latin typeface="Cambria Math"/>
                              </a:rPr>
                              <m:t>[</m:t>
                            </m:r>
                          </m:e>
                        </m:nary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‼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𝑛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‼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]</m:t>
                        </m:r>
                      </m:e>
                      <m:sup>
                        <m:r>
                          <a:rPr lang="en-US" b="0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b="0" i="1">
                            <a:latin typeface="Cambria Math"/>
                          </a:rPr>
                          <m:t>2</m:t>
                        </m:r>
                        <m:r>
                          <a:rPr lang="en-US" b="0" i="1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b="0" i="0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Use </a:t>
                </a:r>
                <a:r>
                  <a:rPr lang="en-US" dirty="0">
                    <a:solidFill>
                      <a:srgbClr val="C00000"/>
                    </a:solidFill>
                  </a:rPr>
                  <a:t>physics</a:t>
                </a:r>
                <a:r>
                  <a:rPr lang="en-US" dirty="0"/>
                  <a:t>. The period of a pendulum is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C00000"/>
                        </a:solidFill>
                        <a:latin typeface="Cambria Math"/>
                      </a:rPr>
                      <m:t>𝑇</m:t>
                    </m:r>
                    <m:r>
                      <a:rPr lang="en-US" b="0" i="1">
                        <a:solidFill>
                          <a:srgbClr val="C00000"/>
                        </a:solidFill>
                        <a:latin typeface="Cambria Math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  <m:r>
                      <a:rPr lang="en-US" b="0" i="1">
                        <a:solidFill>
                          <a:srgbClr val="C00000"/>
                        </a:solidFill>
                        <a:latin typeface="Cambria Math"/>
                      </a:rPr>
                      <m:t>𝐾</m:t>
                    </m:r>
                    <m:d>
                      <m:dPr>
                        <m:ctrlP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b="0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latin typeface="Cambria Math"/>
                      </a:rPr>
                      <m:t>sin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  <a:endParaRPr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240971"/>
                <a:ext cx="11556123" cy="4935992"/>
              </a:xfrm>
              <a:blipFill>
                <a:blip r:embed="rId2"/>
                <a:stretch>
                  <a:fillRect l="-658" t="-1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Information is Physical. </a:t>
            </a:r>
            <a:r>
              <a:rPr lang="en-US" sz="3200"/>
              <a:t>(R Landauer (IBM), 1991) </a:t>
            </a:r>
            <a:endParaRPr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93373" y="2068334"/>
            <a:ext cx="2444876" cy="698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690801" y="3515618"/>
            <a:ext cx="7064755" cy="22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It may take a few minutes to set up a pendulum. It is much shorter than the time required to build a digital computer from scratch.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A physical system may be used as a  computational resource. Its </a:t>
            </a:r>
            <a:r>
              <a:rPr lang="en-US" sz="2400" dirty="0">
                <a:solidFill>
                  <a:srgbClr val="C00000"/>
                </a:solidFill>
              </a:rPr>
              <a:t>usage is limited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in general though.</a:t>
            </a:r>
            <a:endParaRPr dirty="0"/>
          </a:p>
        </p:txBody>
      </p:sp>
      <p:pic>
        <p:nvPicPr>
          <p:cNvPr id="11" name="Picture 10" descr="Shap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2588" y="3406561"/>
            <a:ext cx="3513106" cy="2770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 bwMode="auto">
              <a:xfrm>
                <a:off x="2825393" y="4567725"/>
                <a:ext cx="39041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5393" y="4567725"/>
                <a:ext cx="390418" cy="369332"/>
              </a:xfrm>
              <a:prstGeom prst="rect">
                <a:avLst/>
              </a:prstGeom>
              <a:blipFill>
                <a:blip r:embed="rId5"/>
                <a:stretch>
                  <a:fillRect l="-15385" r="-1538" b="-1639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 bwMode="auto">
              <a:xfrm>
                <a:off x="3477351" y="3987407"/>
                <a:ext cx="2515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7351" y="3987407"/>
                <a:ext cx="251543" cy="369332"/>
              </a:xfrm>
              <a:prstGeom prst="rect">
                <a:avLst/>
              </a:prstGeom>
              <a:blipFill>
                <a:blip r:embed="rId6"/>
                <a:stretch>
                  <a:fillRect l="-23810" r="-23810" b="-983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Complexity depends on </a:t>
            </a:r>
            <a:r>
              <a:rPr lang="en-US" dirty="0">
                <a:solidFill>
                  <a:srgbClr val="C00000"/>
                </a:solidFill>
              </a:rPr>
              <a:t>a system to implement an algorithm</a:t>
            </a:r>
            <a:r>
              <a:rPr lang="en-US" dirty="0"/>
              <a:t>. </a:t>
            </a:r>
            <a:endParaRPr dirty="0"/>
          </a:p>
          <a:p>
            <a:pPr>
              <a:defRPr/>
            </a:pPr>
            <a:r>
              <a:rPr lang="en-US" dirty="0"/>
              <a:t>There are </a:t>
            </a:r>
            <a:r>
              <a:rPr lang="en-US"/>
              <a:t>some problems </a:t>
            </a:r>
            <a:r>
              <a:rPr lang="en-US" dirty="0"/>
              <a:t>whose complexity may be reduced if they are implemented </a:t>
            </a:r>
            <a:r>
              <a:rPr lang="en-US" dirty="0">
                <a:solidFill>
                  <a:srgbClr val="C00000"/>
                </a:solidFill>
              </a:rPr>
              <a:t>with complex vectors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matrices</a:t>
            </a:r>
            <a:r>
              <a:rPr lang="en-US" dirty="0"/>
              <a:t> acting on them.</a:t>
            </a:r>
            <a:endParaRPr dirty="0"/>
          </a:p>
          <a:p>
            <a:pPr>
              <a:defRPr/>
            </a:pP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quantum physics</a:t>
            </a:r>
            <a:r>
              <a:rPr lang="en-US" dirty="0"/>
              <a:t>, the physics of the </a:t>
            </a:r>
            <a:r>
              <a:rPr lang="en-US" dirty="0">
                <a:solidFill>
                  <a:srgbClr val="C00000"/>
                </a:solidFill>
              </a:rPr>
              <a:t>microscopic world</a:t>
            </a:r>
            <a:r>
              <a:rPr lang="en-US" dirty="0"/>
              <a:t>, is described by complex vectors and matrices. </a:t>
            </a:r>
            <a:r>
              <a:rPr lang="en-US" dirty="0">
                <a:solidFill>
                  <a:srgbClr val="C00000"/>
                </a:solidFill>
              </a:rPr>
              <a:t>Let’s use this system to execute such algorithms</a:t>
            </a:r>
            <a:r>
              <a:rPr lang="en-US" dirty="0"/>
              <a:t>! 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Complexity depends on the device for processing</a:t>
            </a:r>
            <a:endParaRPr sz="3200" dirty="0"/>
          </a:p>
        </p:txBody>
      </p:sp>
      <p:pic>
        <p:nvPicPr>
          <p:cNvPr id="5" name="Picture 4" descr="A picture containing outdoor object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8">
            <a:off x="7184530" y="3297675"/>
            <a:ext cx="2388122" cy="3184163"/>
          </a:xfrm>
          <a:prstGeom prst="rect">
            <a:avLst/>
          </a:prstGeom>
        </p:spPr>
      </p:pic>
      <p:pic>
        <p:nvPicPr>
          <p:cNvPr id="7" name="Picture 6" descr="A picture containing electronics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72584" y="3788843"/>
            <a:ext cx="2430389" cy="238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Quantum Information Processing</a:t>
            </a:r>
            <a:endParaRPr sz="40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54437" y="2420057"/>
            <a:ext cx="7627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800" dirty="0"/>
              <a:t>Thanks to the progress of nanotechnology, it is now possible to fabricate a nanoscopic system that follows the laws of quantum mechanics. </a:t>
            </a:r>
            <a:r>
              <a:rPr lang="en-US" sz="2800" dirty="0">
                <a:solidFill>
                  <a:srgbClr val="C00000"/>
                </a:solidFill>
              </a:rPr>
              <a:t>Superconducting qubits (=quantum bit) </a:t>
            </a:r>
            <a:r>
              <a:rPr lang="en-US" sz="2800" dirty="0"/>
              <a:t>employed in</a:t>
            </a:r>
            <a:r>
              <a:rPr lang="en-US" sz="2800" dirty="0">
                <a:solidFill>
                  <a:srgbClr val="C00000"/>
                </a:solidFill>
              </a:rPr>
              <a:t> IQM quantum computers </a:t>
            </a:r>
            <a:r>
              <a:rPr lang="en-US" sz="2800" dirty="0"/>
              <a:t>are an example of such devices.</a:t>
            </a:r>
            <a:endParaRPr sz="2800" dirty="0"/>
          </a:p>
        </p:txBody>
      </p:sp>
      <p:pic>
        <p:nvPicPr>
          <p:cNvPr id="6" name="Picture 5" descr="A close-up of a map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89362" y="2420057"/>
            <a:ext cx="3840807" cy="2880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>
          <a:xfrm>
            <a:off x="317941" y="1514477"/>
            <a:ext cx="5974452" cy="46624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C00000"/>
                </a:solidFill>
              </a:rPr>
              <a:t>Moore’s law</a:t>
            </a:r>
            <a:r>
              <a:rPr lang="en-US" dirty="0"/>
              <a:t>: The number of transistors that can be packed into a CPU is expected to </a:t>
            </a:r>
            <a:r>
              <a:rPr lang="en-US" dirty="0">
                <a:solidFill>
                  <a:srgbClr val="C00000"/>
                </a:solidFill>
              </a:rPr>
              <a:t>double every two years</a:t>
            </a:r>
            <a:r>
              <a:rPr lang="en-US" dirty="0"/>
              <a:t>.</a:t>
            </a:r>
            <a:endParaRPr dirty="0"/>
          </a:p>
          <a:p>
            <a:pPr>
              <a:lnSpc>
                <a:spcPct val="100000"/>
              </a:lnSpc>
              <a:defRPr/>
            </a:pPr>
            <a:r>
              <a:rPr lang="en-US" dirty="0"/>
              <a:t>As transistors </a:t>
            </a:r>
            <a:r>
              <a:rPr lang="en-US" dirty="0">
                <a:solidFill>
                  <a:schemeClr val="accent6"/>
                </a:solidFill>
              </a:rPr>
              <a:t>shrink</a:t>
            </a:r>
            <a:r>
              <a:rPr lang="en-US" dirty="0"/>
              <a:t>, we are rapidly approaching the atomic scale, where classical physics breaks down and </a:t>
            </a:r>
            <a:r>
              <a:rPr lang="en-US" dirty="0">
                <a:solidFill>
                  <a:schemeClr val="accent6"/>
                </a:solidFill>
              </a:rPr>
              <a:t>quantum effects become dominant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These quantum effects, rather than being an obstacle, offer a new way to process information, leading to quantum computing.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Another Motivation for Quantum Computing</a:t>
            </a:r>
            <a:endParaRPr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92392" y="1488268"/>
            <a:ext cx="5843329" cy="43232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7101015" y="5809551"/>
            <a:ext cx="477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i="0" dirty="0">
                <a:latin typeface="Open Sans"/>
              </a:rPr>
              <a:t>CC-BY 4.0 by Max </a:t>
            </a:r>
            <a:r>
              <a:rPr lang="en-US" b="0" i="0" dirty="0" err="1">
                <a:latin typeface="Open Sans"/>
              </a:rPr>
              <a:t>Roser</a:t>
            </a:r>
            <a:r>
              <a:rPr lang="en-US" b="0" i="0" dirty="0">
                <a:latin typeface="Open Sans"/>
              </a:rPr>
              <a:t>, Hannah Ritchie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E5708-9D57-8D62-07E2-315651173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D44715-C6B2-D6AA-1C51-28A71090C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Microsoft Sans Serif"/>
              </a:rPr>
              <a:t>Bits and Qubits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75250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t>Classical Computer vs. Quantum Computer 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638271-7FAD-80B8-C055-2BD01D3DDB72}"/>
              </a:ext>
            </a:extLst>
          </p:cNvPr>
          <p:cNvGrpSpPr/>
          <p:nvPr/>
        </p:nvGrpSpPr>
        <p:grpSpPr>
          <a:xfrm>
            <a:off x="554336" y="3808279"/>
            <a:ext cx="11083321" cy="2213009"/>
            <a:chOff x="4364578" y="2310048"/>
            <a:chExt cx="7450372" cy="1487617"/>
          </a:xfrm>
        </p:grpSpPr>
        <p:sp>
          <p:nvSpPr>
            <p:cNvPr id="57" name="Rectangle: Rounded Corners 153">
              <a:extLst>
                <a:ext uri="{FF2B5EF4-FFF2-40B4-BE49-F238E27FC236}">
                  <a16:creationId xmlns:a16="http://schemas.microsoft.com/office/drawing/2014/main" id="{301C227D-F556-D466-E8D0-B771B2F8FB0D}"/>
                </a:ext>
              </a:extLst>
            </p:cNvPr>
            <p:cNvSpPr/>
            <p:nvPr/>
          </p:nvSpPr>
          <p:spPr>
            <a:xfrm>
              <a:off x="4364578" y="2400807"/>
              <a:ext cx="7450372" cy="1396858"/>
            </a:xfrm>
            <a:prstGeom prst="roundRect">
              <a:avLst>
                <a:gd name="adj" fmla="val 427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93700" dir="8100000" algn="t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8" name="Rectangle: Rounded Corners 19">
              <a:extLst>
                <a:ext uri="{FF2B5EF4-FFF2-40B4-BE49-F238E27FC236}">
                  <a16:creationId xmlns:a16="http://schemas.microsoft.com/office/drawing/2014/main" id="{AB39E9D9-9E53-57F1-2246-4F27AB8BD8E9}"/>
                </a:ext>
              </a:extLst>
            </p:cNvPr>
            <p:cNvSpPr/>
            <p:nvPr/>
          </p:nvSpPr>
          <p:spPr bwMode="auto">
            <a:xfrm>
              <a:off x="4673411" y="2310048"/>
              <a:ext cx="2314616" cy="322680"/>
            </a:xfrm>
            <a:prstGeom prst="roundRect">
              <a:avLst>
                <a:gd name="adj" fmla="val 50000"/>
              </a:avLst>
            </a:prstGeom>
            <a:gradFill>
              <a:gsLst>
                <a:gs pos="15000">
                  <a:schemeClr val="accent5"/>
                </a:gs>
                <a:gs pos="75000">
                  <a:schemeClr val="accent6"/>
                </a:gs>
              </a:gsLst>
              <a:path path="circle"/>
            </a:gradFill>
            <a:ln w="9525" cap="flat">
              <a:noFill/>
              <a:prstDash val="solid"/>
              <a:miter/>
            </a:ln>
            <a:effectLst>
              <a:outerShdw blurRad="571500" dist="152400" dir="5400000" sx="85000" sy="85000" algn="t" rotWithShape="0">
                <a:schemeClr val="accent5">
                  <a:alpha val="30000"/>
                </a:schemeClr>
              </a:outerShdw>
            </a:effectLst>
          </p:spPr>
          <p:txBody>
            <a:bodyPr lIns="90000" tIns="90000" rIns="90000" bIns="90000"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Quantum bit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CF6AFC-6A2B-85A8-10E3-6D0808FB4DF2}"/>
              </a:ext>
            </a:extLst>
          </p:cNvPr>
          <p:cNvGrpSpPr/>
          <p:nvPr/>
        </p:nvGrpSpPr>
        <p:grpSpPr>
          <a:xfrm>
            <a:off x="554337" y="1416180"/>
            <a:ext cx="11083321" cy="2213009"/>
            <a:chOff x="4364578" y="2310048"/>
            <a:chExt cx="7450372" cy="1487617"/>
          </a:xfrm>
        </p:grpSpPr>
        <p:sp>
          <p:nvSpPr>
            <p:cNvPr id="8" name="Rectangle: Rounded Corners 153">
              <a:extLst>
                <a:ext uri="{FF2B5EF4-FFF2-40B4-BE49-F238E27FC236}">
                  <a16:creationId xmlns:a16="http://schemas.microsoft.com/office/drawing/2014/main" id="{935CF1C6-22CA-5502-A226-CF809F44F41D}"/>
                </a:ext>
              </a:extLst>
            </p:cNvPr>
            <p:cNvSpPr/>
            <p:nvPr/>
          </p:nvSpPr>
          <p:spPr>
            <a:xfrm>
              <a:off x="4364578" y="2400807"/>
              <a:ext cx="7450372" cy="1396858"/>
            </a:xfrm>
            <a:prstGeom prst="roundRect">
              <a:avLst>
                <a:gd name="adj" fmla="val 427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93700" dir="8100000" algn="tl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id="{D99A4167-6A00-F84D-217C-82D2C3410045}"/>
                </a:ext>
              </a:extLst>
            </p:cNvPr>
            <p:cNvSpPr/>
            <p:nvPr/>
          </p:nvSpPr>
          <p:spPr bwMode="auto">
            <a:xfrm>
              <a:off x="4673411" y="2310048"/>
              <a:ext cx="2314616" cy="322680"/>
            </a:xfrm>
            <a:prstGeom prst="roundRect">
              <a:avLst>
                <a:gd name="adj" fmla="val 50000"/>
              </a:avLst>
            </a:prstGeom>
            <a:gradFill>
              <a:gsLst>
                <a:gs pos="15000">
                  <a:schemeClr val="accent5"/>
                </a:gs>
                <a:gs pos="75000">
                  <a:schemeClr val="accent6"/>
                </a:gs>
              </a:gsLst>
              <a:path path="circle"/>
            </a:gradFill>
            <a:ln w="9525" cap="flat">
              <a:noFill/>
              <a:prstDash val="solid"/>
              <a:miter/>
            </a:ln>
            <a:effectLst>
              <a:outerShdw blurRad="571500" dist="152400" dir="5400000" sx="85000" sy="85000" algn="t" rotWithShape="0">
                <a:schemeClr val="accent5">
                  <a:alpha val="30000"/>
                </a:schemeClr>
              </a:outerShdw>
            </a:effectLst>
          </p:spPr>
          <p:txBody>
            <a:bodyPr lIns="90000" tIns="90000" rIns="90000" bIns="90000"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Classical bit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0A518B0-4261-9AD9-6AC3-136305C0DCAF}"/>
              </a:ext>
            </a:extLst>
          </p:cNvPr>
          <p:cNvSpPr txBox="1"/>
          <p:nvPr/>
        </p:nvSpPr>
        <p:spPr>
          <a:xfrm>
            <a:off x="1847529" y="250929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distinct states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8A2279-3528-98E8-CC29-C26070EAB513}"/>
              </a:ext>
            </a:extLst>
          </p:cNvPr>
          <p:cNvGrpSpPr/>
          <p:nvPr/>
        </p:nvGrpSpPr>
        <p:grpSpPr>
          <a:xfrm>
            <a:off x="4797134" y="4181910"/>
            <a:ext cx="1514890" cy="1767370"/>
            <a:chOff x="614920" y="4612775"/>
            <a:chExt cx="1005707" cy="117332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465CFC1-7785-F525-5BE4-0376F3F17C71}"/>
                </a:ext>
              </a:extLst>
            </p:cNvPr>
            <p:cNvSpPr/>
            <p:nvPr/>
          </p:nvSpPr>
          <p:spPr>
            <a:xfrm>
              <a:off x="614920" y="4698850"/>
              <a:ext cx="1005706" cy="1005706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sz="1000">
                <a:solidFill>
                  <a:schemeClr val="tx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CDC76C-7CD8-3E3D-45F3-AFAF7BD10595}"/>
                </a:ext>
              </a:extLst>
            </p:cNvPr>
            <p:cNvGrpSpPr/>
            <p:nvPr/>
          </p:nvGrpSpPr>
          <p:grpSpPr>
            <a:xfrm>
              <a:off x="954685" y="4698850"/>
              <a:ext cx="326176" cy="1005706"/>
              <a:chOff x="-730250" y="6578600"/>
              <a:chExt cx="304801" cy="939800"/>
            </a:xfrm>
          </p:grpSpPr>
          <p:sp>
            <p:nvSpPr>
              <p:cNvPr id="44" name="Freeform: Shape 18">
                <a:extLst>
                  <a:ext uri="{FF2B5EF4-FFF2-40B4-BE49-F238E27FC236}">
                    <a16:creationId xmlns:a16="http://schemas.microsoft.com/office/drawing/2014/main" id="{023EFA5A-0BDE-C84F-B331-A62858BB0C71}"/>
                  </a:ext>
                </a:extLst>
              </p:cNvPr>
              <p:cNvSpPr/>
              <p:nvPr/>
            </p:nvSpPr>
            <p:spPr>
              <a:xfrm>
                <a:off x="-730250" y="6578600"/>
                <a:ext cx="152400" cy="939800"/>
              </a:xfrm>
              <a:custGeom>
                <a:avLst/>
                <a:gdLst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68013 w 168013"/>
                  <a:gd name="connsiteY0" fmla="*/ 0 h 942390"/>
                  <a:gd name="connsiteX1" fmla="*/ 168013 w 168013"/>
                  <a:gd name="connsiteY1" fmla="*/ 939800 h 942390"/>
                  <a:gd name="connsiteX2" fmla="*/ 15613 w 168013"/>
                  <a:gd name="connsiteY2" fmla="*/ 469900 h 942390"/>
                  <a:gd name="connsiteX3" fmla="*/ 168013 w 168013"/>
                  <a:gd name="connsiteY3" fmla="*/ 0 h 942390"/>
                  <a:gd name="connsiteX0" fmla="*/ 152400 w 152400"/>
                  <a:gd name="connsiteY0" fmla="*/ 0 h 941521"/>
                  <a:gd name="connsiteX1" fmla="*/ 152400 w 152400"/>
                  <a:gd name="connsiteY1" fmla="*/ 939800 h 941521"/>
                  <a:gd name="connsiteX2" fmla="*/ 0 w 152400"/>
                  <a:gd name="connsiteY2" fmla="*/ 469900 h 941521"/>
                  <a:gd name="connsiteX3" fmla="*/ 152400 w 152400"/>
                  <a:gd name="connsiteY3" fmla="*/ 0 h 941521"/>
                  <a:gd name="connsiteX0" fmla="*/ 157281 w 157281"/>
                  <a:gd name="connsiteY0" fmla="*/ 0 h 942118"/>
                  <a:gd name="connsiteX1" fmla="*/ 157281 w 157281"/>
                  <a:gd name="connsiteY1" fmla="*/ 939800 h 942118"/>
                  <a:gd name="connsiteX2" fmla="*/ 4881 w 157281"/>
                  <a:gd name="connsiteY2" fmla="*/ 469900 h 942118"/>
                  <a:gd name="connsiteX3" fmla="*/ 157281 w 157281"/>
                  <a:gd name="connsiteY3" fmla="*/ 0 h 942118"/>
                  <a:gd name="connsiteX0" fmla="*/ 152400 w 152400"/>
                  <a:gd name="connsiteY0" fmla="*/ 0 h 942122"/>
                  <a:gd name="connsiteX1" fmla="*/ 152400 w 152400"/>
                  <a:gd name="connsiteY1" fmla="*/ 939800 h 942122"/>
                  <a:gd name="connsiteX2" fmla="*/ 0 w 152400"/>
                  <a:gd name="connsiteY2" fmla="*/ 469900 h 942122"/>
                  <a:gd name="connsiteX3" fmla="*/ 152400 w 152400"/>
                  <a:gd name="connsiteY3" fmla="*/ 0 h 942122"/>
                  <a:gd name="connsiteX0" fmla="*/ 152400 w 152400"/>
                  <a:gd name="connsiteY0" fmla="*/ 0 h 942152"/>
                  <a:gd name="connsiteX1" fmla="*/ 152400 w 152400"/>
                  <a:gd name="connsiteY1" fmla="*/ 939800 h 942152"/>
                  <a:gd name="connsiteX2" fmla="*/ 0 w 152400"/>
                  <a:gd name="connsiteY2" fmla="*/ 469900 h 942152"/>
                  <a:gd name="connsiteX3" fmla="*/ 152400 w 152400"/>
                  <a:gd name="connsiteY3" fmla="*/ 0 h 942152"/>
                  <a:gd name="connsiteX0" fmla="*/ 152400 w 152400"/>
                  <a:gd name="connsiteY0" fmla="*/ 0 h 942163"/>
                  <a:gd name="connsiteX1" fmla="*/ 152400 w 152400"/>
                  <a:gd name="connsiteY1" fmla="*/ 939800 h 942163"/>
                  <a:gd name="connsiteX2" fmla="*/ 0 w 152400"/>
                  <a:gd name="connsiteY2" fmla="*/ 469900 h 942163"/>
                  <a:gd name="connsiteX3" fmla="*/ 152400 w 152400"/>
                  <a:gd name="connsiteY3" fmla="*/ 0 h 942163"/>
                  <a:gd name="connsiteX0" fmla="*/ 152400 w 152400"/>
                  <a:gd name="connsiteY0" fmla="*/ 0 h 942156"/>
                  <a:gd name="connsiteX1" fmla="*/ 152400 w 152400"/>
                  <a:gd name="connsiteY1" fmla="*/ 939800 h 942156"/>
                  <a:gd name="connsiteX2" fmla="*/ 0 w 152400"/>
                  <a:gd name="connsiteY2" fmla="*/ 469900 h 942156"/>
                  <a:gd name="connsiteX3" fmla="*/ 152400 w 152400"/>
                  <a:gd name="connsiteY3" fmla="*/ 0 h 942156"/>
                  <a:gd name="connsiteX0" fmla="*/ 152540 w 152540"/>
                  <a:gd name="connsiteY0" fmla="*/ 0 h 939868"/>
                  <a:gd name="connsiteX1" fmla="*/ 152540 w 152540"/>
                  <a:gd name="connsiteY1" fmla="*/ 939800 h 939868"/>
                  <a:gd name="connsiteX2" fmla="*/ 140 w 152540"/>
                  <a:gd name="connsiteY2" fmla="*/ 469900 h 939868"/>
                  <a:gd name="connsiteX3" fmla="*/ 152540 w 152540"/>
                  <a:gd name="connsiteY3" fmla="*/ 0 h 939868"/>
                  <a:gd name="connsiteX0" fmla="*/ 155112 w 155112"/>
                  <a:gd name="connsiteY0" fmla="*/ 0 h 939871"/>
                  <a:gd name="connsiteX1" fmla="*/ 155112 w 155112"/>
                  <a:gd name="connsiteY1" fmla="*/ 939800 h 939871"/>
                  <a:gd name="connsiteX2" fmla="*/ 2712 w 155112"/>
                  <a:gd name="connsiteY2" fmla="*/ 469900 h 939871"/>
                  <a:gd name="connsiteX3" fmla="*/ 155112 w 155112"/>
                  <a:gd name="connsiteY3" fmla="*/ 0 h 939871"/>
                  <a:gd name="connsiteX0" fmla="*/ 152400 w 152400"/>
                  <a:gd name="connsiteY0" fmla="*/ 0 h 939873"/>
                  <a:gd name="connsiteX1" fmla="*/ 152400 w 152400"/>
                  <a:gd name="connsiteY1" fmla="*/ 939800 h 939873"/>
                  <a:gd name="connsiteX2" fmla="*/ 0 w 152400"/>
                  <a:gd name="connsiteY2" fmla="*/ 469900 h 939873"/>
                  <a:gd name="connsiteX3" fmla="*/ 152400 w 152400"/>
                  <a:gd name="connsiteY3" fmla="*/ 0 h 939873"/>
                  <a:gd name="connsiteX0" fmla="*/ 152400 w 152400"/>
                  <a:gd name="connsiteY0" fmla="*/ 6334 h 946191"/>
                  <a:gd name="connsiteX1" fmla="*/ 152400 w 152400"/>
                  <a:gd name="connsiteY1" fmla="*/ 946134 h 946191"/>
                  <a:gd name="connsiteX2" fmla="*/ 0 w 152400"/>
                  <a:gd name="connsiteY2" fmla="*/ 476234 h 946191"/>
                  <a:gd name="connsiteX3" fmla="*/ 152400 w 152400"/>
                  <a:gd name="connsiteY3" fmla="*/ 6334 h 946191"/>
                  <a:gd name="connsiteX0" fmla="*/ 152400 w 168992"/>
                  <a:gd name="connsiteY0" fmla="*/ 8819 h 948675"/>
                  <a:gd name="connsiteX1" fmla="*/ 152400 w 168992"/>
                  <a:gd name="connsiteY1" fmla="*/ 948619 h 948675"/>
                  <a:gd name="connsiteX2" fmla="*/ 0 w 168992"/>
                  <a:gd name="connsiteY2" fmla="*/ 478719 h 948675"/>
                  <a:gd name="connsiteX3" fmla="*/ 152400 w 168992"/>
                  <a:gd name="connsiteY3" fmla="*/ 8819 h 948675"/>
                  <a:gd name="connsiteX0" fmla="*/ 152400 w 253324"/>
                  <a:gd name="connsiteY0" fmla="*/ 0 h 939911"/>
                  <a:gd name="connsiteX1" fmla="*/ 152400 w 253324"/>
                  <a:gd name="connsiteY1" fmla="*/ 939800 h 939911"/>
                  <a:gd name="connsiteX2" fmla="*/ 0 w 253324"/>
                  <a:gd name="connsiteY2" fmla="*/ 469900 h 939911"/>
                  <a:gd name="connsiteX3" fmla="*/ 152400 w 253324"/>
                  <a:gd name="connsiteY3" fmla="*/ 0 h 939911"/>
                  <a:gd name="connsiteX0" fmla="*/ 152400 w 152400"/>
                  <a:gd name="connsiteY0" fmla="*/ 0 h 939865"/>
                  <a:gd name="connsiteX1" fmla="*/ 152400 w 152400"/>
                  <a:gd name="connsiteY1" fmla="*/ 939800 h 939865"/>
                  <a:gd name="connsiteX2" fmla="*/ 0 w 152400"/>
                  <a:gd name="connsiteY2" fmla="*/ 469900 h 939865"/>
                  <a:gd name="connsiteX3" fmla="*/ 152400 w 152400"/>
                  <a:gd name="connsiteY3" fmla="*/ 0 h 939865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39800">
                    <a:moveTo>
                      <a:pt x="152400" y="0"/>
                    </a:moveTo>
                    <a:cubicBezTo>
                      <a:pt x="-60853" y="31751"/>
                      <a:pt x="-38100" y="940857"/>
                      <a:pt x="152400" y="939800"/>
                    </a:cubicBezTo>
                    <a:cubicBezTo>
                      <a:pt x="68232" y="939800"/>
                      <a:pt x="0" y="729419"/>
                      <a:pt x="0" y="469900"/>
                    </a:cubicBezTo>
                    <a:cubicBezTo>
                      <a:pt x="0" y="210381"/>
                      <a:pt x="68232" y="0"/>
                      <a:pt x="152400" y="0"/>
                    </a:cubicBezTo>
                    <a:close/>
                  </a:path>
                </a:pathLst>
              </a:cu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21">
                <a:extLst>
                  <a:ext uri="{FF2B5EF4-FFF2-40B4-BE49-F238E27FC236}">
                    <a16:creationId xmlns:a16="http://schemas.microsoft.com/office/drawing/2014/main" id="{8E2B3330-C48D-A61B-2128-9C51DC33D5B9}"/>
                  </a:ext>
                </a:extLst>
              </p:cNvPr>
              <p:cNvSpPr/>
              <p:nvPr/>
            </p:nvSpPr>
            <p:spPr>
              <a:xfrm flipH="1">
                <a:off x="-577849" y="6578600"/>
                <a:ext cx="152400" cy="939800"/>
              </a:xfrm>
              <a:custGeom>
                <a:avLst/>
                <a:gdLst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68013 w 168013"/>
                  <a:gd name="connsiteY0" fmla="*/ 0 h 942390"/>
                  <a:gd name="connsiteX1" fmla="*/ 168013 w 168013"/>
                  <a:gd name="connsiteY1" fmla="*/ 939800 h 942390"/>
                  <a:gd name="connsiteX2" fmla="*/ 15613 w 168013"/>
                  <a:gd name="connsiteY2" fmla="*/ 469900 h 942390"/>
                  <a:gd name="connsiteX3" fmla="*/ 168013 w 168013"/>
                  <a:gd name="connsiteY3" fmla="*/ 0 h 942390"/>
                  <a:gd name="connsiteX0" fmla="*/ 152400 w 152400"/>
                  <a:gd name="connsiteY0" fmla="*/ 0 h 941521"/>
                  <a:gd name="connsiteX1" fmla="*/ 152400 w 152400"/>
                  <a:gd name="connsiteY1" fmla="*/ 939800 h 941521"/>
                  <a:gd name="connsiteX2" fmla="*/ 0 w 152400"/>
                  <a:gd name="connsiteY2" fmla="*/ 469900 h 941521"/>
                  <a:gd name="connsiteX3" fmla="*/ 152400 w 152400"/>
                  <a:gd name="connsiteY3" fmla="*/ 0 h 941521"/>
                  <a:gd name="connsiteX0" fmla="*/ 157281 w 157281"/>
                  <a:gd name="connsiteY0" fmla="*/ 0 h 942118"/>
                  <a:gd name="connsiteX1" fmla="*/ 157281 w 157281"/>
                  <a:gd name="connsiteY1" fmla="*/ 939800 h 942118"/>
                  <a:gd name="connsiteX2" fmla="*/ 4881 w 157281"/>
                  <a:gd name="connsiteY2" fmla="*/ 469900 h 942118"/>
                  <a:gd name="connsiteX3" fmla="*/ 157281 w 157281"/>
                  <a:gd name="connsiteY3" fmla="*/ 0 h 942118"/>
                  <a:gd name="connsiteX0" fmla="*/ 152400 w 152400"/>
                  <a:gd name="connsiteY0" fmla="*/ 0 h 942122"/>
                  <a:gd name="connsiteX1" fmla="*/ 152400 w 152400"/>
                  <a:gd name="connsiteY1" fmla="*/ 939800 h 942122"/>
                  <a:gd name="connsiteX2" fmla="*/ 0 w 152400"/>
                  <a:gd name="connsiteY2" fmla="*/ 469900 h 942122"/>
                  <a:gd name="connsiteX3" fmla="*/ 152400 w 152400"/>
                  <a:gd name="connsiteY3" fmla="*/ 0 h 942122"/>
                  <a:gd name="connsiteX0" fmla="*/ 152400 w 152400"/>
                  <a:gd name="connsiteY0" fmla="*/ 0 h 942152"/>
                  <a:gd name="connsiteX1" fmla="*/ 152400 w 152400"/>
                  <a:gd name="connsiteY1" fmla="*/ 939800 h 942152"/>
                  <a:gd name="connsiteX2" fmla="*/ 0 w 152400"/>
                  <a:gd name="connsiteY2" fmla="*/ 469900 h 942152"/>
                  <a:gd name="connsiteX3" fmla="*/ 152400 w 152400"/>
                  <a:gd name="connsiteY3" fmla="*/ 0 h 942152"/>
                  <a:gd name="connsiteX0" fmla="*/ 152400 w 152400"/>
                  <a:gd name="connsiteY0" fmla="*/ 0 h 942163"/>
                  <a:gd name="connsiteX1" fmla="*/ 152400 w 152400"/>
                  <a:gd name="connsiteY1" fmla="*/ 939800 h 942163"/>
                  <a:gd name="connsiteX2" fmla="*/ 0 w 152400"/>
                  <a:gd name="connsiteY2" fmla="*/ 469900 h 942163"/>
                  <a:gd name="connsiteX3" fmla="*/ 152400 w 152400"/>
                  <a:gd name="connsiteY3" fmla="*/ 0 h 942163"/>
                  <a:gd name="connsiteX0" fmla="*/ 152400 w 152400"/>
                  <a:gd name="connsiteY0" fmla="*/ 0 h 942156"/>
                  <a:gd name="connsiteX1" fmla="*/ 152400 w 152400"/>
                  <a:gd name="connsiteY1" fmla="*/ 939800 h 942156"/>
                  <a:gd name="connsiteX2" fmla="*/ 0 w 152400"/>
                  <a:gd name="connsiteY2" fmla="*/ 469900 h 942156"/>
                  <a:gd name="connsiteX3" fmla="*/ 152400 w 152400"/>
                  <a:gd name="connsiteY3" fmla="*/ 0 h 942156"/>
                  <a:gd name="connsiteX0" fmla="*/ 152540 w 152540"/>
                  <a:gd name="connsiteY0" fmla="*/ 0 h 939868"/>
                  <a:gd name="connsiteX1" fmla="*/ 152540 w 152540"/>
                  <a:gd name="connsiteY1" fmla="*/ 939800 h 939868"/>
                  <a:gd name="connsiteX2" fmla="*/ 140 w 152540"/>
                  <a:gd name="connsiteY2" fmla="*/ 469900 h 939868"/>
                  <a:gd name="connsiteX3" fmla="*/ 152540 w 152540"/>
                  <a:gd name="connsiteY3" fmla="*/ 0 h 939868"/>
                  <a:gd name="connsiteX0" fmla="*/ 155112 w 155112"/>
                  <a:gd name="connsiteY0" fmla="*/ 0 h 939871"/>
                  <a:gd name="connsiteX1" fmla="*/ 155112 w 155112"/>
                  <a:gd name="connsiteY1" fmla="*/ 939800 h 939871"/>
                  <a:gd name="connsiteX2" fmla="*/ 2712 w 155112"/>
                  <a:gd name="connsiteY2" fmla="*/ 469900 h 939871"/>
                  <a:gd name="connsiteX3" fmla="*/ 155112 w 155112"/>
                  <a:gd name="connsiteY3" fmla="*/ 0 h 939871"/>
                  <a:gd name="connsiteX0" fmla="*/ 152400 w 152400"/>
                  <a:gd name="connsiteY0" fmla="*/ 0 h 939873"/>
                  <a:gd name="connsiteX1" fmla="*/ 152400 w 152400"/>
                  <a:gd name="connsiteY1" fmla="*/ 939800 h 939873"/>
                  <a:gd name="connsiteX2" fmla="*/ 0 w 152400"/>
                  <a:gd name="connsiteY2" fmla="*/ 469900 h 939873"/>
                  <a:gd name="connsiteX3" fmla="*/ 152400 w 152400"/>
                  <a:gd name="connsiteY3" fmla="*/ 0 h 939873"/>
                  <a:gd name="connsiteX0" fmla="*/ 152400 w 152400"/>
                  <a:gd name="connsiteY0" fmla="*/ 6334 h 946191"/>
                  <a:gd name="connsiteX1" fmla="*/ 152400 w 152400"/>
                  <a:gd name="connsiteY1" fmla="*/ 946134 h 946191"/>
                  <a:gd name="connsiteX2" fmla="*/ 0 w 152400"/>
                  <a:gd name="connsiteY2" fmla="*/ 476234 h 946191"/>
                  <a:gd name="connsiteX3" fmla="*/ 152400 w 152400"/>
                  <a:gd name="connsiteY3" fmla="*/ 6334 h 946191"/>
                  <a:gd name="connsiteX0" fmla="*/ 152400 w 168992"/>
                  <a:gd name="connsiteY0" fmla="*/ 8819 h 948675"/>
                  <a:gd name="connsiteX1" fmla="*/ 152400 w 168992"/>
                  <a:gd name="connsiteY1" fmla="*/ 948619 h 948675"/>
                  <a:gd name="connsiteX2" fmla="*/ 0 w 168992"/>
                  <a:gd name="connsiteY2" fmla="*/ 478719 h 948675"/>
                  <a:gd name="connsiteX3" fmla="*/ 152400 w 168992"/>
                  <a:gd name="connsiteY3" fmla="*/ 8819 h 948675"/>
                  <a:gd name="connsiteX0" fmla="*/ 152400 w 253324"/>
                  <a:gd name="connsiteY0" fmla="*/ 0 h 939911"/>
                  <a:gd name="connsiteX1" fmla="*/ 152400 w 253324"/>
                  <a:gd name="connsiteY1" fmla="*/ 939800 h 939911"/>
                  <a:gd name="connsiteX2" fmla="*/ 0 w 253324"/>
                  <a:gd name="connsiteY2" fmla="*/ 469900 h 939911"/>
                  <a:gd name="connsiteX3" fmla="*/ 152400 w 253324"/>
                  <a:gd name="connsiteY3" fmla="*/ 0 h 939911"/>
                  <a:gd name="connsiteX0" fmla="*/ 152400 w 152400"/>
                  <a:gd name="connsiteY0" fmla="*/ 0 h 939865"/>
                  <a:gd name="connsiteX1" fmla="*/ 152400 w 152400"/>
                  <a:gd name="connsiteY1" fmla="*/ 939800 h 939865"/>
                  <a:gd name="connsiteX2" fmla="*/ 0 w 152400"/>
                  <a:gd name="connsiteY2" fmla="*/ 469900 h 939865"/>
                  <a:gd name="connsiteX3" fmla="*/ 152400 w 152400"/>
                  <a:gd name="connsiteY3" fmla="*/ 0 h 939865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39800">
                    <a:moveTo>
                      <a:pt x="152400" y="0"/>
                    </a:moveTo>
                    <a:cubicBezTo>
                      <a:pt x="-60853" y="31751"/>
                      <a:pt x="-38100" y="940857"/>
                      <a:pt x="152400" y="939800"/>
                    </a:cubicBezTo>
                    <a:cubicBezTo>
                      <a:pt x="68232" y="939800"/>
                      <a:pt x="0" y="729419"/>
                      <a:pt x="0" y="469900"/>
                    </a:cubicBezTo>
                    <a:cubicBezTo>
                      <a:pt x="0" y="210381"/>
                      <a:pt x="68232" y="0"/>
                      <a:pt x="152400" y="0"/>
                    </a:cubicBezTo>
                    <a:close/>
                  </a:path>
                </a:pathLst>
              </a:cu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F17ED73-7DAF-C2C6-921F-4A95BB442878}"/>
                </a:ext>
              </a:extLst>
            </p:cNvPr>
            <p:cNvGrpSpPr/>
            <p:nvPr/>
          </p:nvGrpSpPr>
          <p:grpSpPr>
            <a:xfrm rot="16200000">
              <a:off x="954686" y="4698849"/>
              <a:ext cx="326175" cy="1005706"/>
              <a:chOff x="-730250" y="6578600"/>
              <a:chExt cx="304800" cy="939800"/>
            </a:xfrm>
          </p:grpSpPr>
          <p:sp>
            <p:nvSpPr>
              <p:cNvPr id="42" name="Freeform: Shape 24">
                <a:extLst>
                  <a:ext uri="{FF2B5EF4-FFF2-40B4-BE49-F238E27FC236}">
                    <a16:creationId xmlns:a16="http://schemas.microsoft.com/office/drawing/2014/main" id="{0F483FF4-260D-9DDE-F089-D00610C4C9AC}"/>
                  </a:ext>
                </a:extLst>
              </p:cNvPr>
              <p:cNvSpPr/>
              <p:nvPr/>
            </p:nvSpPr>
            <p:spPr>
              <a:xfrm>
                <a:off x="-730250" y="6578600"/>
                <a:ext cx="152400" cy="939800"/>
              </a:xfrm>
              <a:custGeom>
                <a:avLst/>
                <a:gdLst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68013 w 168013"/>
                  <a:gd name="connsiteY0" fmla="*/ 0 h 942390"/>
                  <a:gd name="connsiteX1" fmla="*/ 168013 w 168013"/>
                  <a:gd name="connsiteY1" fmla="*/ 939800 h 942390"/>
                  <a:gd name="connsiteX2" fmla="*/ 15613 w 168013"/>
                  <a:gd name="connsiteY2" fmla="*/ 469900 h 942390"/>
                  <a:gd name="connsiteX3" fmla="*/ 168013 w 168013"/>
                  <a:gd name="connsiteY3" fmla="*/ 0 h 942390"/>
                  <a:gd name="connsiteX0" fmla="*/ 152400 w 152400"/>
                  <a:gd name="connsiteY0" fmla="*/ 0 h 941521"/>
                  <a:gd name="connsiteX1" fmla="*/ 152400 w 152400"/>
                  <a:gd name="connsiteY1" fmla="*/ 939800 h 941521"/>
                  <a:gd name="connsiteX2" fmla="*/ 0 w 152400"/>
                  <a:gd name="connsiteY2" fmla="*/ 469900 h 941521"/>
                  <a:gd name="connsiteX3" fmla="*/ 152400 w 152400"/>
                  <a:gd name="connsiteY3" fmla="*/ 0 h 941521"/>
                  <a:gd name="connsiteX0" fmla="*/ 157281 w 157281"/>
                  <a:gd name="connsiteY0" fmla="*/ 0 h 942118"/>
                  <a:gd name="connsiteX1" fmla="*/ 157281 w 157281"/>
                  <a:gd name="connsiteY1" fmla="*/ 939800 h 942118"/>
                  <a:gd name="connsiteX2" fmla="*/ 4881 w 157281"/>
                  <a:gd name="connsiteY2" fmla="*/ 469900 h 942118"/>
                  <a:gd name="connsiteX3" fmla="*/ 157281 w 157281"/>
                  <a:gd name="connsiteY3" fmla="*/ 0 h 942118"/>
                  <a:gd name="connsiteX0" fmla="*/ 152400 w 152400"/>
                  <a:gd name="connsiteY0" fmla="*/ 0 h 942122"/>
                  <a:gd name="connsiteX1" fmla="*/ 152400 w 152400"/>
                  <a:gd name="connsiteY1" fmla="*/ 939800 h 942122"/>
                  <a:gd name="connsiteX2" fmla="*/ 0 w 152400"/>
                  <a:gd name="connsiteY2" fmla="*/ 469900 h 942122"/>
                  <a:gd name="connsiteX3" fmla="*/ 152400 w 152400"/>
                  <a:gd name="connsiteY3" fmla="*/ 0 h 942122"/>
                  <a:gd name="connsiteX0" fmla="*/ 152400 w 152400"/>
                  <a:gd name="connsiteY0" fmla="*/ 0 h 942152"/>
                  <a:gd name="connsiteX1" fmla="*/ 152400 w 152400"/>
                  <a:gd name="connsiteY1" fmla="*/ 939800 h 942152"/>
                  <a:gd name="connsiteX2" fmla="*/ 0 w 152400"/>
                  <a:gd name="connsiteY2" fmla="*/ 469900 h 942152"/>
                  <a:gd name="connsiteX3" fmla="*/ 152400 w 152400"/>
                  <a:gd name="connsiteY3" fmla="*/ 0 h 942152"/>
                  <a:gd name="connsiteX0" fmla="*/ 152400 w 152400"/>
                  <a:gd name="connsiteY0" fmla="*/ 0 h 942163"/>
                  <a:gd name="connsiteX1" fmla="*/ 152400 w 152400"/>
                  <a:gd name="connsiteY1" fmla="*/ 939800 h 942163"/>
                  <a:gd name="connsiteX2" fmla="*/ 0 w 152400"/>
                  <a:gd name="connsiteY2" fmla="*/ 469900 h 942163"/>
                  <a:gd name="connsiteX3" fmla="*/ 152400 w 152400"/>
                  <a:gd name="connsiteY3" fmla="*/ 0 h 942163"/>
                  <a:gd name="connsiteX0" fmla="*/ 152400 w 152400"/>
                  <a:gd name="connsiteY0" fmla="*/ 0 h 942156"/>
                  <a:gd name="connsiteX1" fmla="*/ 152400 w 152400"/>
                  <a:gd name="connsiteY1" fmla="*/ 939800 h 942156"/>
                  <a:gd name="connsiteX2" fmla="*/ 0 w 152400"/>
                  <a:gd name="connsiteY2" fmla="*/ 469900 h 942156"/>
                  <a:gd name="connsiteX3" fmla="*/ 152400 w 152400"/>
                  <a:gd name="connsiteY3" fmla="*/ 0 h 942156"/>
                  <a:gd name="connsiteX0" fmla="*/ 152540 w 152540"/>
                  <a:gd name="connsiteY0" fmla="*/ 0 h 939868"/>
                  <a:gd name="connsiteX1" fmla="*/ 152540 w 152540"/>
                  <a:gd name="connsiteY1" fmla="*/ 939800 h 939868"/>
                  <a:gd name="connsiteX2" fmla="*/ 140 w 152540"/>
                  <a:gd name="connsiteY2" fmla="*/ 469900 h 939868"/>
                  <a:gd name="connsiteX3" fmla="*/ 152540 w 152540"/>
                  <a:gd name="connsiteY3" fmla="*/ 0 h 939868"/>
                  <a:gd name="connsiteX0" fmla="*/ 155112 w 155112"/>
                  <a:gd name="connsiteY0" fmla="*/ 0 h 939871"/>
                  <a:gd name="connsiteX1" fmla="*/ 155112 w 155112"/>
                  <a:gd name="connsiteY1" fmla="*/ 939800 h 939871"/>
                  <a:gd name="connsiteX2" fmla="*/ 2712 w 155112"/>
                  <a:gd name="connsiteY2" fmla="*/ 469900 h 939871"/>
                  <a:gd name="connsiteX3" fmla="*/ 155112 w 155112"/>
                  <a:gd name="connsiteY3" fmla="*/ 0 h 939871"/>
                  <a:gd name="connsiteX0" fmla="*/ 152400 w 152400"/>
                  <a:gd name="connsiteY0" fmla="*/ 0 h 939873"/>
                  <a:gd name="connsiteX1" fmla="*/ 152400 w 152400"/>
                  <a:gd name="connsiteY1" fmla="*/ 939800 h 939873"/>
                  <a:gd name="connsiteX2" fmla="*/ 0 w 152400"/>
                  <a:gd name="connsiteY2" fmla="*/ 469900 h 939873"/>
                  <a:gd name="connsiteX3" fmla="*/ 152400 w 152400"/>
                  <a:gd name="connsiteY3" fmla="*/ 0 h 939873"/>
                  <a:gd name="connsiteX0" fmla="*/ 152400 w 152400"/>
                  <a:gd name="connsiteY0" fmla="*/ 6334 h 946191"/>
                  <a:gd name="connsiteX1" fmla="*/ 152400 w 152400"/>
                  <a:gd name="connsiteY1" fmla="*/ 946134 h 946191"/>
                  <a:gd name="connsiteX2" fmla="*/ 0 w 152400"/>
                  <a:gd name="connsiteY2" fmla="*/ 476234 h 946191"/>
                  <a:gd name="connsiteX3" fmla="*/ 152400 w 152400"/>
                  <a:gd name="connsiteY3" fmla="*/ 6334 h 946191"/>
                  <a:gd name="connsiteX0" fmla="*/ 152400 w 168992"/>
                  <a:gd name="connsiteY0" fmla="*/ 8819 h 948675"/>
                  <a:gd name="connsiteX1" fmla="*/ 152400 w 168992"/>
                  <a:gd name="connsiteY1" fmla="*/ 948619 h 948675"/>
                  <a:gd name="connsiteX2" fmla="*/ 0 w 168992"/>
                  <a:gd name="connsiteY2" fmla="*/ 478719 h 948675"/>
                  <a:gd name="connsiteX3" fmla="*/ 152400 w 168992"/>
                  <a:gd name="connsiteY3" fmla="*/ 8819 h 948675"/>
                  <a:gd name="connsiteX0" fmla="*/ 152400 w 253324"/>
                  <a:gd name="connsiteY0" fmla="*/ 0 h 939911"/>
                  <a:gd name="connsiteX1" fmla="*/ 152400 w 253324"/>
                  <a:gd name="connsiteY1" fmla="*/ 939800 h 939911"/>
                  <a:gd name="connsiteX2" fmla="*/ 0 w 253324"/>
                  <a:gd name="connsiteY2" fmla="*/ 469900 h 939911"/>
                  <a:gd name="connsiteX3" fmla="*/ 152400 w 253324"/>
                  <a:gd name="connsiteY3" fmla="*/ 0 h 939911"/>
                  <a:gd name="connsiteX0" fmla="*/ 152400 w 152400"/>
                  <a:gd name="connsiteY0" fmla="*/ 0 h 939865"/>
                  <a:gd name="connsiteX1" fmla="*/ 152400 w 152400"/>
                  <a:gd name="connsiteY1" fmla="*/ 939800 h 939865"/>
                  <a:gd name="connsiteX2" fmla="*/ 0 w 152400"/>
                  <a:gd name="connsiteY2" fmla="*/ 469900 h 939865"/>
                  <a:gd name="connsiteX3" fmla="*/ 152400 w 152400"/>
                  <a:gd name="connsiteY3" fmla="*/ 0 h 939865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39800">
                    <a:moveTo>
                      <a:pt x="152400" y="0"/>
                    </a:moveTo>
                    <a:cubicBezTo>
                      <a:pt x="-60853" y="31751"/>
                      <a:pt x="-38100" y="940857"/>
                      <a:pt x="152400" y="939800"/>
                    </a:cubicBezTo>
                    <a:cubicBezTo>
                      <a:pt x="68232" y="939800"/>
                      <a:pt x="0" y="729419"/>
                      <a:pt x="0" y="469900"/>
                    </a:cubicBezTo>
                    <a:cubicBezTo>
                      <a:pt x="0" y="210381"/>
                      <a:pt x="68232" y="0"/>
                      <a:pt x="152400" y="0"/>
                    </a:cubicBezTo>
                    <a:close/>
                  </a:path>
                </a:pathLst>
              </a:cu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25">
                <a:extLst>
                  <a:ext uri="{FF2B5EF4-FFF2-40B4-BE49-F238E27FC236}">
                    <a16:creationId xmlns:a16="http://schemas.microsoft.com/office/drawing/2014/main" id="{4278244D-2795-C61A-5A11-0F03CDEFAC12}"/>
                  </a:ext>
                </a:extLst>
              </p:cNvPr>
              <p:cNvSpPr/>
              <p:nvPr/>
            </p:nvSpPr>
            <p:spPr>
              <a:xfrm flipH="1">
                <a:off x="-577850" y="6578600"/>
                <a:ext cx="152400" cy="939800"/>
              </a:xfrm>
              <a:custGeom>
                <a:avLst/>
                <a:gdLst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  <a:gd name="connsiteX0" fmla="*/ 168013 w 168013"/>
                  <a:gd name="connsiteY0" fmla="*/ 0 h 942390"/>
                  <a:gd name="connsiteX1" fmla="*/ 168013 w 168013"/>
                  <a:gd name="connsiteY1" fmla="*/ 939800 h 942390"/>
                  <a:gd name="connsiteX2" fmla="*/ 15613 w 168013"/>
                  <a:gd name="connsiteY2" fmla="*/ 469900 h 942390"/>
                  <a:gd name="connsiteX3" fmla="*/ 168013 w 168013"/>
                  <a:gd name="connsiteY3" fmla="*/ 0 h 942390"/>
                  <a:gd name="connsiteX0" fmla="*/ 152400 w 152400"/>
                  <a:gd name="connsiteY0" fmla="*/ 0 h 941521"/>
                  <a:gd name="connsiteX1" fmla="*/ 152400 w 152400"/>
                  <a:gd name="connsiteY1" fmla="*/ 939800 h 941521"/>
                  <a:gd name="connsiteX2" fmla="*/ 0 w 152400"/>
                  <a:gd name="connsiteY2" fmla="*/ 469900 h 941521"/>
                  <a:gd name="connsiteX3" fmla="*/ 152400 w 152400"/>
                  <a:gd name="connsiteY3" fmla="*/ 0 h 941521"/>
                  <a:gd name="connsiteX0" fmla="*/ 157281 w 157281"/>
                  <a:gd name="connsiteY0" fmla="*/ 0 h 942118"/>
                  <a:gd name="connsiteX1" fmla="*/ 157281 w 157281"/>
                  <a:gd name="connsiteY1" fmla="*/ 939800 h 942118"/>
                  <a:gd name="connsiteX2" fmla="*/ 4881 w 157281"/>
                  <a:gd name="connsiteY2" fmla="*/ 469900 h 942118"/>
                  <a:gd name="connsiteX3" fmla="*/ 157281 w 157281"/>
                  <a:gd name="connsiteY3" fmla="*/ 0 h 942118"/>
                  <a:gd name="connsiteX0" fmla="*/ 152400 w 152400"/>
                  <a:gd name="connsiteY0" fmla="*/ 0 h 942122"/>
                  <a:gd name="connsiteX1" fmla="*/ 152400 w 152400"/>
                  <a:gd name="connsiteY1" fmla="*/ 939800 h 942122"/>
                  <a:gd name="connsiteX2" fmla="*/ 0 w 152400"/>
                  <a:gd name="connsiteY2" fmla="*/ 469900 h 942122"/>
                  <a:gd name="connsiteX3" fmla="*/ 152400 w 152400"/>
                  <a:gd name="connsiteY3" fmla="*/ 0 h 942122"/>
                  <a:gd name="connsiteX0" fmla="*/ 152400 w 152400"/>
                  <a:gd name="connsiteY0" fmla="*/ 0 h 942152"/>
                  <a:gd name="connsiteX1" fmla="*/ 152400 w 152400"/>
                  <a:gd name="connsiteY1" fmla="*/ 939800 h 942152"/>
                  <a:gd name="connsiteX2" fmla="*/ 0 w 152400"/>
                  <a:gd name="connsiteY2" fmla="*/ 469900 h 942152"/>
                  <a:gd name="connsiteX3" fmla="*/ 152400 w 152400"/>
                  <a:gd name="connsiteY3" fmla="*/ 0 h 942152"/>
                  <a:gd name="connsiteX0" fmla="*/ 152400 w 152400"/>
                  <a:gd name="connsiteY0" fmla="*/ 0 h 942163"/>
                  <a:gd name="connsiteX1" fmla="*/ 152400 w 152400"/>
                  <a:gd name="connsiteY1" fmla="*/ 939800 h 942163"/>
                  <a:gd name="connsiteX2" fmla="*/ 0 w 152400"/>
                  <a:gd name="connsiteY2" fmla="*/ 469900 h 942163"/>
                  <a:gd name="connsiteX3" fmla="*/ 152400 w 152400"/>
                  <a:gd name="connsiteY3" fmla="*/ 0 h 942163"/>
                  <a:gd name="connsiteX0" fmla="*/ 152400 w 152400"/>
                  <a:gd name="connsiteY0" fmla="*/ 0 h 942156"/>
                  <a:gd name="connsiteX1" fmla="*/ 152400 w 152400"/>
                  <a:gd name="connsiteY1" fmla="*/ 939800 h 942156"/>
                  <a:gd name="connsiteX2" fmla="*/ 0 w 152400"/>
                  <a:gd name="connsiteY2" fmla="*/ 469900 h 942156"/>
                  <a:gd name="connsiteX3" fmla="*/ 152400 w 152400"/>
                  <a:gd name="connsiteY3" fmla="*/ 0 h 942156"/>
                  <a:gd name="connsiteX0" fmla="*/ 152540 w 152540"/>
                  <a:gd name="connsiteY0" fmla="*/ 0 h 939868"/>
                  <a:gd name="connsiteX1" fmla="*/ 152540 w 152540"/>
                  <a:gd name="connsiteY1" fmla="*/ 939800 h 939868"/>
                  <a:gd name="connsiteX2" fmla="*/ 140 w 152540"/>
                  <a:gd name="connsiteY2" fmla="*/ 469900 h 939868"/>
                  <a:gd name="connsiteX3" fmla="*/ 152540 w 152540"/>
                  <a:gd name="connsiteY3" fmla="*/ 0 h 939868"/>
                  <a:gd name="connsiteX0" fmla="*/ 155112 w 155112"/>
                  <a:gd name="connsiteY0" fmla="*/ 0 h 939871"/>
                  <a:gd name="connsiteX1" fmla="*/ 155112 w 155112"/>
                  <a:gd name="connsiteY1" fmla="*/ 939800 h 939871"/>
                  <a:gd name="connsiteX2" fmla="*/ 2712 w 155112"/>
                  <a:gd name="connsiteY2" fmla="*/ 469900 h 939871"/>
                  <a:gd name="connsiteX3" fmla="*/ 155112 w 155112"/>
                  <a:gd name="connsiteY3" fmla="*/ 0 h 939871"/>
                  <a:gd name="connsiteX0" fmla="*/ 152400 w 152400"/>
                  <a:gd name="connsiteY0" fmla="*/ 0 h 939873"/>
                  <a:gd name="connsiteX1" fmla="*/ 152400 w 152400"/>
                  <a:gd name="connsiteY1" fmla="*/ 939800 h 939873"/>
                  <a:gd name="connsiteX2" fmla="*/ 0 w 152400"/>
                  <a:gd name="connsiteY2" fmla="*/ 469900 h 939873"/>
                  <a:gd name="connsiteX3" fmla="*/ 152400 w 152400"/>
                  <a:gd name="connsiteY3" fmla="*/ 0 h 939873"/>
                  <a:gd name="connsiteX0" fmla="*/ 152400 w 152400"/>
                  <a:gd name="connsiteY0" fmla="*/ 6334 h 946191"/>
                  <a:gd name="connsiteX1" fmla="*/ 152400 w 152400"/>
                  <a:gd name="connsiteY1" fmla="*/ 946134 h 946191"/>
                  <a:gd name="connsiteX2" fmla="*/ 0 w 152400"/>
                  <a:gd name="connsiteY2" fmla="*/ 476234 h 946191"/>
                  <a:gd name="connsiteX3" fmla="*/ 152400 w 152400"/>
                  <a:gd name="connsiteY3" fmla="*/ 6334 h 946191"/>
                  <a:gd name="connsiteX0" fmla="*/ 152400 w 168992"/>
                  <a:gd name="connsiteY0" fmla="*/ 8819 h 948675"/>
                  <a:gd name="connsiteX1" fmla="*/ 152400 w 168992"/>
                  <a:gd name="connsiteY1" fmla="*/ 948619 h 948675"/>
                  <a:gd name="connsiteX2" fmla="*/ 0 w 168992"/>
                  <a:gd name="connsiteY2" fmla="*/ 478719 h 948675"/>
                  <a:gd name="connsiteX3" fmla="*/ 152400 w 168992"/>
                  <a:gd name="connsiteY3" fmla="*/ 8819 h 948675"/>
                  <a:gd name="connsiteX0" fmla="*/ 152400 w 253324"/>
                  <a:gd name="connsiteY0" fmla="*/ 0 h 939911"/>
                  <a:gd name="connsiteX1" fmla="*/ 152400 w 253324"/>
                  <a:gd name="connsiteY1" fmla="*/ 939800 h 939911"/>
                  <a:gd name="connsiteX2" fmla="*/ 0 w 253324"/>
                  <a:gd name="connsiteY2" fmla="*/ 469900 h 939911"/>
                  <a:gd name="connsiteX3" fmla="*/ 152400 w 253324"/>
                  <a:gd name="connsiteY3" fmla="*/ 0 h 939911"/>
                  <a:gd name="connsiteX0" fmla="*/ 152400 w 152400"/>
                  <a:gd name="connsiteY0" fmla="*/ 0 h 939865"/>
                  <a:gd name="connsiteX1" fmla="*/ 152400 w 152400"/>
                  <a:gd name="connsiteY1" fmla="*/ 939800 h 939865"/>
                  <a:gd name="connsiteX2" fmla="*/ 0 w 152400"/>
                  <a:gd name="connsiteY2" fmla="*/ 469900 h 939865"/>
                  <a:gd name="connsiteX3" fmla="*/ 152400 w 152400"/>
                  <a:gd name="connsiteY3" fmla="*/ 0 h 939865"/>
                  <a:gd name="connsiteX0" fmla="*/ 152400 w 152400"/>
                  <a:gd name="connsiteY0" fmla="*/ 0 h 939800"/>
                  <a:gd name="connsiteX1" fmla="*/ 152400 w 152400"/>
                  <a:gd name="connsiteY1" fmla="*/ 939800 h 939800"/>
                  <a:gd name="connsiteX2" fmla="*/ 0 w 152400"/>
                  <a:gd name="connsiteY2" fmla="*/ 469900 h 939800"/>
                  <a:gd name="connsiteX3" fmla="*/ 152400 w 152400"/>
                  <a:gd name="connsiteY3" fmla="*/ 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39800">
                    <a:moveTo>
                      <a:pt x="152400" y="0"/>
                    </a:moveTo>
                    <a:cubicBezTo>
                      <a:pt x="-60853" y="31751"/>
                      <a:pt x="-38100" y="940857"/>
                      <a:pt x="152400" y="939800"/>
                    </a:cubicBezTo>
                    <a:cubicBezTo>
                      <a:pt x="68232" y="939800"/>
                      <a:pt x="0" y="729419"/>
                      <a:pt x="0" y="469900"/>
                    </a:cubicBezTo>
                    <a:cubicBezTo>
                      <a:pt x="0" y="210381"/>
                      <a:pt x="68232" y="0"/>
                      <a:pt x="152400" y="0"/>
                    </a:cubicBezTo>
                    <a:close/>
                  </a:path>
                </a:pathLst>
              </a:cu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427FB4-069C-43E6-E422-502C59972A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3887" y="5166593"/>
              <a:ext cx="263885" cy="4813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B9E0A3B-D96F-F9EE-99AB-F6FE97643BA5}"/>
                </a:ext>
              </a:extLst>
            </p:cNvPr>
            <p:cNvSpPr/>
            <p:nvPr/>
          </p:nvSpPr>
          <p:spPr>
            <a:xfrm>
              <a:off x="1033963" y="4612775"/>
              <a:ext cx="167621" cy="167618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</a:t>
              </a:r>
              <a:endParaRPr lang="en-FI" sz="100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C066FD8-04EC-C97A-A386-AD15597BC640}"/>
                </a:ext>
              </a:extLst>
            </p:cNvPr>
            <p:cNvSpPr/>
            <p:nvPr/>
          </p:nvSpPr>
          <p:spPr>
            <a:xfrm>
              <a:off x="1033963" y="5618481"/>
              <a:ext cx="167621" cy="167618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1</a:t>
              </a:r>
              <a:endParaRPr lang="en-FI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6093A0-DF2A-EA5C-DCC6-B6FB52444476}"/>
              </a:ext>
            </a:extLst>
          </p:cNvPr>
          <p:cNvGrpSpPr/>
          <p:nvPr/>
        </p:nvGrpSpPr>
        <p:grpSpPr>
          <a:xfrm>
            <a:off x="5884678" y="2185281"/>
            <a:ext cx="422635" cy="1022302"/>
            <a:chOff x="-1443568" y="6838949"/>
            <a:chExt cx="156636" cy="37888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A632FE5-CA0C-166B-8D16-D9E8288501B3}"/>
                </a:ext>
              </a:extLst>
            </p:cNvPr>
            <p:cNvSpPr/>
            <p:nvPr/>
          </p:nvSpPr>
          <p:spPr>
            <a:xfrm>
              <a:off x="-1443568" y="6838949"/>
              <a:ext cx="156636" cy="156634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</a:t>
              </a:r>
              <a:endParaRPr lang="en-FI" sz="100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01DEB92-9986-D437-E5C5-EBF00B4719DE}"/>
                </a:ext>
              </a:extLst>
            </p:cNvPr>
            <p:cNvSpPr/>
            <p:nvPr/>
          </p:nvSpPr>
          <p:spPr>
            <a:xfrm>
              <a:off x="-1443568" y="7061200"/>
              <a:ext cx="156636" cy="156634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</a:t>
              </a:r>
              <a:endParaRPr lang="en-FI" sz="1000">
                <a:solidFill>
                  <a:schemeClr val="bg1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50C809-CEE0-AA33-C5C8-AE60DEF325B5}"/>
              </a:ext>
            </a:extLst>
          </p:cNvPr>
          <p:cNvSpPr txBox="1"/>
          <p:nvPr/>
        </p:nvSpPr>
        <p:spPr bwMode="auto">
          <a:xfrm>
            <a:off x="6921140" y="250929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switch on/off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0F5B41-D09D-7724-7C59-775F17959E0E}"/>
              </a:ext>
            </a:extLst>
          </p:cNvPr>
          <p:cNvSpPr txBox="1"/>
          <p:nvPr/>
        </p:nvSpPr>
        <p:spPr bwMode="auto">
          <a:xfrm>
            <a:off x="9170996" y="2232293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 can be measured repeatedly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34243F-E0CE-CAD6-4A4A-492E449B1D37}"/>
              </a:ext>
            </a:extLst>
          </p:cNvPr>
          <p:cNvSpPr txBox="1"/>
          <p:nvPr/>
        </p:nvSpPr>
        <p:spPr bwMode="auto">
          <a:xfrm>
            <a:off x="1847529" y="48668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Superposition of 2 basis states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545C32-60CC-BC20-D346-7C0F167EEFF7}"/>
              </a:ext>
            </a:extLst>
          </p:cNvPr>
          <p:cNvSpPr txBox="1"/>
          <p:nvPr/>
        </p:nvSpPr>
        <p:spPr bwMode="auto">
          <a:xfrm>
            <a:off x="6921140" y="468128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Point on the surface of a sphere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372EC0-FD65-8095-3689-9D4D1FEE6299}"/>
              </a:ext>
            </a:extLst>
          </p:cNvPr>
          <p:cNvSpPr txBox="1"/>
          <p:nvPr/>
        </p:nvSpPr>
        <p:spPr bwMode="auto">
          <a:xfrm>
            <a:off x="9170996" y="4175209"/>
            <a:ext cx="194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Measurement of the state will cause it to fall back to 0 and 1, no repeated measurement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264E93-E398-99F6-981F-BF2967B54F9C}"/>
              </a:ext>
            </a:extLst>
          </p:cNvPr>
          <p:cNvGrpSpPr/>
          <p:nvPr/>
        </p:nvGrpSpPr>
        <p:grpSpPr>
          <a:xfrm>
            <a:off x="4892130" y="2130502"/>
            <a:ext cx="757442" cy="1074727"/>
            <a:chOff x="6632158" y="2194723"/>
            <a:chExt cx="757442" cy="1074727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A388A684-ACB7-2BC7-95C9-79353A35F1C5}"/>
                </a:ext>
              </a:extLst>
            </p:cNvPr>
            <p:cNvSpPr/>
            <p:nvPr/>
          </p:nvSpPr>
          <p:spPr bwMode="auto">
            <a:xfrm>
              <a:off x="6632158" y="2194723"/>
              <a:ext cx="757442" cy="1074727"/>
            </a:xfrm>
            <a:prstGeom prst="roundRect">
              <a:avLst/>
            </a:prstGeom>
            <a:noFill/>
            <a:ln w="34925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DB1EE07-BE1D-65A6-C2C4-4F2CE822D36D}"/>
                </a:ext>
              </a:extLst>
            </p:cNvPr>
            <p:cNvSpPr/>
            <p:nvPr/>
          </p:nvSpPr>
          <p:spPr bwMode="auto">
            <a:xfrm>
              <a:off x="6965735" y="2290476"/>
              <a:ext cx="79455" cy="794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sz="100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BAF3577-C3B1-8303-B1EE-5203088C7CCE}"/>
                </a:ext>
              </a:extLst>
            </p:cNvPr>
            <p:cNvSpPr/>
            <p:nvPr/>
          </p:nvSpPr>
          <p:spPr bwMode="auto">
            <a:xfrm>
              <a:off x="6965735" y="3115896"/>
              <a:ext cx="79455" cy="794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sz="1000">
                <a:solidFill>
                  <a:schemeClr val="bg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FC5A34B-F3DC-B912-646E-DE68C8088B97}"/>
                </a:ext>
              </a:extLst>
            </p:cNvPr>
            <p:cNvSpPr/>
            <p:nvPr/>
          </p:nvSpPr>
          <p:spPr bwMode="auto">
            <a:xfrm>
              <a:off x="6886890" y="2514727"/>
              <a:ext cx="237143" cy="441188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B5DB967-95CC-968F-64B5-FCC7A8A211E1}"/>
                </a:ext>
              </a:extLst>
            </p:cNvPr>
            <p:cNvSpPr/>
            <p:nvPr/>
          </p:nvSpPr>
          <p:spPr bwMode="auto">
            <a:xfrm>
              <a:off x="6938852" y="2657255"/>
              <a:ext cx="133218" cy="253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01650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6918FE3B-07CE-3EE2-E549-3B87BA49818E}"/>
              </a:ext>
            </a:extLst>
          </p:cNvPr>
          <p:cNvSpPr/>
          <p:nvPr/>
        </p:nvSpPr>
        <p:spPr>
          <a:xfrm>
            <a:off x="0" y="5314677"/>
            <a:ext cx="12192000" cy="949416"/>
          </a:xfrm>
          <a:prstGeom prst="rect">
            <a:avLst/>
          </a:prstGeom>
          <a:gradFill>
            <a:gsLst>
              <a:gs pos="15000">
                <a:schemeClr val="accent6"/>
              </a:gs>
              <a:gs pos="85000">
                <a:schemeClr val="accent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6DB93-006C-9243-D87F-BDC1F829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Microsoft Sans Serif"/>
                <a:cs typeface="Microsoft Sans Serif"/>
              </a:rPr>
              <a:t>What is quantum computing?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6FBA8E-0753-A045-E50E-1AF9DF757CE7}"/>
              </a:ext>
            </a:extLst>
          </p:cNvPr>
          <p:cNvSpPr/>
          <p:nvPr/>
        </p:nvSpPr>
        <p:spPr>
          <a:xfrm>
            <a:off x="304630" y="1316336"/>
            <a:ext cx="3510636" cy="4800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340DCD-4C72-B42D-525A-172F16E2082C}"/>
              </a:ext>
            </a:extLst>
          </p:cNvPr>
          <p:cNvGrpSpPr/>
          <p:nvPr/>
        </p:nvGrpSpPr>
        <p:grpSpPr>
          <a:xfrm>
            <a:off x="484792" y="1646868"/>
            <a:ext cx="3150312" cy="4139231"/>
            <a:chOff x="439554" y="1460621"/>
            <a:chExt cx="3150312" cy="4139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E00-F1AB-A76B-C0D1-26AD5D084851}"/>
                </a:ext>
              </a:extLst>
            </p:cNvPr>
            <p:cNvSpPr txBox="1"/>
            <p:nvPr/>
          </p:nvSpPr>
          <p:spPr>
            <a:xfrm>
              <a:off x="439555" y="2053847"/>
              <a:ext cx="31503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Quantum computers follow different rules than classical computers – those of quantum physics.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505B43-9F58-CC12-ABE8-2E3DACB02425}"/>
                </a:ext>
              </a:extLst>
            </p:cNvPr>
            <p:cNvSpPr txBox="1"/>
            <p:nvPr/>
          </p:nvSpPr>
          <p:spPr>
            <a:xfrm>
              <a:off x="439555" y="1460621"/>
              <a:ext cx="3150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Classical computer vs. </a:t>
              </a:r>
              <a:b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</a:br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Quantum computer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6E723A-CA62-3068-62BB-477B9419506C}"/>
                </a:ext>
              </a:extLst>
            </p:cNvPr>
            <p:cNvCxnSpPr>
              <a:cxnSpLocks/>
            </p:cNvCxnSpPr>
            <p:nvPr/>
          </p:nvCxnSpPr>
          <p:spPr>
            <a:xfrm>
              <a:off x="529989" y="2919695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B427-0CFA-1EED-3F51-8B33F5BFA725}"/>
                </a:ext>
              </a:extLst>
            </p:cNvPr>
            <p:cNvSpPr txBox="1"/>
            <p:nvPr/>
          </p:nvSpPr>
          <p:spPr>
            <a:xfrm>
              <a:off x="439555" y="3393070"/>
              <a:ext cx="31503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 bit can be either 0 or 1, while a qubit can be in a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superposition:</a:t>
              </a:r>
              <a:r>
                <a:rPr lang="en-US" sz="1400"/>
                <a:t> qubit can be both 0 and 1 at the same time.</a:t>
              </a:r>
            </a:p>
            <a:p>
              <a:r>
                <a:rPr lang="en-US" sz="1400"/>
                <a:t>Measurement will yield either 0 or 1.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4F49E9-4F4C-D35B-F69B-83D31237DCFF}"/>
                </a:ext>
              </a:extLst>
            </p:cNvPr>
            <p:cNvSpPr txBox="1"/>
            <p:nvPr/>
          </p:nvSpPr>
          <p:spPr>
            <a:xfrm>
              <a:off x="439554" y="3054516"/>
              <a:ext cx="3059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Bit vs. Qubit (quantum bit)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EF9454-1EBC-60E9-CD1C-753CB6A39986}"/>
                </a:ext>
              </a:extLst>
            </p:cNvPr>
            <p:cNvGrpSpPr/>
            <p:nvPr/>
          </p:nvGrpSpPr>
          <p:grpSpPr>
            <a:xfrm>
              <a:off x="543897" y="4426528"/>
              <a:ext cx="1429282" cy="1173324"/>
              <a:chOff x="-1443568" y="6498166"/>
              <a:chExt cx="1335618" cy="109643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061F89-1454-A452-7935-F1871CB42DAB}"/>
                  </a:ext>
                </a:extLst>
              </p:cNvPr>
              <p:cNvSpPr/>
              <p:nvPr/>
            </p:nvSpPr>
            <p:spPr>
              <a:xfrm>
                <a:off x="-1047750" y="6578600"/>
                <a:ext cx="939800" cy="93980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508080-9B56-911E-EE2C-77EF78D292BA}"/>
                  </a:ext>
                </a:extLst>
              </p:cNvPr>
              <p:cNvGrpSpPr/>
              <p:nvPr/>
            </p:nvGrpSpPr>
            <p:grpSpPr>
              <a:xfrm>
                <a:off x="-730250" y="6578600"/>
                <a:ext cx="304801" cy="939800"/>
                <a:chOff x="-730250" y="6578600"/>
                <a:chExt cx="304801" cy="93980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133A8B4-EAA0-426A-7484-87F63ACD0EFF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E927169-6861-EECB-750F-A29F7389CF6F}"/>
                    </a:ext>
                  </a:extLst>
                </p:cNvPr>
                <p:cNvSpPr/>
                <p:nvPr/>
              </p:nvSpPr>
              <p:spPr>
                <a:xfrm flipH="1">
                  <a:off x="-577849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662FE2-6E9D-05C3-BC0F-66F5BA805D66}"/>
                  </a:ext>
                </a:extLst>
              </p:cNvPr>
              <p:cNvGrpSpPr/>
              <p:nvPr/>
            </p:nvGrpSpPr>
            <p:grpSpPr>
              <a:xfrm rot="16200000">
                <a:off x="-730250" y="6578600"/>
                <a:ext cx="304800" cy="939800"/>
                <a:chOff x="-730250" y="6578600"/>
                <a:chExt cx="304800" cy="93980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3AAF33D-4D24-18BD-41A7-91F092CC2910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DA76BB3-FD48-3651-A317-4C0A043F9EAE}"/>
                    </a:ext>
                  </a:extLst>
                </p:cNvPr>
                <p:cNvSpPr/>
                <p:nvPr/>
              </p:nvSpPr>
              <p:spPr>
                <a:xfrm flipH="1">
                  <a:off x="-5778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9F0E52-9E76-7D9E-0309-CA33B5B8F5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824443" y="7015691"/>
                <a:ext cx="246592" cy="4497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3A11A2-93CF-3AA3-0B33-3EF1B1446092}"/>
                  </a:ext>
                </a:extLst>
              </p:cNvPr>
              <p:cNvSpPr/>
              <p:nvPr/>
            </p:nvSpPr>
            <p:spPr>
              <a:xfrm>
                <a:off x="-656168" y="64981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0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EE4C616-896A-26E8-9810-62A451732240}"/>
                  </a:ext>
                </a:extLst>
              </p:cNvPr>
              <p:cNvSpPr/>
              <p:nvPr/>
            </p:nvSpPr>
            <p:spPr>
              <a:xfrm>
                <a:off x="-656168" y="74379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1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EEA7FDE-F34C-87B2-37DA-348CC406FFC9}"/>
                  </a:ext>
                </a:extLst>
              </p:cNvPr>
              <p:cNvGrpSpPr/>
              <p:nvPr/>
            </p:nvGrpSpPr>
            <p:grpSpPr>
              <a:xfrm>
                <a:off x="-1443568" y="6859058"/>
                <a:ext cx="156636" cy="378885"/>
                <a:chOff x="-1443568" y="6838949"/>
                <a:chExt cx="156636" cy="378885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ED4BC20-B03B-CEB6-30ED-E75160DF1529}"/>
                    </a:ext>
                  </a:extLst>
                </p:cNvPr>
                <p:cNvSpPr/>
                <p:nvPr/>
              </p:nvSpPr>
              <p:spPr>
                <a:xfrm>
                  <a:off x="-1443568" y="6838949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0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C24CC1A-0015-7EFF-1DA6-4BC6FBB7B0A7}"/>
                    </a:ext>
                  </a:extLst>
                </p:cNvPr>
                <p:cNvSpPr/>
                <p:nvPr/>
              </p:nvSpPr>
              <p:spPr>
                <a:xfrm>
                  <a:off x="-1443568" y="7061200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1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1EBCE-5C2B-9916-4160-D52926673C35}"/>
                </a:ext>
              </a:extLst>
            </p:cNvPr>
            <p:cNvSpPr txBox="1"/>
            <p:nvPr/>
          </p:nvSpPr>
          <p:spPr>
            <a:xfrm>
              <a:off x="2148560" y="4426528"/>
              <a:ext cx="144130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Two qubits can be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entangled</a:t>
              </a:r>
              <a:r>
                <a:rPr lang="en-US" sz="1400"/>
                <a:t>. Changing one directly impacts the other.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F63266-6D50-E35D-8848-A71DEC482548}"/>
              </a:ext>
            </a:extLst>
          </p:cNvPr>
          <p:cNvGrpSpPr/>
          <p:nvPr/>
        </p:nvGrpSpPr>
        <p:grpSpPr>
          <a:xfrm>
            <a:off x="4093354" y="1248933"/>
            <a:ext cx="7691645" cy="3426413"/>
            <a:chOff x="4093354" y="1248933"/>
            <a:chExt cx="7691645" cy="3426413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105C55E-EAFF-DDD8-E2B8-6AFC24442BA7}"/>
                </a:ext>
              </a:extLst>
            </p:cNvPr>
            <p:cNvGrpSpPr/>
            <p:nvPr/>
          </p:nvGrpSpPr>
          <p:grpSpPr>
            <a:xfrm>
              <a:off x="4093354" y="1330056"/>
              <a:ext cx="3641096" cy="1599939"/>
              <a:chOff x="4093354" y="1221255"/>
              <a:chExt cx="3641096" cy="1599939"/>
            </a:xfrm>
          </p:grpSpPr>
          <p:sp>
            <p:nvSpPr>
              <p:cNvPr id="110" name="Rectangle: Rounded Corners 15">
                <a:extLst>
                  <a:ext uri="{FF2B5EF4-FFF2-40B4-BE49-F238E27FC236}">
                    <a16:creationId xmlns:a16="http://schemas.microsoft.com/office/drawing/2014/main" id="{88AE0799-A89F-CA2E-4DFD-EC115C361D84}"/>
                  </a:ext>
                </a:extLst>
              </p:cNvPr>
              <p:cNvSpPr/>
              <p:nvPr/>
            </p:nvSpPr>
            <p:spPr bwMode="auto">
              <a:xfrm>
                <a:off x="4348367" y="1316336"/>
                <a:ext cx="3386083" cy="1504858"/>
              </a:xfrm>
              <a:prstGeom prst="roundRect">
                <a:avLst>
                  <a:gd name="adj" fmla="val 1695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368300" dir="1200000" sx="80000" sy="80000" algn="t" rotWithShape="0">
                  <a:schemeClr val="tx1">
                    <a:lumMod val="95000"/>
                    <a:lumOff val="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6F5F251-2319-9B76-2A3D-C4C980C1ADB3}"/>
                  </a:ext>
                </a:extLst>
              </p:cNvPr>
              <p:cNvSpPr/>
              <p:nvPr/>
            </p:nvSpPr>
            <p:spPr bwMode="auto">
              <a:xfrm>
                <a:off x="4529150" y="1407046"/>
                <a:ext cx="3205300" cy="117564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en-DE" sz="1600" b="0" i="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</a:rPr>
                  <a:t>→</a:t>
                </a:r>
                <a:r>
                  <a:rPr lang="en-US" sz="1400" b="0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Verdana" panose="020B0604030504040204" pitchFamily="34" charset="0"/>
                    <a:cs typeface="Segoe UI Light"/>
                    <a:sym typeface="Wingdings" pitchFamily="2" charset="2"/>
                  </a:rPr>
                  <a:t> 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cs typeface="Segoe UI Light"/>
                    <a:sym typeface="Wingdings" pitchFamily="2" charset="2"/>
                  </a:rPr>
                  <a:t>1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cs typeface="Segoe UI Light"/>
                  </a:rPr>
                  <a:t> qubit can be in a superposition of 2 basis states</a:t>
                </a:r>
                <a:b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cs typeface="Segoe UI Light"/>
                  </a:rPr>
                </a:br>
                <a:r>
                  <a:rPr lang="en-DE" sz="1600" b="0" i="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</a:rPr>
                  <a:t>→ 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Verdana" panose="020B0604030504040204" pitchFamily="34" charset="0"/>
                    <a:cs typeface="Segoe UI Light"/>
                  </a:rPr>
                  <a:t>A 1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cs typeface="Segoe UI Light"/>
                  </a:rPr>
                  <a:t> bit state can be just one out them</a:t>
                </a:r>
                <a:endParaRPr lang="en-US" sz="1400" dirty="0"/>
              </a:p>
            </p:txBody>
          </p:sp>
          <p:sp>
            <p:nvSpPr>
              <p:cNvPr id="127" name="Graphic 18">
                <a:extLst>
                  <a:ext uri="{FF2B5EF4-FFF2-40B4-BE49-F238E27FC236}">
                    <a16:creationId xmlns:a16="http://schemas.microsoft.com/office/drawing/2014/main" id="{C18F20A9-7BA2-EE18-5D60-4CD3C178F3A9}"/>
                  </a:ext>
                </a:extLst>
              </p:cNvPr>
              <p:cNvSpPr/>
              <p:nvPr/>
            </p:nvSpPr>
            <p:spPr bwMode="auto">
              <a:xfrm>
                <a:off x="4093354" y="1221255"/>
                <a:ext cx="402050" cy="437857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 extrusionOk="0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6"/>
                  </a:gs>
                  <a:gs pos="75000">
                    <a:schemeClr val="accent5"/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chemeClr val="accent1">
                    <a:alpha val="30000"/>
                  </a:schemeClr>
                </a:outerShdw>
              </a:effectLst>
            </p:spPr>
            <p:txBody>
              <a:bodyPr rtlCol="0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AE3EC0E4-2670-3C0B-8365-36B34A81F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52364" y="1298168"/>
                <a:ext cx="284030" cy="28403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856D8A-E9BD-44BC-007D-EC3985171303}"/>
                </a:ext>
              </a:extLst>
            </p:cNvPr>
            <p:cNvGrpSpPr/>
            <p:nvPr/>
          </p:nvGrpSpPr>
          <p:grpSpPr>
            <a:xfrm>
              <a:off x="4207356" y="3706679"/>
              <a:ext cx="968667" cy="968667"/>
              <a:chOff x="1218397" y="1403072"/>
              <a:chExt cx="900000" cy="900001"/>
            </a:xfrm>
            <a:effectLst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ACEEE1-7640-386B-52F0-B65E022D6743}"/>
                  </a:ext>
                </a:extLst>
              </p:cNvPr>
              <p:cNvSpPr/>
              <p:nvPr/>
            </p:nvSpPr>
            <p:spPr>
              <a:xfrm>
                <a:off x="1218397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573F25-8A69-1160-B971-43DF1D5FB307}"/>
                  </a:ext>
                </a:extLst>
              </p:cNvPr>
              <p:cNvSpPr txBox="1"/>
              <p:nvPr/>
            </p:nvSpPr>
            <p:spPr>
              <a:xfrm>
                <a:off x="1336865" y="1699182"/>
                <a:ext cx="663067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1Qubit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BCEB9C8-07DF-CABF-5D52-A2449FB5DC52}"/>
                </a:ext>
              </a:extLst>
            </p:cNvPr>
            <p:cNvSpPr txBox="1"/>
            <p:nvPr/>
          </p:nvSpPr>
          <p:spPr bwMode="auto">
            <a:xfrm>
              <a:off x="8944262" y="1248933"/>
              <a:ext cx="2840737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dirty="0"/>
                <a:t>Basis states: </a:t>
              </a:r>
            </a:p>
            <a:p>
              <a:pPr marL="285750" indent="-285750">
                <a:buFontTx/>
                <a:buChar char="-"/>
                <a:defRPr/>
              </a:pPr>
              <a:r>
                <a:rPr dirty="0">
                  <a:solidFill>
                    <a:schemeClr val="accent2"/>
                  </a:solidFill>
                </a:rPr>
                <a:t>0</a:t>
              </a:r>
              <a:endParaRPr lang="en-DE" dirty="0">
                <a:solidFill>
                  <a:schemeClr val="accent2"/>
                </a:solidFill>
              </a:endParaRPr>
            </a:p>
            <a:p>
              <a:pPr marL="285750" indent="-285750">
                <a:buFontTx/>
                <a:buChar char="-"/>
                <a:defRPr/>
              </a:pPr>
              <a:r>
                <a:rPr lang="en-DE" dirty="0">
                  <a:solidFill>
                    <a:schemeClr val="accent2"/>
                  </a:solidFill>
                </a:rPr>
                <a:t>1</a:t>
              </a:r>
              <a:endParaRPr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3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105C55E-EAFF-DDD8-E2B8-6AFC24442BA7}"/>
              </a:ext>
            </a:extLst>
          </p:cNvPr>
          <p:cNvGrpSpPr/>
          <p:nvPr/>
        </p:nvGrpSpPr>
        <p:grpSpPr>
          <a:xfrm>
            <a:off x="4093354" y="1330056"/>
            <a:ext cx="3641096" cy="1599939"/>
            <a:chOff x="4093354" y="1221255"/>
            <a:chExt cx="3641096" cy="1599939"/>
          </a:xfrm>
        </p:grpSpPr>
        <p:sp>
          <p:nvSpPr>
            <p:cNvPr id="110" name="Rectangle: Rounded Corners 15">
              <a:extLst>
                <a:ext uri="{FF2B5EF4-FFF2-40B4-BE49-F238E27FC236}">
                  <a16:creationId xmlns:a16="http://schemas.microsoft.com/office/drawing/2014/main" id="{88AE0799-A89F-CA2E-4DFD-EC115C361D84}"/>
                </a:ext>
              </a:extLst>
            </p:cNvPr>
            <p:cNvSpPr/>
            <p:nvPr/>
          </p:nvSpPr>
          <p:spPr bwMode="auto">
            <a:xfrm>
              <a:off x="4348367" y="1316336"/>
              <a:ext cx="3386083" cy="1504858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68300" dir="1200000" sx="80000" sy="80000" algn="t" rotWithShape="0">
                <a:schemeClr val="tx1">
                  <a:lumMod val="95000"/>
                  <a:lumOff val="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6F5F251-2319-9B76-2A3D-C4C980C1ADB3}"/>
                </a:ext>
              </a:extLst>
            </p:cNvPr>
            <p:cNvSpPr/>
            <p:nvPr/>
          </p:nvSpPr>
          <p:spPr bwMode="auto">
            <a:xfrm>
              <a:off x="4529150" y="1407046"/>
              <a:ext cx="3114439" cy="11756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DE" sz="1600" b="0" i="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→</a:t>
              </a:r>
              <a:r>
                <a:rPr lang="en-US" sz="14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Verdana" panose="020B0604030504040204" pitchFamily="34" charset="0"/>
                  <a:cs typeface="Segoe UI Light"/>
                  <a:sym typeface="Wingdings" pitchFamily="2" charset="2"/>
                </a:rPr>
                <a:t> 2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cs typeface="Segoe UI Light"/>
                </a:rPr>
                <a:t> qubits can be in a superposition of all 4 basis states</a:t>
              </a:r>
              <a:br>
                <a:rPr lang="en-US" sz="1400" dirty="0">
                  <a:solidFill>
                    <a:schemeClr val="bg1">
                      <a:lumMod val="50000"/>
                    </a:schemeClr>
                  </a:solidFill>
                  <a:cs typeface="Segoe UI Light"/>
                </a:rPr>
              </a:br>
              <a:r>
                <a:rPr lang="en-DE" sz="1600" b="0" i="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→ </a:t>
              </a:r>
              <a:r>
                <a:rPr lang="en-US" sz="14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Verdana" panose="020B0604030504040204" pitchFamily="34" charset="0"/>
                  <a:cs typeface="Segoe UI Light"/>
                </a:rPr>
                <a:t>A 2-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cs typeface="Segoe UI Light"/>
                </a:rPr>
                <a:t>bit state can be just one out them</a:t>
              </a:r>
              <a:endParaRPr lang="en-US" sz="1400" dirty="0"/>
            </a:p>
          </p:txBody>
        </p:sp>
        <p:sp>
          <p:nvSpPr>
            <p:cNvPr id="127" name="Graphic 18">
              <a:extLst>
                <a:ext uri="{FF2B5EF4-FFF2-40B4-BE49-F238E27FC236}">
                  <a16:creationId xmlns:a16="http://schemas.microsoft.com/office/drawing/2014/main" id="{C18F20A9-7BA2-EE18-5D60-4CD3C178F3A9}"/>
                </a:ext>
              </a:extLst>
            </p:cNvPr>
            <p:cNvSpPr/>
            <p:nvPr/>
          </p:nvSpPr>
          <p:spPr bwMode="auto">
            <a:xfrm>
              <a:off x="4093354" y="1221255"/>
              <a:ext cx="402050" cy="437857"/>
            </a:xfrm>
            <a:custGeom>
              <a:avLst/>
              <a:gdLst>
                <a:gd name="connsiteX0" fmla="*/ 1238039 w 3142829"/>
                <a:gd name="connsiteY0" fmla="*/ 89328 h 3422732"/>
                <a:gd name="connsiteX1" fmla="*/ 1904789 w 3142829"/>
                <a:gd name="connsiteY1" fmla="*/ 89328 h 3422732"/>
                <a:gd name="connsiteX2" fmla="*/ 2809455 w 3142829"/>
                <a:gd name="connsiteY2" fmla="*/ 611635 h 3422732"/>
                <a:gd name="connsiteX3" fmla="*/ 3142830 w 3142829"/>
                <a:gd name="connsiteY3" fmla="*/ 1189063 h 3422732"/>
                <a:gd name="connsiteX4" fmla="*/ 3142830 w 3142829"/>
                <a:gd name="connsiteY4" fmla="*/ 2233669 h 3422732"/>
                <a:gd name="connsiteX5" fmla="*/ 2809455 w 3142829"/>
                <a:gd name="connsiteY5" fmla="*/ 2811094 h 3422732"/>
                <a:gd name="connsiteX6" fmla="*/ 1904789 w 3142829"/>
                <a:gd name="connsiteY6" fmla="*/ 3333407 h 3422732"/>
                <a:gd name="connsiteX7" fmla="*/ 1238039 w 3142829"/>
                <a:gd name="connsiteY7" fmla="*/ 3333407 h 3422732"/>
                <a:gd name="connsiteX8" fmla="*/ 333375 w 3142829"/>
                <a:gd name="connsiteY8" fmla="*/ 2811094 h 3422732"/>
                <a:gd name="connsiteX9" fmla="*/ 0 w 3142829"/>
                <a:gd name="connsiteY9" fmla="*/ 2233669 h 3422732"/>
                <a:gd name="connsiteX10" fmla="*/ 0 w 3142829"/>
                <a:gd name="connsiteY10" fmla="*/ 1189063 h 3422732"/>
                <a:gd name="connsiteX11" fmla="*/ 333375 w 3142829"/>
                <a:gd name="connsiteY11" fmla="*/ 611635 h 3422732"/>
                <a:gd name="connsiteX12" fmla="*/ 1238039 w 3142829"/>
                <a:gd name="connsiteY12" fmla="*/ 89328 h 34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2829" h="3422732" extrusionOk="0">
                  <a:moveTo>
                    <a:pt x="1238039" y="89328"/>
                  </a:moveTo>
                  <a:cubicBezTo>
                    <a:pt x="1444332" y="-29776"/>
                    <a:pt x="1698497" y="-29776"/>
                    <a:pt x="1904789" y="89328"/>
                  </a:cubicBezTo>
                  <a:lnTo>
                    <a:pt x="2809455" y="611635"/>
                  </a:lnTo>
                  <a:cubicBezTo>
                    <a:pt x="3015747" y="730738"/>
                    <a:pt x="3142830" y="950852"/>
                    <a:pt x="3142830" y="1189063"/>
                  </a:cubicBezTo>
                  <a:lnTo>
                    <a:pt x="3142830" y="2233669"/>
                  </a:lnTo>
                  <a:cubicBezTo>
                    <a:pt x="3142830" y="2471880"/>
                    <a:pt x="3015747" y="2691993"/>
                    <a:pt x="2809455" y="2811094"/>
                  </a:cubicBezTo>
                  <a:lnTo>
                    <a:pt x="1904789" y="3333407"/>
                  </a:lnTo>
                  <a:cubicBezTo>
                    <a:pt x="1698497" y="3452507"/>
                    <a:pt x="1444332" y="3452507"/>
                    <a:pt x="1238039" y="3333407"/>
                  </a:cubicBezTo>
                  <a:lnTo>
                    <a:pt x="333375" y="2811094"/>
                  </a:lnTo>
                  <a:cubicBezTo>
                    <a:pt x="127082" y="2691993"/>
                    <a:pt x="0" y="2471880"/>
                    <a:pt x="0" y="2233669"/>
                  </a:cubicBezTo>
                  <a:lnTo>
                    <a:pt x="0" y="1189063"/>
                  </a:lnTo>
                  <a:cubicBezTo>
                    <a:pt x="0" y="950852"/>
                    <a:pt x="127082" y="730738"/>
                    <a:pt x="333375" y="611635"/>
                  </a:cubicBezTo>
                  <a:lnTo>
                    <a:pt x="1238039" y="89328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6"/>
                </a:gs>
                <a:gs pos="75000">
                  <a:schemeClr val="accent5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571500" dist="381000" dir="5400000" sx="85000" sy="85000" algn="t" rotWithShape="0">
                <a:schemeClr val="accent1">
                  <a:alpha val="30000"/>
                </a:scheme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AE3EC0E4-2670-3C0B-8365-36B34A81F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364" y="1298168"/>
              <a:ext cx="284030" cy="284030"/>
            </a:xfrm>
            <a:prstGeom prst="rect">
              <a:avLst/>
            </a:prstGeom>
          </p:spPr>
        </p:pic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918FE3B-07CE-3EE2-E549-3B87BA49818E}"/>
              </a:ext>
            </a:extLst>
          </p:cNvPr>
          <p:cNvSpPr/>
          <p:nvPr/>
        </p:nvSpPr>
        <p:spPr>
          <a:xfrm>
            <a:off x="0" y="5314677"/>
            <a:ext cx="12192000" cy="949416"/>
          </a:xfrm>
          <a:prstGeom prst="rect">
            <a:avLst/>
          </a:prstGeom>
          <a:gradFill>
            <a:gsLst>
              <a:gs pos="15000">
                <a:schemeClr val="accent6"/>
              </a:gs>
              <a:gs pos="85000">
                <a:schemeClr val="accent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6DB93-006C-9243-D87F-BDC1F829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Microsoft Sans Serif"/>
                <a:cs typeface="Microsoft Sans Serif"/>
              </a:rPr>
              <a:t>What is quantum computing?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6FBA8E-0753-A045-E50E-1AF9DF757CE7}"/>
              </a:ext>
            </a:extLst>
          </p:cNvPr>
          <p:cNvSpPr/>
          <p:nvPr/>
        </p:nvSpPr>
        <p:spPr>
          <a:xfrm>
            <a:off x="304630" y="1316336"/>
            <a:ext cx="3510636" cy="4800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340DCD-4C72-B42D-525A-172F16E2082C}"/>
              </a:ext>
            </a:extLst>
          </p:cNvPr>
          <p:cNvGrpSpPr/>
          <p:nvPr/>
        </p:nvGrpSpPr>
        <p:grpSpPr>
          <a:xfrm>
            <a:off x="484792" y="1646868"/>
            <a:ext cx="3150312" cy="4139231"/>
            <a:chOff x="439554" y="1460621"/>
            <a:chExt cx="3150312" cy="4139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E00-F1AB-A76B-C0D1-26AD5D084851}"/>
                </a:ext>
              </a:extLst>
            </p:cNvPr>
            <p:cNvSpPr txBox="1"/>
            <p:nvPr/>
          </p:nvSpPr>
          <p:spPr>
            <a:xfrm>
              <a:off x="439555" y="2053847"/>
              <a:ext cx="31503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Quantum computers follow different rules than classical computers – those of quantum physics.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505B43-9F58-CC12-ABE8-2E3DACB02425}"/>
                </a:ext>
              </a:extLst>
            </p:cNvPr>
            <p:cNvSpPr txBox="1"/>
            <p:nvPr/>
          </p:nvSpPr>
          <p:spPr>
            <a:xfrm>
              <a:off x="439555" y="1460621"/>
              <a:ext cx="3150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Classical computer vs. </a:t>
              </a:r>
              <a:b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</a:br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Quantum computer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6E723A-CA62-3068-62BB-477B9419506C}"/>
                </a:ext>
              </a:extLst>
            </p:cNvPr>
            <p:cNvCxnSpPr>
              <a:cxnSpLocks/>
            </p:cNvCxnSpPr>
            <p:nvPr/>
          </p:nvCxnSpPr>
          <p:spPr>
            <a:xfrm>
              <a:off x="529989" y="2919695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B427-0CFA-1EED-3F51-8B33F5BFA725}"/>
                </a:ext>
              </a:extLst>
            </p:cNvPr>
            <p:cNvSpPr txBox="1"/>
            <p:nvPr/>
          </p:nvSpPr>
          <p:spPr>
            <a:xfrm>
              <a:off x="439555" y="3393070"/>
              <a:ext cx="31503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 bit can be either 0 or 1, while a qubit can be in a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superposition:</a:t>
              </a:r>
              <a:r>
                <a:rPr lang="en-US" sz="1400"/>
                <a:t> qubit can be both 0 and 1 at the same time.</a:t>
              </a:r>
            </a:p>
            <a:p>
              <a:r>
                <a:rPr lang="en-US" sz="1400"/>
                <a:t>Measurement will yield either 0 or 1.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4F49E9-4F4C-D35B-F69B-83D31237DCFF}"/>
                </a:ext>
              </a:extLst>
            </p:cNvPr>
            <p:cNvSpPr txBox="1"/>
            <p:nvPr/>
          </p:nvSpPr>
          <p:spPr>
            <a:xfrm>
              <a:off x="439554" y="3054516"/>
              <a:ext cx="3059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Bit vs. Qubit (quantum bit)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EF9454-1EBC-60E9-CD1C-753CB6A39986}"/>
                </a:ext>
              </a:extLst>
            </p:cNvPr>
            <p:cNvGrpSpPr/>
            <p:nvPr/>
          </p:nvGrpSpPr>
          <p:grpSpPr>
            <a:xfrm>
              <a:off x="543897" y="4426528"/>
              <a:ext cx="1429282" cy="1173324"/>
              <a:chOff x="-1443568" y="6498166"/>
              <a:chExt cx="1335618" cy="109643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061F89-1454-A452-7935-F1871CB42DAB}"/>
                  </a:ext>
                </a:extLst>
              </p:cNvPr>
              <p:cNvSpPr/>
              <p:nvPr/>
            </p:nvSpPr>
            <p:spPr>
              <a:xfrm>
                <a:off x="-1047750" y="6578600"/>
                <a:ext cx="939800" cy="93980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508080-9B56-911E-EE2C-77EF78D292BA}"/>
                  </a:ext>
                </a:extLst>
              </p:cNvPr>
              <p:cNvGrpSpPr/>
              <p:nvPr/>
            </p:nvGrpSpPr>
            <p:grpSpPr>
              <a:xfrm>
                <a:off x="-730250" y="6578600"/>
                <a:ext cx="304801" cy="939800"/>
                <a:chOff x="-730250" y="6578600"/>
                <a:chExt cx="304801" cy="93980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133A8B4-EAA0-426A-7484-87F63ACD0EFF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E927169-6861-EECB-750F-A29F7389CF6F}"/>
                    </a:ext>
                  </a:extLst>
                </p:cNvPr>
                <p:cNvSpPr/>
                <p:nvPr/>
              </p:nvSpPr>
              <p:spPr>
                <a:xfrm flipH="1">
                  <a:off x="-577849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662FE2-6E9D-05C3-BC0F-66F5BA805D66}"/>
                  </a:ext>
                </a:extLst>
              </p:cNvPr>
              <p:cNvGrpSpPr/>
              <p:nvPr/>
            </p:nvGrpSpPr>
            <p:grpSpPr>
              <a:xfrm rot="16200000">
                <a:off x="-730250" y="6578600"/>
                <a:ext cx="304800" cy="939800"/>
                <a:chOff x="-730250" y="6578600"/>
                <a:chExt cx="304800" cy="93980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3AAF33D-4D24-18BD-41A7-91F092CC2910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DA76BB3-FD48-3651-A317-4C0A043F9EAE}"/>
                    </a:ext>
                  </a:extLst>
                </p:cNvPr>
                <p:cNvSpPr/>
                <p:nvPr/>
              </p:nvSpPr>
              <p:spPr>
                <a:xfrm flipH="1">
                  <a:off x="-5778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9F0E52-9E76-7D9E-0309-CA33B5B8F5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824443" y="7015691"/>
                <a:ext cx="246592" cy="4497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3A11A2-93CF-3AA3-0B33-3EF1B1446092}"/>
                  </a:ext>
                </a:extLst>
              </p:cNvPr>
              <p:cNvSpPr/>
              <p:nvPr/>
            </p:nvSpPr>
            <p:spPr>
              <a:xfrm>
                <a:off x="-656168" y="64981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0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EE4C616-896A-26E8-9810-62A451732240}"/>
                  </a:ext>
                </a:extLst>
              </p:cNvPr>
              <p:cNvSpPr/>
              <p:nvPr/>
            </p:nvSpPr>
            <p:spPr>
              <a:xfrm>
                <a:off x="-656168" y="74379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1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EEA7FDE-F34C-87B2-37DA-348CC406FFC9}"/>
                  </a:ext>
                </a:extLst>
              </p:cNvPr>
              <p:cNvGrpSpPr/>
              <p:nvPr/>
            </p:nvGrpSpPr>
            <p:grpSpPr>
              <a:xfrm>
                <a:off x="-1443568" y="6859058"/>
                <a:ext cx="156636" cy="378885"/>
                <a:chOff x="-1443568" y="6838949"/>
                <a:chExt cx="156636" cy="378885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ED4BC20-B03B-CEB6-30ED-E75160DF1529}"/>
                    </a:ext>
                  </a:extLst>
                </p:cNvPr>
                <p:cNvSpPr/>
                <p:nvPr/>
              </p:nvSpPr>
              <p:spPr>
                <a:xfrm>
                  <a:off x="-1443568" y="6838949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0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C24CC1A-0015-7EFF-1DA6-4BC6FBB7B0A7}"/>
                    </a:ext>
                  </a:extLst>
                </p:cNvPr>
                <p:cNvSpPr/>
                <p:nvPr/>
              </p:nvSpPr>
              <p:spPr>
                <a:xfrm>
                  <a:off x="-1443568" y="7061200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1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1EBCE-5C2B-9916-4160-D52926673C35}"/>
                </a:ext>
              </a:extLst>
            </p:cNvPr>
            <p:cNvSpPr txBox="1"/>
            <p:nvPr/>
          </p:nvSpPr>
          <p:spPr>
            <a:xfrm>
              <a:off x="2148560" y="4426528"/>
              <a:ext cx="144130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Two qubits can be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entangled</a:t>
              </a:r>
              <a:r>
                <a:rPr lang="en-US" sz="1400"/>
                <a:t>. Changing one directly impacts the other.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BB51E28-F15F-9D85-8548-6959E2D4370B}"/>
              </a:ext>
            </a:extLst>
          </p:cNvPr>
          <p:cNvGrpSpPr/>
          <p:nvPr/>
        </p:nvGrpSpPr>
        <p:grpSpPr>
          <a:xfrm>
            <a:off x="4207356" y="2831465"/>
            <a:ext cx="2675213" cy="2416116"/>
            <a:chOff x="4207356" y="2430645"/>
            <a:chExt cx="2675213" cy="241611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9324A3-4189-7582-4CD2-22CDCDCC6BB9}"/>
                </a:ext>
              </a:extLst>
            </p:cNvPr>
            <p:cNvGrpSpPr/>
            <p:nvPr/>
          </p:nvGrpSpPr>
          <p:grpSpPr>
            <a:xfrm>
              <a:off x="5913902" y="2791678"/>
              <a:ext cx="968667" cy="968667"/>
              <a:chOff x="3309119" y="1403072"/>
              <a:chExt cx="900000" cy="900001"/>
            </a:xfrm>
            <a:effectLst/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5701D5B-8D49-C9CB-6592-2D2B3D02DAB8}"/>
                  </a:ext>
                </a:extLst>
              </p:cNvPr>
              <p:cNvSpPr/>
              <p:nvPr/>
            </p:nvSpPr>
            <p:spPr>
              <a:xfrm>
                <a:off x="3309119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231C62D-BF53-6666-9720-0CBAFD4DA297}"/>
                  </a:ext>
                </a:extLst>
              </p:cNvPr>
              <p:cNvSpPr txBox="1"/>
              <p:nvPr/>
            </p:nvSpPr>
            <p:spPr>
              <a:xfrm>
                <a:off x="3363544" y="1699182"/>
                <a:ext cx="79115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2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856D8A-E9BD-44BC-007D-EC3985171303}"/>
                </a:ext>
              </a:extLst>
            </p:cNvPr>
            <p:cNvGrpSpPr/>
            <p:nvPr/>
          </p:nvGrpSpPr>
          <p:grpSpPr>
            <a:xfrm>
              <a:off x="4207356" y="3305859"/>
              <a:ext cx="968667" cy="968667"/>
              <a:chOff x="1218397" y="1403072"/>
              <a:chExt cx="900000" cy="900001"/>
            </a:xfrm>
            <a:effectLst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ACEEE1-7640-386B-52F0-B65E022D6743}"/>
                  </a:ext>
                </a:extLst>
              </p:cNvPr>
              <p:cNvSpPr/>
              <p:nvPr/>
            </p:nvSpPr>
            <p:spPr>
              <a:xfrm>
                <a:off x="1218397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573F25-8A69-1160-B971-43DF1D5FB307}"/>
                  </a:ext>
                </a:extLst>
              </p:cNvPr>
              <p:cNvSpPr txBox="1"/>
              <p:nvPr/>
            </p:nvSpPr>
            <p:spPr>
              <a:xfrm>
                <a:off x="1336865" y="1699182"/>
                <a:ext cx="663067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1Qubit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688BEE-5F69-8739-4735-DACA2806C307}"/>
                </a:ext>
              </a:extLst>
            </p:cNvPr>
            <p:cNvGrpSpPr/>
            <p:nvPr/>
          </p:nvGrpSpPr>
          <p:grpSpPr>
            <a:xfrm>
              <a:off x="5861460" y="2730930"/>
              <a:ext cx="968667" cy="968667"/>
              <a:chOff x="3309119" y="1403072"/>
              <a:chExt cx="900000" cy="900001"/>
            </a:xfrm>
            <a:effectLst/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A93B1EA-CCB0-EE70-88CB-9E7946C6B86F}"/>
                  </a:ext>
                </a:extLst>
              </p:cNvPr>
              <p:cNvSpPr/>
              <p:nvPr/>
            </p:nvSpPr>
            <p:spPr>
              <a:xfrm>
                <a:off x="3309119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4414CF-3502-95F3-573F-1AB372FB0F59}"/>
                  </a:ext>
                </a:extLst>
              </p:cNvPr>
              <p:cNvSpPr txBox="1"/>
              <p:nvPr/>
            </p:nvSpPr>
            <p:spPr>
              <a:xfrm>
                <a:off x="3363544" y="1699182"/>
                <a:ext cx="79115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2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91970498-406C-E617-ACC0-FF109F61B037}"/>
                </a:ext>
              </a:extLst>
            </p:cNvPr>
            <p:cNvSpPr/>
            <p:nvPr/>
          </p:nvSpPr>
          <p:spPr>
            <a:xfrm rot="12752496" flipH="1">
              <a:off x="4476127" y="2430645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solid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BCF7815-51F3-4DA1-1587-2F9A0A2DACAD}"/>
                </a:ext>
              </a:extLst>
            </p:cNvPr>
            <p:cNvSpPr txBox="1"/>
            <p:nvPr/>
          </p:nvSpPr>
          <p:spPr>
            <a:xfrm>
              <a:off x="5180650" y="4323541"/>
              <a:ext cx="91535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 x basis states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DB5E94-890B-8297-5ED6-84ABCB36A301}"/>
              </a:ext>
            </a:extLst>
          </p:cNvPr>
          <p:cNvSpPr txBox="1"/>
          <p:nvPr/>
        </p:nvSpPr>
        <p:spPr bwMode="auto">
          <a:xfrm>
            <a:off x="8944262" y="1248933"/>
            <a:ext cx="284073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dirty="0"/>
              <a:t>Basis states: 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0</a:t>
            </a:r>
            <a:r>
              <a:rPr dirty="0">
                <a:solidFill>
                  <a:schemeClr val="accent2"/>
                </a:solidFill>
              </a:rPr>
              <a:t>0</a:t>
            </a:r>
            <a:endParaRPr lang="en-DE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DE" dirty="0"/>
              <a:t>0</a:t>
            </a:r>
            <a:r>
              <a:rPr lang="en-DE" dirty="0">
                <a:solidFill>
                  <a:schemeClr val="accent2"/>
                </a:solidFill>
              </a:rPr>
              <a:t>1</a:t>
            </a:r>
            <a:endParaRPr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dirty="0"/>
              <a:t>1</a:t>
            </a:r>
            <a:r>
              <a:rPr dirty="0">
                <a:solidFill>
                  <a:schemeClr val="accent2"/>
                </a:solidFill>
              </a:rPr>
              <a:t>0</a:t>
            </a:r>
            <a:endParaRPr lang="de-DE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dirty="0"/>
              <a:t>1</a:t>
            </a:r>
            <a:r>
              <a:rPr lang="de-DE" dirty="0">
                <a:solidFill>
                  <a:schemeClr val="accent2"/>
                </a:solidFill>
              </a:rPr>
              <a:t>1</a:t>
            </a:r>
            <a:endParaRPr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6918FE3B-07CE-3EE2-E549-3B87BA49818E}"/>
              </a:ext>
            </a:extLst>
          </p:cNvPr>
          <p:cNvSpPr/>
          <p:nvPr/>
        </p:nvSpPr>
        <p:spPr>
          <a:xfrm>
            <a:off x="0" y="5314677"/>
            <a:ext cx="12192000" cy="949416"/>
          </a:xfrm>
          <a:prstGeom prst="rect">
            <a:avLst/>
          </a:prstGeom>
          <a:gradFill>
            <a:gsLst>
              <a:gs pos="15000">
                <a:schemeClr val="accent6"/>
              </a:gs>
              <a:gs pos="85000">
                <a:schemeClr val="accent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6DB93-006C-9243-D87F-BDC1F829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Microsoft Sans Serif"/>
                <a:cs typeface="Microsoft Sans Serif"/>
              </a:rPr>
              <a:t>What is quantum computing?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6FBA8E-0753-A045-E50E-1AF9DF757CE7}"/>
              </a:ext>
            </a:extLst>
          </p:cNvPr>
          <p:cNvSpPr/>
          <p:nvPr/>
        </p:nvSpPr>
        <p:spPr>
          <a:xfrm>
            <a:off x="304630" y="1316336"/>
            <a:ext cx="3510636" cy="4800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340DCD-4C72-B42D-525A-172F16E2082C}"/>
              </a:ext>
            </a:extLst>
          </p:cNvPr>
          <p:cNvGrpSpPr/>
          <p:nvPr/>
        </p:nvGrpSpPr>
        <p:grpSpPr>
          <a:xfrm>
            <a:off x="484792" y="1646868"/>
            <a:ext cx="3150312" cy="4139231"/>
            <a:chOff x="439554" y="1460621"/>
            <a:chExt cx="3150312" cy="4139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E00-F1AB-A76B-C0D1-26AD5D084851}"/>
                </a:ext>
              </a:extLst>
            </p:cNvPr>
            <p:cNvSpPr txBox="1"/>
            <p:nvPr/>
          </p:nvSpPr>
          <p:spPr>
            <a:xfrm>
              <a:off x="439555" y="2053847"/>
              <a:ext cx="31503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Quantum computers follow different rules than classical computers – those of quantum physics.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505B43-9F58-CC12-ABE8-2E3DACB02425}"/>
                </a:ext>
              </a:extLst>
            </p:cNvPr>
            <p:cNvSpPr txBox="1"/>
            <p:nvPr/>
          </p:nvSpPr>
          <p:spPr>
            <a:xfrm>
              <a:off x="439555" y="1460621"/>
              <a:ext cx="3150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Classical computer vs. </a:t>
              </a:r>
              <a:b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</a:br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Quantum computer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6E723A-CA62-3068-62BB-477B9419506C}"/>
                </a:ext>
              </a:extLst>
            </p:cNvPr>
            <p:cNvCxnSpPr>
              <a:cxnSpLocks/>
            </p:cNvCxnSpPr>
            <p:nvPr/>
          </p:nvCxnSpPr>
          <p:spPr>
            <a:xfrm>
              <a:off x="529989" y="2919695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B427-0CFA-1EED-3F51-8B33F5BFA725}"/>
                </a:ext>
              </a:extLst>
            </p:cNvPr>
            <p:cNvSpPr txBox="1"/>
            <p:nvPr/>
          </p:nvSpPr>
          <p:spPr>
            <a:xfrm>
              <a:off x="439555" y="3393070"/>
              <a:ext cx="31503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 bit can be either 0 or 1, while a qubit can be in a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superposition:</a:t>
              </a:r>
              <a:r>
                <a:rPr lang="en-US" sz="1400"/>
                <a:t> qubit can be both 0 and 1 at the same time.</a:t>
              </a:r>
            </a:p>
            <a:p>
              <a:r>
                <a:rPr lang="en-US" sz="1400"/>
                <a:t>Measurement will yield either 0 or 1.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4F49E9-4F4C-D35B-F69B-83D31237DCFF}"/>
                </a:ext>
              </a:extLst>
            </p:cNvPr>
            <p:cNvSpPr txBox="1"/>
            <p:nvPr/>
          </p:nvSpPr>
          <p:spPr>
            <a:xfrm>
              <a:off x="439554" y="3054516"/>
              <a:ext cx="3059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Bit vs. Qubit (quantum bit)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EF9454-1EBC-60E9-CD1C-753CB6A39986}"/>
                </a:ext>
              </a:extLst>
            </p:cNvPr>
            <p:cNvGrpSpPr/>
            <p:nvPr/>
          </p:nvGrpSpPr>
          <p:grpSpPr>
            <a:xfrm>
              <a:off x="543897" y="4426528"/>
              <a:ext cx="1429282" cy="1173324"/>
              <a:chOff x="-1443568" y="6498166"/>
              <a:chExt cx="1335618" cy="109643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061F89-1454-A452-7935-F1871CB42DAB}"/>
                  </a:ext>
                </a:extLst>
              </p:cNvPr>
              <p:cNvSpPr/>
              <p:nvPr/>
            </p:nvSpPr>
            <p:spPr>
              <a:xfrm>
                <a:off x="-1047750" y="6578600"/>
                <a:ext cx="939800" cy="93980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508080-9B56-911E-EE2C-77EF78D292BA}"/>
                  </a:ext>
                </a:extLst>
              </p:cNvPr>
              <p:cNvGrpSpPr/>
              <p:nvPr/>
            </p:nvGrpSpPr>
            <p:grpSpPr>
              <a:xfrm>
                <a:off x="-730250" y="6578600"/>
                <a:ext cx="304801" cy="939800"/>
                <a:chOff x="-730250" y="6578600"/>
                <a:chExt cx="304801" cy="93980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133A8B4-EAA0-426A-7484-87F63ACD0EFF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E927169-6861-EECB-750F-A29F7389CF6F}"/>
                    </a:ext>
                  </a:extLst>
                </p:cNvPr>
                <p:cNvSpPr/>
                <p:nvPr/>
              </p:nvSpPr>
              <p:spPr>
                <a:xfrm flipH="1">
                  <a:off x="-577849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662FE2-6E9D-05C3-BC0F-66F5BA805D66}"/>
                  </a:ext>
                </a:extLst>
              </p:cNvPr>
              <p:cNvGrpSpPr/>
              <p:nvPr/>
            </p:nvGrpSpPr>
            <p:grpSpPr>
              <a:xfrm rot="16200000">
                <a:off x="-730250" y="6578600"/>
                <a:ext cx="304800" cy="939800"/>
                <a:chOff x="-730250" y="6578600"/>
                <a:chExt cx="304800" cy="93980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3AAF33D-4D24-18BD-41A7-91F092CC2910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DA76BB3-FD48-3651-A317-4C0A043F9EAE}"/>
                    </a:ext>
                  </a:extLst>
                </p:cNvPr>
                <p:cNvSpPr/>
                <p:nvPr/>
              </p:nvSpPr>
              <p:spPr>
                <a:xfrm flipH="1">
                  <a:off x="-5778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9F0E52-9E76-7D9E-0309-CA33B5B8F5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824443" y="7015691"/>
                <a:ext cx="246592" cy="4497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3A11A2-93CF-3AA3-0B33-3EF1B1446092}"/>
                  </a:ext>
                </a:extLst>
              </p:cNvPr>
              <p:cNvSpPr/>
              <p:nvPr/>
            </p:nvSpPr>
            <p:spPr>
              <a:xfrm>
                <a:off x="-656168" y="64981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0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EE4C616-896A-26E8-9810-62A451732240}"/>
                  </a:ext>
                </a:extLst>
              </p:cNvPr>
              <p:cNvSpPr/>
              <p:nvPr/>
            </p:nvSpPr>
            <p:spPr>
              <a:xfrm>
                <a:off x="-656168" y="74379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1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EEA7FDE-F34C-87B2-37DA-348CC406FFC9}"/>
                  </a:ext>
                </a:extLst>
              </p:cNvPr>
              <p:cNvGrpSpPr/>
              <p:nvPr/>
            </p:nvGrpSpPr>
            <p:grpSpPr>
              <a:xfrm>
                <a:off x="-1443568" y="6859058"/>
                <a:ext cx="156636" cy="378885"/>
                <a:chOff x="-1443568" y="6838949"/>
                <a:chExt cx="156636" cy="378885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ED4BC20-B03B-CEB6-30ED-E75160DF1529}"/>
                    </a:ext>
                  </a:extLst>
                </p:cNvPr>
                <p:cNvSpPr/>
                <p:nvPr/>
              </p:nvSpPr>
              <p:spPr>
                <a:xfrm>
                  <a:off x="-1443568" y="6838949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0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C24CC1A-0015-7EFF-1DA6-4BC6FBB7B0A7}"/>
                    </a:ext>
                  </a:extLst>
                </p:cNvPr>
                <p:cNvSpPr/>
                <p:nvPr/>
              </p:nvSpPr>
              <p:spPr>
                <a:xfrm>
                  <a:off x="-1443568" y="7061200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1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1EBCE-5C2B-9916-4160-D52926673C35}"/>
                </a:ext>
              </a:extLst>
            </p:cNvPr>
            <p:cNvSpPr txBox="1"/>
            <p:nvPr/>
          </p:nvSpPr>
          <p:spPr>
            <a:xfrm>
              <a:off x="2148560" y="4426528"/>
              <a:ext cx="144130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Two qubits can be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entangled</a:t>
              </a:r>
              <a:r>
                <a:rPr lang="en-US" sz="1400"/>
                <a:t>. Changing one directly impacts the other.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BB51E28-F15F-9D85-8548-6959E2D4370B}"/>
              </a:ext>
            </a:extLst>
          </p:cNvPr>
          <p:cNvGrpSpPr/>
          <p:nvPr/>
        </p:nvGrpSpPr>
        <p:grpSpPr>
          <a:xfrm>
            <a:off x="4207356" y="2313885"/>
            <a:ext cx="4371128" cy="2933696"/>
            <a:chOff x="4207356" y="1913065"/>
            <a:chExt cx="4371128" cy="293369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55EB2D5-6C45-82BC-0277-B2863A26C47A}"/>
                </a:ext>
              </a:extLst>
            </p:cNvPr>
            <p:cNvGrpSpPr/>
            <p:nvPr/>
          </p:nvGrpSpPr>
          <p:grpSpPr>
            <a:xfrm>
              <a:off x="7609817" y="2298148"/>
              <a:ext cx="968667" cy="968667"/>
              <a:chOff x="5399841" y="1403072"/>
              <a:chExt cx="900000" cy="900001"/>
            </a:xfrm>
            <a:effectLst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F493801-7C91-6179-DCA7-4323F14AEEA5}"/>
                  </a:ext>
                </a:extLst>
              </p:cNvPr>
              <p:cNvSpPr/>
              <p:nvPr/>
            </p:nvSpPr>
            <p:spPr>
              <a:xfrm>
                <a:off x="5399841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49766C7-C2CD-107B-E7A6-916EFDAFF412}"/>
                  </a:ext>
                </a:extLst>
              </p:cNvPr>
              <p:cNvSpPr txBox="1"/>
              <p:nvPr/>
            </p:nvSpPr>
            <p:spPr>
              <a:xfrm>
                <a:off x="5476607" y="1699182"/>
                <a:ext cx="74647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3Qubits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9324A3-4189-7582-4CD2-22CDCDCC6BB9}"/>
                </a:ext>
              </a:extLst>
            </p:cNvPr>
            <p:cNvGrpSpPr/>
            <p:nvPr/>
          </p:nvGrpSpPr>
          <p:grpSpPr>
            <a:xfrm>
              <a:off x="5913902" y="2791678"/>
              <a:ext cx="968667" cy="968667"/>
              <a:chOff x="3309119" y="1403072"/>
              <a:chExt cx="900000" cy="900001"/>
            </a:xfrm>
            <a:effectLst/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5701D5B-8D49-C9CB-6592-2D2B3D02DAB8}"/>
                  </a:ext>
                </a:extLst>
              </p:cNvPr>
              <p:cNvSpPr/>
              <p:nvPr/>
            </p:nvSpPr>
            <p:spPr>
              <a:xfrm>
                <a:off x="3309119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231C62D-BF53-6666-9720-0CBAFD4DA297}"/>
                  </a:ext>
                </a:extLst>
              </p:cNvPr>
              <p:cNvSpPr txBox="1"/>
              <p:nvPr/>
            </p:nvSpPr>
            <p:spPr>
              <a:xfrm>
                <a:off x="3363544" y="1699182"/>
                <a:ext cx="79115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2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A037E33-2729-2798-5077-A3C2D212D014}"/>
                </a:ext>
              </a:extLst>
            </p:cNvPr>
            <p:cNvGrpSpPr/>
            <p:nvPr/>
          </p:nvGrpSpPr>
          <p:grpSpPr>
            <a:xfrm>
              <a:off x="7568006" y="2216751"/>
              <a:ext cx="968667" cy="968667"/>
              <a:chOff x="5399841" y="1403072"/>
              <a:chExt cx="900000" cy="900001"/>
            </a:xfrm>
            <a:effectLst/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A943540-3151-EF0E-0356-83F0DDA88A11}"/>
                  </a:ext>
                </a:extLst>
              </p:cNvPr>
              <p:cNvSpPr/>
              <p:nvPr/>
            </p:nvSpPr>
            <p:spPr>
              <a:xfrm>
                <a:off x="5399841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2A822CD-2848-BDA3-237B-F3E8316DF0EA}"/>
                  </a:ext>
                </a:extLst>
              </p:cNvPr>
              <p:cNvSpPr txBox="1"/>
              <p:nvPr/>
            </p:nvSpPr>
            <p:spPr>
              <a:xfrm>
                <a:off x="5476607" y="1699182"/>
                <a:ext cx="74647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3Qubits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856D8A-E9BD-44BC-007D-EC3985171303}"/>
                </a:ext>
              </a:extLst>
            </p:cNvPr>
            <p:cNvGrpSpPr/>
            <p:nvPr/>
          </p:nvGrpSpPr>
          <p:grpSpPr>
            <a:xfrm>
              <a:off x="4207356" y="3305859"/>
              <a:ext cx="968667" cy="968667"/>
              <a:chOff x="1218397" y="1403072"/>
              <a:chExt cx="900000" cy="900001"/>
            </a:xfrm>
            <a:effectLst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ACEEE1-7640-386B-52F0-B65E022D6743}"/>
                  </a:ext>
                </a:extLst>
              </p:cNvPr>
              <p:cNvSpPr/>
              <p:nvPr/>
            </p:nvSpPr>
            <p:spPr>
              <a:xfrm>
                <a:off x="1218397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573F25-8A69-1160-B971-43DF1D5FB307}"/>
                  </a:ext>
                </a:extLst>
              </p:cNvPr>
              <p:cNvSpPr txBox="1"/>
              <p:nvPr/>
            </p:nvSpPr>
            <p:spPr>
              <a:xfrm>
                <a:off x="1336865" y="1699182"/>
                <a:ext cx="663067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1Qubit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688BEE-5F69-8739-4735-DACA2806C307}"/>
                </a:ext>
              </a:extLst>
            </p:cNvPr>
            <p:cNvGrpSpPr/>
            <p:nvPr/>
          </p:nvGrpSpPr>
          <p:grpSpPr>
            <a:xfrm>
              <a:off x="5861460" y="2730930"/>
              <a:ext cx="968667" cy="968667"/>
              <a:chOff x="3309119" y="1403072"/>
              <a:chExt cx="900000" cy="900001"/>
            </a:xfrm>
            <a:effectLst/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A93B1EA-CCB0-EE70-88CB-9E7946C6B86F}"/>
                  </a:ext>
                </a:extLst>
              </p:cNvPr>
              <p:cNvSpPr/>
              <p:nvPr/>
            </p:nvSpPr>
            <p:spPr>
              <a:xfrm>
                <a:off x="3309119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4414CF-3502-95F3-573F-1AB372FB0F59}"/>
                  </a:ext>
                </a:extLst>
              </p:cNvPr>
              <p:cNvSpPr txBox="1"/>
              <p:nvPr/>
            </p:nvSpPr>
            <p:spPr>
              <a:xfrm>
                <a:off x="3363544" y="1699182"/>
                <a:ext cx="79115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2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9B8D3E-85F7-DB42-2298-7ABC211AB8CD}"/>
                </a:ext>
              </a:extLst>
            </p:cNvPr>
            <p:cNvGrpSpPr/>
            <p:nvPr/>
          </p:nvGrpSpPr>
          <p:grpSpPr>
            <a:xfrm>
              <a:off x="7515564" y="2156003"/>
              <a:ext cx="968667" cy="968667"/>
              <a:chOff x="5399841" y="1403072"/>
              <a:chExt cx="900000" cy="900001"/>
            </a:xfrm>
            <a:effectLst/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C0D0FAE-5C0F-0F94-451A-C854493260CA}"/>
                  </a:ext>
                </a:extLst>
              </p:cNvPr>
              <p:cNvSpPr/>
              <p:nvPr/>
            </p:nvSpPr>
            <p:spPr>
              <a:xfrm>
                <a:off x="5399841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2B889B0-BD0E-752B-0FBA-4DBC5605A442}"/>
                  </a:ext>
                </a:extLst>
              </p:cNvPr>
              <p:cNvSpPr txBox="1"/>
              <p:nvPr/>
            </p:nvSpPr>
            <p:spPr>
              <a:xfrm>
                <a:off x="5476607" y="1699182"/>
                <a:ext cx="74647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3Qubits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91970498-406C-E617-ACC0-FF109F61B037}"/>
                </a:ext>
              </a:extLst>
            </p:cNvPr>
            <p:cNvSpPr/>
            <p:nvPr/>
          </p:nvSpPr>
          <p:spPr>
            <a:xfrm rot="12752496" flipH="1">
              <a:off x="4476127" y="2430645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solid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BCF7815-51F3-4DA1-1587-2F9A0A2DACAD}"/>
                </a:ext>
              </a:extLst>
            </p:cNvPr>
            <p:cNvSpPr txBox="1"/>
            <p:nvPr/>
          </p:nvSpPr>
          <p:spPr>
            <a:xfrm>
              <a:off x="5180650" y="4323541"/>
              <a:ext cx="91535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 x basis states</a:t>
              </a:r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49457AB9-C94E-E84F-3025-A712158E589A}"/>
                </a:ext>
              </a:extLst>
            </p:cNvPr>
            <p:cNvSpPr/>
            <p:nvPr/>
          </p:nvSpPr>
          <p:spPr>
            <a:xfrm rot="12752496" flipH="1">
              <a:off x="6197596" y="1913065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solid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315F4D-EB42-4680-ECD6-BD5D2C3003FD}"/>
                </a:ext>
              </a:extLst>
            </p:cNvPr>
            <p:cNvSpPr txBox="1"/>
            <p:nvPr/>
          </p:nvSpPr>
          <p:spPr>
            <a:xfrm>
              <a:off x="6902119" y="3805961"/>
              <a:ext cx="91535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 x basis states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324258-B025-2972-339C-27D8473E6F10}"/>
              </a:ext>
            </a:extLst>
          </p:cNvPr>
          <p:cNvSpPr txBox="1"/>
          <p:nvPr/>
        </p:nvSpPr>
        <p:spPr bwMode="auto">
          <a:xfrm>
            <a:off x="8944262" y="1248933"/>
            <a:ext cx="284073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dirty="0"/>
              <a:t>Basis states: 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00</a:t>
            </a:r>
            <a:r>
              <a:rPr dirty="0">
                <a:solidFill>
                  <a:schemeClr val="accent2"/>
                </a:solidFill>
              </a:rPr>
              <a:t>0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10</a:t>
            </a:r>
            <a:r>
              <a:rPr dirty="0">
                <a:solidFill>
                  <a:schemeClr val="accent2"/>
                </a:solidFill>
              </a:rPr>
              <a:t>0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01</a:t>
            </a:r>
            <a:r>
              <a:rPr dirty="0">
                <a:solidFill>
                  <a:schemeClr val="accent2"/>
                </a:solidFill>
              </a:rPr>
              <a:t>0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11</a:t>
            </a:r>
            <a:r>
              <a:rPr dirty="0">
                <a:solidFill>
                  <a:schemeClr val="accent2"/>
                </a:solidFill>
              </a:rPr>
              <a:t>0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00</a:t>
            </a:r>
            <a:r>
              <a:rPr dirty="0">
                <a:solidFill>
                  <a:schemeClr val="accent2"/>
                </a:solidFill>
              </a:rPr>
              <a:t>1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10</a:t>
            </a:r>
            <a:r>
              <a:rPr dirty="0">
                <a:solidFill>
                  <a:schemeClr val="accent2"/>
                </a:solidFill>
              </a:rPr>
              <a:t>1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01</a:t>
            </a:r>
            <a:r>
              <a:rPr dirty="0">
                <a:solidFill>
                  <a:schemeClr val="accent2"/>
                </a:solidFill>
              </a:rPr>
              <a:t>1</a:t>
            </a:r>
          </a:p>
          <a:p>
            <a:pPr marL="285750" indent="-285750">
              <a:buFontTx/>
              <a:buChar char="-"/>
              <a:defRPr/>
            </a:pPr>
            <a:r>
              <a:rPr dirty="0"/>
              <a:t>11</a:t>
            </a:r>
            <a:r>
              <a:rPr dirty="0">
                <a:solidFill>
                  <a:schemeClr val="accent2"/>
                </a:solidFill>
              </a:rPr>
              <a:t>1</a:t>
            </a:r>
          </a:p>
          <a:p>
            <a:pPr marL="285750" indent="-285750">
              <a:buFontTx/>
              <a:buChar char="-"/>
              <a:defRPr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D14613-E5B3-D695-4E2D-02D12B65DF68}"/>
              </a:ext>
            </a:extLst>
          </p:cNvPr>
          <p:cNvGrpSpPr/>
          <p:nvPr/>
        </p:nvGrpSpPr>
        <p:grpSpPr>
          <a:xfrm>
            <a:off x="4093354" y="1196752"/>
            <a:ext cx="3801197" cy="1594888"/>
            <a:chOff x="4093354" y="1221255"/>
            <a:chExt cx="3801197" cy="1594888"/>
          </a:xfrm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81B7090B-F117-345C-9FB7-1AD6A4E42021}"/>
                </a:ext>
              </a:extLst>
            </p:cNvPr>
            <p:cNvSpPr/>
            <p:nvPr/>
          </p:nvSpPr>
          <p:spPr bwMode="auto">
            <a:xfrm>
              <a:off x="4348367" y="1311285"/>
              <a:ext cx="3546184" cy="1504858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68300" dir="1200000" sx="80000" sy="80000" algn="t" rotWithShape="0">
                <a:schemeClr val="tx1">
                  <a:lumMod val="95000"/>
                  <a:lumOff val="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B97B44-64C6-04F3-65B5-37C1C2A140A5}"/>
                </a:ext>
              </a:extLst>
            </p:cNvPr>
            <p:cNvSpPr/>
            <p:nvPr/>
          </p:nvSpPr>
          <p:spPr bwMode="auto">
            <a:xfrm>
              <a:off x="4529150" y="1407046"/>
              <a:ext cx="3312364" cy="1323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1400" dirty="0">
                  <a:cs typeface="Segoe UI Light"/>
                </a:rPr>
                <a:t>000         001         010         011   </a:t>
              </a:r>
              <a:br>
                <a:rPr lang="en-US" sz="1400" dirty="0">
                  <a:cs typeface="Segoe UI Light"/>
                </a:rPr>
              </a:br>
              <a:r>
                <a:rPr lang="en-US" sz="1400" dirty="0">
                  <a:cs typeface="Segoe UI Light"/>
                </a:rPr>
                <a:t>100         101         110         111</a:t>
              </a:r>
            </a:p>
            <a:p>
              <a:pPr marL="285750" indent="-285750">
                <a:spcBef>
                  <a:spcPts val="600"/>
                </a:spcBef>
                <a:buFont typeface="Microsoft Sans Serif" panose="020B0604020202020204" pitchFamily="34" charset="0"/>
                <a:buChar char="→"/>
                <a:defRPr/>
              </a:pPr>
              <a:r>
                <a:rPr lang="en-US" sz="1400" b="1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3 qubits can be in a superposition of all 2</a:t>
              </a:r>
              <a:r>
                <a:rPr lang="en-US" sz="1400" b="1" baseline="30000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3 </a:t>
              </a:r>
              <a:r>
                <a:rPr lang="en-US" sz="1400" b="1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= 8 basis states</a:t>
              </a:r>
            </a:p>
            <a:p>
              <a:pPr marL="285750" indent="-285750">
                <a:spcBef>
                  <a:spcPts val="600"/>
                </a:spcBef>
                <a:buFont typeface="Microsoft Sans Serif" panose="020B0604020202020204" pitchFamily="34" charset="0"/>
                <a:buChar char="→"/>
                <a:defRPr/>
              </a:pPr>
              <a:r>
                <a:rPr lang="en-US" sz="1400" dirty="0"/>
                <a:t>A 3-bit state can be just one of them</a:t>
              </a:r>
            </a:p>
          </p:txBody>
        </p:sp>
        <p:sp>
          <p:nvSpPr>
            <p:cNvPr id="14" name="Graphic 18">
              <a:extLst>
                <a:ext uri="{FF2B5EF4-FFF2-40B4-BE49-F238E27FC236}">
                  <a16:creationId xmlns:a16="http://schemas.microsoft.com/office/drawing/2014/main" id="{B0942ED0-8B6D-2DE9-4DF6-C9349FF0659D}"/>
                </a:ext>
              </a:extLst>
            </p:cNvPr>
            <p:cNvSpPr/>
            <p:nvPr/>
          </p:nvSpPr>
          <p:spPr bwMode="auto">
            <a:xfrm>
              <a:off x="4093354" y="1221255"/>
              <a:ext cx="402050" cy="437857"/>
            </a:xfrm>
            <a:custGeom>
              <a:avLst/>
              <a:gdLst>
                <a:gd name="connsiteX0" fmla="*/ 1238039 w 3142829"/>
                <a:gd name="connsiteY0" fmla="*/ 89328 h 3422732"/>
                <a:gd name="connsiteX1" fmla="*/ 1904789 w 3142829"/>
                <a:gd name="connsiteY1" fmla="*/ 89328 h 3422732"/>
                <a:gd name="connsiteX2" fmla="*/ 2809455 w 3142829"/>
                <a:gd name="connsiteY2" fmla="*/ 611635 h 3422732"/>
                <a:gd name="connsiteX3" fmla="*/ 3142830 w 3142829"/>
                <a:gd name="connsiteY3" fmla="*/ 1189063 h 3422732"/>
                <a:gd name="connsiteX4" fmla="*/ 3142830 w 3142829"/>
                <a:gd name="connsiteY4" fmla="*/ 2233669 h 3422732"/>
                <a:gd name="connsiteX5" fmla="*/ 2809455 w 3142829"/>
                <a:gd name="connsiteY5" fmla="*/ 2811094 h 3422732"/>
                <a:gd name="connsiteX6" fmla="*/ 1904789 w 3142829"/>
                <a:gd name="connsiteY6" fmla="*/ 3333407 h 3422732"/>
                <a:gd name="connsiteX7" fmla="*/ 1238039 w 3142829"/>
                <a:gd name="connsiteY7" fmla="*/ 3333407 h 3422732"/>
                <a:gd name="connsiteX8" fmla="*/ 333375 w 3142829"/>
                <a:gd name="connsiteY8" fmla="*/ 2811094 h 3422732"/>
                <a:gd name="connsiteX9" fmla="*/ 0 w 3142829"/>
                <a:gd name="connsiteY9" fmla="*/ 2233669 h 3422732"/>
                <a:gd name="connsiteX10" fmla="*/ 0 w 3142829"/>
                <a:gd name="connsiteY10" fmla="*/ 1189063 h 3422732"/>
                <a:gd name="connsiteX11" fmla="*/ 333375 w 3142829"/>
                <a:gd name="connsiteY11" fmla="*/ 611635 h 3422732"/>
                <a:gd name="connsiteX12" fmla="*/ 1238039 w 3142829"/>
                <a:gd name="connsiteY12" fmla="*/ 89328 h 34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2829" h="3422732" extrusionOk="0">
                  <a:moveTo>
                    <a:pt x="1238039" y="89328"/>
                  </a:moveTo>
                  <a:cubicBezTo>
                    <a:pt x="1444332" y="-29776"/>
                    <a:pt x="1698497" y="-29776"/>
                    <a:pt x="1904789" y="89328"/>
                  </a:cubicBezTo>
                  <a:lnTo>
                    <a:pt x="2809455" y="611635"/>
                  </a:lnTo>
                  <a:cubicBezTo>
                    <a:pt x="3015747" y="730738"/>
                    <a:pt x="3142830" y="950852"/>
                    <a:pt x="3142830" y="1189063"/>
                  </a:cubicBezTo>
                  <a:lnTo>
                    <a:pt x="3142830" y="2233669"/>
                  </a:lnTo>
                  <a:cubicBezTo>
                    <a:pt x="3142830" y="2471880"/>
                    <a:pt x="3015747" y="2691993"/>
                    <a:pt x="2809455" y="2811094"/>
                  </a:cubicBezTo>
                  <a:lnTo>
                    <a:pt x="1904789" y="3333407"/>
                  </a:lnTo>
                  <a:cubicBezTo>
                    <a:pt x="1698497" y="3452507"/>
                    <a:pt x="1444332" y="3452507"/>
                    <a:pt x="1238039" y="3333407"/>
                  </a:cubicBezTo>
                  <a:lnTo>
                    <a:pt x="333375" y="2811094"/>
                  </a:lnTo>
                  <a:cubicBezTo>
                    <a:pt x="127082" y="2691993"/>
                    <a:pt x="0" y="2471880"/>
                    <a:pt x="0" y="2233669"/>
                  </a:cubicBezTo>
                  <a:lnTo>
                    <a:pt x="0" y="1189063"/>
                  </a:lnTo>
                  <a:cubicBezTo>
                    <a:pt x="0" y="950852"/>
                    <a:pt x="127082" y="730738"/>
                    <a:pt x="333375" y="611635"/>
                  </a:cubicBezTo>
                  <a:lnTo>
                    <a:pt x="1238039" y="89328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6"/>
                </a:gs>
                <a:gs pos="75000">
                  <a:schemeClr val="accent5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571500" dist="381000" dir="5400000" sx="85000" sy="85000" algn="t" rotWithShape="0">
                <a:schemeClr val="accent1">
                  <a:alpha val="30000"/>
                </a:scheme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FE604B1-AA1E-69BB-3469-AD2BF5901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364" y="1298168"/>
              <a:ext cx="284030" cy="284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69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different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paradigms</a:t>
            </a:r>
            <a:r>
              <a:rPr lang="de-DE" dirty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6918FE3B-07CE-3EE2-E549-3B87BA49818E}"/>
              </a:ext>
            </a:extLst>
          </p:cNvPr>
          <p:cNvSpPr/>
          <p:nvPr/>
        </p:nvSpPr>
        <p:spPr>
          <a:xfrm>
            <a:off x="0" y="5314677"/>
            <a:ext cx="12192000" cy="949416"/>
          </a:xfrm>
          <a:prstGeom prst="rect">
            <a:avLst/>
          </a:prstGeom>
          <a:gradFill>
            <a:gsLst>
              <a:gs pos="15000">
                <a:schemeClr val="accent6"/>
              </a:gs>
              <a:gs pos="85000">
                <a:schemeClr val="accent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6DB93-006C-9243-D87F-BDC1F829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Microsoft Sans Serif"/>
                <a:cs typeface="Microsoft Sans Serif"/>
              </a:rPr>
              <a:t>What is quantum computing?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6FBA8E-0753-A045-E50E-1AF9DF757CE7}"/>
              </a:ext>
            </a:extLst>
          </p:cNvPr>
          <p:cNvSpPr/>
          <p:nvPr/>
        </p:nvSpPr>
        <p:spPr>
          <a:xfrm>
            <a:off x="304630" y="1316336"/>
            <a:ext cx="3510636" cy="4800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340DCD-4C72-B42D-525A-172F16E2082C}"/>
              </a:ext>
            </a:extLst>
          </p:cNvPr>
          <p:cNvGrpSpPr/>
          <p:nvPr/>
        </p:nvGrpSpPr>
        <p:grpSpPr>
          <a:xfrm>
            <a:off x="484792" y="1646868"/>
            <a:ext cx="3150312" cy="4139231"/>
            <a:chOff x="439554" y="1460621"/>
            <a:chExt cx="3150312" cy="4139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E00-F1AB-A76B-C0D1-26AD5D084851}"/>
                </a:ext>
              </a:extLst>
            </p:cNvPr>
            <p:cNvSpPr txBox="1"/>
            <p:nvPr/>
          </p:nvSpPr>
          <p:spPr>
            <a:xfrm>
              <a:off x="439555" y="2053847"/>
              <a:ext cx="31503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Quantum computers follow different rules than classical computers – those of quantum physics.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505B43-9F58-CC12-ABE8-2E3DACB02425}"/>
                </a:ext>
              </a:extLst>
            </p:cNvPr>
            <p:cNvSpPr txBox="1"/>
            <p:nvPr/>
          </p:nvSpPr>
          <p:spPr>
            <a:xfrm>
              <a:off x="439555" y="1460621"/>
              <a:ext cx="3150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Classical computer vs. </a:t>
              </a:r>
              <a:b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</a:br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Quantum computer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6E723A-CA62-3068-62BB-477B9419506C}"/>
                </a:ext>
              </a:extLst>
            </p:cNvPr>
            <p:cNvCxnSpPr>
              <a:cxnSpLocks/>
            </p:cNvCxnSpPr>
            <p:nvPr/>
          </p:nvCxnSpPr>
          <p:spPr>
            <a:xfrm>
              <a:off x="529989" y="2919695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B427-0CFA-1EED-3F51-8B33F5BFA725}"/>
                </a:ext>
              </a:extLst>
            </p:cNvPr>
            <p:cNvSpPr txBox="1"/>
            <p:nvPr/>
          </p:nvSpPr>
          <p:spPr>
            <a:xfrm>
              <a:off x="439555" y="3393070"/>
              <a:ext cx="31503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 bit can be either 0 or 1, while a qubit can be in a </a:t>
              </a:r>
              <a:r>
                <a:rPr lang="en-US" sz="1400" b="1" dirty="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superposition:</a:t>
              </a:r>
              <a:r>
                <a:rPr lang="en-US" sz="1400" dirty="0"/>
                <a:t> qubit can be both 0 and 1 at the same time.</a:t>
              </a:r>
            </a:p>
            <a:p>
              <a:r>
                <a:rPr lang="en-US" sz="1400" dirty="0"/>
                <a:t>Measurement will yield either 0 or 1.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4F49E9-4F4C-D35B-F69B-83D31237DCFF}"/>
                </a:ext>
              </a:extLst>
            </p:cNvPr>
            <p:cNvSpPr txBox="1"/>
            <p:nvPr/>
          </p:nvSpPr>
          <p:spPr>
            <a:xfrm>
              <a:off x="439554" y="3054516"/>
              <a:ext cx="3059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Bit vs. Qubit (quantum bit)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EF9454-1EBC-60E9-CD1C-753CB6A39986}"/>
                </a:ext>
              </a:extLst>
            </p:cNvPr>
            <p:cNvGrpSpPr/>
            <p:nvPr/>
          </p:nvGrpSpPr>
          <p:grpSpPr>
            <a:xfrm>
              <a:off x="543897" y="4426528"/>
              <a:ext cx="1429282" cy="1173324"/>
              <a:chOff x="-1443568" y="6498166"/>
              <a:chExt cx="1335618" cy="109643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061F89-1454-A452-7935-F1871CB42DAB}"/>
                  </a:ext>
                </a:extLst>
              </p:cNvPr>
              <p:cNvSpPr/>
              <p:nvPr/>
            </p:nvSpPr>
            <p:spPr>
              <a:xfrm>
                <a:off x="-1047750" y="6578600"/>
                <a:ext cx="939800" cy="93980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508080-9B56-911E-EE2C-77EF78D292BA}"/>
                  </a:ext>
                </a:extLst>
              </p:cNvPr>
              <p:cNvGrpSpPr/>
              <p:nvPr/>
            </p:nvGrpSpPr>
            <p:grpSpPr>
              <a:xfrm>
                <a:off x="-730250" y="6578600"/>
                <a:ext cx="304801" cy="939800"/>
                <a:chOff x="-730250" y="6578600"/>
                <a:chExt cx="304801" cy="93980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133A8B4-EAA0-426A-7484-87F63ACD0EFF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E927169-6861-EECB-750F-A29F7389CF6F}"/>
                    </a:ext>
                  </a:extLst>
                </p:cNvPr>
                <p:cNvSpPr/>
                <p:nvPr/>
              </p:nvSpPr>
              <p:spPr>
                <a:xfrm flipH="1">
                  <a:off x="-577849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662FE2-6E9D-05C3-BC0F-66F5BA805D66}"/>
                  </a:ext>
                </a:extLst>
              </p:cNvPr>
              <p:cNvGrpSpPr/>
              <p:nvPr/>
            </p:nvGrpSpPr>
            <p:grpSpPr>
              <a:xfrm rot="16200000">
                <a:off x="-730250" y="6578600"/>
                <a:ext cx="304800" cy="939800"/>
                <a:chOff x="-730250" y="6578600"/>
                <a:chExt cx="304800" cy="93980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3AAF33D-4D24-18BD-41A7-91F092CC2910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DA76BB3-FD48-3651-A317-4C0A043F9EAE}"/>
                    </a:ext>
                  </a:extLst>
                </p:cNvPr>
                <p:cNvSpPr/>
                <p:nvPr/>
              </p:nvSpPr>
              <p:spPr>
                <a:xfrm flipH="1">
                  <a:off x="-5778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9F0E52-9E76-7D9E-0309-CA33B5B8F5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824443" y="7015691"/>
                <a:ext cx="246592" cy="4497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3A11A2-93CF-3AA3-0B33-3EF1B1446092}"/>
                  </a:ext>
                </a:extLst>
              </p:cNvPr>
              <p:cNvSpPr/>
              <p:nvPr/>
            </p:nvSpPr>
            <p:spPr>
              <a:xfrm>
                <a:off x="-656168" y="64981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0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EE4C616-896A-26E8-9810-62A451732240}"/>
                  </a:ext>
                </a:extLst>
              </p:cNvPr>
              <p:cNvSpPr/>
              <p:nvPr/>
            </p:nvSpPr>
            <p:spPr>
              <a:xfrm>
                <a:off x="-656168" y="74379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1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EEA7FDE-F34C-87B2-37DA-348CC406FFC9}"/>
                  </a:ext>
                </a:extLst>
              </p:cNvPr>
              <p:cNvGrpSpPr/>
              <p:nvPr/>
            </p:nvGrpSpPr>
            <p:grpSpPr>
              <a:xfrm>
                <a:off x="-1443568" y="6859058"/>
                <a:ext cx="156636" cy="378885"/>
                <a:chOff x="-1443568" y="6838949"/>
                <a:chExt cx="156636" cy="378885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ED4BC20-B03B-CEB6-30ED-E75160DF1529}"/>
                    </a:ext>
                  </a:extLst>
                </p:cNvPr>
                <p:cNvSpPr/>
                <p:nvPr/>
              </p:nvSpPr>
              <p:spPr>
                <a:xfrm>
                  <a:off x="-1443568" y="6838949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0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C24CC1A-0015-7EFF-1DA6-4BC6FBB7B0A7}"/>
                    </a:ext>
                  </a:extLst>
                </p:cNvPr>
                <p:cNvSpPr/>
                <p:nvPr/>
              </p:nvSpPr>
              <p:spPr>
                <a:xfrm>
                  <a:off x="-1443568" y="7061200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1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1EBCE-5C2B-9916-4160-D52926673C35}"/>
                </a:ext>
              </a:extLst>
            </p:cNvPr>
            <p:cNvSpPr txBox="1"/>
            <p:nvPr/>
          </p:nvSpPr>
          <p:spPr>
            <a:xfrm>
              <a:off x="2148560" y="4426528"/>
              <a:ext cx="144130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Two qubits can be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entangled</a:t>
              </a:r>
              <a:r>
                <a:rPr lang="en-US" sz="1400"/>
                <a:t>. Changing one directly impacts the other.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BB51E28-F15F-9D85-8548-6959E2D4370B}"/>
              </a:ext>
            </a:extLst>
          </p:cNvPr>
          <p:cNvGrpSpPr/>
          <p:nvPr/>
        </p:nvGrpSpPr>
        <p:grpSpPr>
          <a:xfrm>
            <a:off x="4207356" y="1833175"/>
            <a:ext cx="7760966" cy="3414406"/>
            <a:chOff x="4207356" y="1432355"/>
            <a:chExt cx="7760966" cy="3414406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5027DC7-5453-A677-6AE3-454DEB85B4B6}"/>
                </a:ext>
              </a:extLst>
            </p:cNvPr>
            <p:cNvGrpSpPr/>
            <p:nvPr/>
          </p:nvGrpSpPr>
          <p:grpSpPr>
            <a:xfrm>
              <a:off x="9274552" y="1823011"/>
              <a:ext cx="968667" cy="968667"/>
              <a:chOff x="7490562" y="1403072"/>
              <a:chExt cx="900000" cy="900001"/>
            </a:xfrm>
            <a:effectLst/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DDBD2C-EF36-91BE-B11F-25DFC24E0090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4650288-5D45-A761-9A20-4620C13B1A11}"/>
                  </a:ext>
                </a:extLst>
              </p:cNvPr>
              <p:cNvSpPr txBox="1"/>
              <p:nvPr/>
            </p:nvSpPr>
            <p:spPr>
              <a:xfrm>
                <a:off x="7498817" y="1699182"/>
                <a:ext cx="88349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50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26761B9-41EA-9C29-CEDB-E0B4E7CFA3CD}"/>
                </a:ext>
              </a:extLst>
            </p:cNvPr>
            <p:cNvGrpSpPr/>
            <p:nvPr/>
          </p:nvGrpSpPr>
          <p:grpSpPr>
            <a:xfrm>
              <a:off x="9263921" y="1723221"/>
              <a:ext cx="968667" cy="968667"/>
              <a:chOff x="7490562" y="1403072"/>
              <a:chExt cx="900000" cy="900001"/>
            </a:xfrm>
            <a:effectLst/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83FAE93-16F7-6ADF-274B-EA7AFE17E306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3A87B5D-7894-2D11-B834-F44A081C772E}"/>
                  </a:ext>
                </a:extLst>
              </p:cNvPr>
              <p:cNvSpPr txBox="1"/>
              <p:nvPr/>
            </p:nvSpPr>
            <p:spPr>
              <a:xfrm>
                <a:off x="7498817" y="1699182"/>
                <a:ext cx="88349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50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55EB2D5-6C45-82BC-0277-B2863A26C47A}"/>
                </a:ext>
              </a:extLst>
            </p:cNvPr>
            <p:cNvGrpSpPr/>
            <p:nvPr/>
          </p:nvGrpSpPr>
          <p:grpSpPr>
            <a:xfrm>
              <a:off x="7609817" y="2298148"/>
              <a:ext cx="968667" cy="968667"/>
              <a:chOff x="5399841" y="1403072"/>
              <a:chExt cx="900000" cy="900001"/>
            </a:xfrm>
            <a:effectLst/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F493801-7C91-6179-DCA7-4323F14AEEA5}"/>
                  </a:ext>
                </a:extLst>
              </p:cNvPr>
              <p:cNvSpPr/>
              <p:nvPr/>
            </p:nvSpPr>
            <p:spPr>
              <a:xfrm>
                <a:off x="5399841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49766C7-C2CD-107B-E7A6-916EFDAFF412}"/>
                  </a:ext>
                </a:extLst>
              </p:cNvPr>
              <p:cNvSpPr txBox="1"/>
              <p:nvPr/>
            </p:nvSpPr>
            <p:spPr>
              <a:xfrm>
                <a:off x="5476607" y="1699182"/>
                <a:ext cx="74647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3Qubits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0DAFBDA-F14A-F880-2486-E1FB2FADA574}"/>
                </a:ext>
              </a:extLst>
            </p:cNvPr>
            <p:cNvSpPr txBox="1"/>
            <p:nvPr/>
          </p:nvSpPr>
          <p:spPr>
            <a:xfrm>
              <a:off x="10918032" y="1466996"/>
              <a:ext cx="1050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300 Qubits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9BBC32E-696E-67F6-EB16-CFB4A24C2E4C}"/>
                </a:ext>
              </a:extLst>
            </p:cNvPr>
            <p:cNvGrpSpPr/>
            <p:nvPr/>
          </p:nvGrpSpPr>
          <p:grpSpPr>
            <a:xfrm>
              <a:off x="9222110" y="1641824"/>
              <a:ext cx="968667" cy="968667"/>
              <a:chOff x="7490562" y="1403072"/>
              <a:chExt cx="900000" cy="900001"/>
            </a:xfrm>
            <a:effectLst/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F7F467C-3E81-9340-4048-409C645D8C40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B397E05-AA78-ED24-E894-809197881BF4}"/>
                  </a:ext>
                </a:extLst>
              </p:cNvPr>
              <p:cNvSpPr txBox="1"/>
              <p:nvPr/>
            </p:nvSpPr>
            <p:spPr>
              <a:xfrm>
                <a:off x="7498817" y="1699182"/>
                <a:ext cx="88349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50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9324A3-4189-7582-4CD2-22CDCDCC6BB9}"/>
                </a:ext>
              </a:extLst>
            </p:cNvPr>
            <p:cNvGrpSpPr/>
            <p:nvPr/>
          </p:nvGrpSpPr>
          <p:grpSpPr>
            <a:xfrm>
              <a:off x="5913902" y="2791678"/>
              <a:ext cx="968667" cy="968667"/>
              <a:chOff x="3309119" y="1403072"/>
              <a:chExt cx="900000" cy="900001"/>
            </a:xfrm>
            <a:effectLst/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5701D5B-8D49-C9CB-6592-2D2B3D02DAB8}"/>
                  </a:ext>
                </a:extLst>
              </p:cNvPr>
              <p:cNvSpPr/>
              <p:nvPr/>
            </p:nvSpPr>
            <p:spPr>
              <a:xfrm>
                <a:off x="3309119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231C62D-BF53-6666-9720-0CBAFD4DA297}"/>
                  </a:ext>
                </a:extLst>
              </p:cNvPr>
              <p:cNvSpPr txBox="1"/>
              <p:nvPr/>
            </p:nvSpPr>
            <p:spPr>
              <a:xfrm>
                <a:off x="3363544" y="1699182"/>
                <a:ext cx="79115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2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A037E33-2729-2798-5077-A3C2D212D014}"/>
                </a:ext>
              </a:extLst>
            </p:cNvPr>
            <p:cNvGrpSpPr/>
            <p:nvPr/>
          </p:nvGrpSpPr>
          <p:grpSpPr>
            <a:xfrm>
              <a:off x="7568006" y="2216751"/>
              <a:ext cx="968667" cy="968667"/>
              <a:chOff x="5399841" y="1403072"/>
              <a:chExt cx="900000" cy="900001"/>
            </a:xfrm>
            <a:effectLst/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A943540-3151-EF0E-0356-83F0DDA88A11}"/>
                  </a:ext>
                </a:extLst>
              </p:cNvPr>
              <p:cNvSpPr/>
              <p:nvPr/>
            </p:nvSpPr>
            <p:spPr>
              <a:xfrm>
                <a:off x="5399841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2A822CD-2848-BDA3-237B-F3E8316DF0EA}"/>
                  </a:ext>
                </a:extLst>
              </p:cNvPr>
              <p:cNvSpPr txBox="1"/>
              <p:nvPr/>
            </p:nvSpPr>
            <p:spPr>
              <a:xfrm>
                <a:off x="5476607" y="1699182"/>
                <a:ext cx="74647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3Qubits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856D8A-E9BD-44BC-007D-EC3985171303}"/>
                </a:ext>
              </a:extLst>
            </p:cNvPr>
            <p:cNvGrpSpPr/>
            <p:nvPr/>
          </p:nvGrpSpPr>
          <p:grpSpPr>
            <a:xfrm>
              <a:off x="4207356" y="3305859"/>
              <a:ext cx="968667" cy="968667"/>
              <a:chOff x="1218397" y="1403072"/>
              <a:chExt cx="900000" cy="900001"/>
            </a:xfrm>
            <a:effectLst/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ACEEE1-7640-386B-52F0-B65E022D6743}"/>
                  </a:ext>
                </a:extLst>
              </p:cNvPr>
              <p:cNvSpPr/>
              <p:nvPr/>
            </p:nvSpPr>
            <p:spPr>
              <a:xfrm>
                <a:off x="1218397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573F25-8A69-1160-B971-43DF1D5FB307}"/>
                  </a:ext>
                </a:extLst>
              </p:cNvPr>
              <p:cNvSpPr txBox="1"/>
              <p:nvPr/>
            </p:nvSpPr>
            <p:spPr>
              <a:xfrm>
                <a:off x="1336865" y="1699182"/>
                <a:ext cx="663067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1Qubit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73257D-CDE8-C895-CB96-FFF0DF2E0E04}"/>
                </a:ext>
              </a:extLst>
            </p:cNvPr>
            <p:cNvGrpSpPr/>
            <p:nvPr/>
          </p:nvGrpSpPr>
          <p:grpSpPr>
            <a:xfrm>
              <a:off x="9169668" y="1581076"/>
              <a:ext cx="968667" cy="968667"/>
              <a:chOff x="7490562" y="1403072"/>
              <a:chExt cx="900000" cy="900001"/>
            </a:xfrm>
            <a:effectLst/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24C6D51-72CD-A3D4-2D49-17DBB0C19AD6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53552B5-0278-CDF6-082A-A3F03C9272F0}"/>
                  </a:ext>
                </a:extLst>
              </p:cNvPr>
              <p:cNvSpPr txBox="1"/>
              <p:nvPr/>
            </p:nvSpPr>
            <p:spPr>
              <a:xfrm>
                <a:off x="7498817" y="1699182"/>
                <a:ext cx="88349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50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688BEE-5F69-8739-4735-DACA2806C307}"/>
                </a:ext>
              </a:extLst>
            </p:cNvPr>
            <p:cNvGrpSpPr/>
            <p:nvPr/>
          </p:nvGrpSpPr>
          <p:grpSpPr>
            <a:xfrm>
              <a:off x="5861460" y="2730930"/>
              <a:ext cx="968667" cy="968667"/>
              <a:chOff x="3309119" y="1403072"/>
              <a:chExt cx="900000" cy="900001"/>
            </a:xfrm>
            <a:effectLst/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A93B1EA-CCB0-EE70-88CB-9E7946C6B86F}"/>
                  </a:ext>
                </a:extLst>
              </p:cNvPr>
              <p:cNvSpPr/>
              <p:nvPr/>
            </p:nvSpPr>
            <p:spPr>
              <a:xfrm>
                <a:off x="3309119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4414CF-3502-95F3-573F-1AB372FB0F59}"/>
                  </a:ext>
                </a:extLst>
              </p:cNvPr>
              <p:cNvSpPr txBox="1"/>
              <p:nvPr/>
            </p:nvSpPr>
            <p:spPr>
              <a:xfrm>
                <a:off x="3363544" y="1699182"/>
                <a:ext cx="791153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2 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9B8D3E-85F7-DB42-2298-7ABC211AB8CD}"/>
                </a:ext>
              </a:extLst>
            </p:cNvPr>
            <p:cNvGrpSpPr/>
            <p:nvPr/>
          </p:nvGrpSpPr>
          <p:grpSpPr>
            <a:xfrm>
              <a:off x="7515564" y="2156003"/>
              <a:ext cx="968667" cy="968667"/>
              <a:chOff x="5399841" y="1403072"/>
              <a:chExt cx="900000" cy="900001"/>
            </a:xfrm>
            <a:effectLst/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C0D0FAE-5C0F-0F94-451A-C854493260CA}"/>
                  </a:ext>
                </a:extLst>
              </p:cNvPr>
              <p:cNvSpPr/>
              <p:nvPr/>
            </p:nvSpPr>
            <p:spPr>
              <a:xfrm>
                <a:off x="5399841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2B889B0-BD0E-752B-0FBA-4DBC5605A442}"/>
                  </a:ext>
                </a:extLst>
              </p:cNvPr>
              <p:cNvSpPr txBox="1"/>
              <p:nvPr/>
            </p:nvSpPr>
            <p:spPr>
              <a:xfrm>
                <a:off x="5476607" y="1699182"/>
                <a:ext cx="74647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3Qubits</a:t>
                </a:r>
                <a:endParaRPr lang="en-GB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91970498-406C-E617-ACC0-FF109F61B037}"/>
                </a:ext>
              </a:extLst>
            </p:cNvPr>
            <p:cNvSpPr/>
            <p:nvPr/>
          </p:nvSpPr>
          <p:spPr>
            <a:xfrm rot="12752496" flipH="1">
              <a:off x="4476127" y="2430645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solid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BCF7815-51F3-4DA1-1587-2F9A0A2DACAD}"/>
                </a:ext>
              </a:extLst>
            </p:cNvPr>
            <p:cNvSpPr txBox="1"/>
            <p:nvPr/>
          </p:nvSpPr>
          <p:spPr>
            <a:xfrm>
              <a:off x="5180650" y="4323541"/>
              <a:ext cx="91535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 x basis states</a:t>
              </a:r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49457AB9-C94E-E84F-3025-A712158E589A}"/>
                </a:ext>
              </a:extLst>
            </p:cNvPr>
            <p:cNvSpPr/>
            <p:nvPr/>
          </p:nvSpPr>
          <p:spPr>
            <a:xfrm rot="12752496" flipH="1">
              <a:off x="6197596" y="1913065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solid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315F4D-EB42-4680-ECD6-BD5D2C3003FD}"/>
                </a:ext>
              </a:extLst>
            </p:cNvPr>
            <p:cNvSpPr txBox="1"/>
            <p:nvPr/>
          </p:nvSpPr>
          <p:spPr>
            <a:xfrm>
              <a:off x="6902119" y="3805961"/>
              <a:ext cx="91535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 x basis states</a:t>
              </a:r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A1A7DA08-AD42-1B55-6C08-BF6D9348DE1C}"/>
                </a:ext>
              </a:extLst>
            </p:cNvPr>
            <p:cNvSpPr/>
            <p:nvPr/>
          </p:nvSpPr>
          <p:spPr>
            <a:xfrm rot="12752496" flipH="1">
              <a:off x="7850280" y="1432355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dash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FB435B8-AEAA-844E-9546-83126C09503D}"/>
                </a:ext>
              </a:extLst>
            </p:cNvPr>
            <p:cNvSpPr txBox="1"/>
            <p:nvPr/>
          </p:nvSpPr>
          <p:spPr>
            <a:xfrm>
              <a:off x="9301210" y="2916019"/>
              <a:ext cx="91535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GB" sz="1400" baseline="30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</a:t>
              </a:r>
              <a:r>
                <a:rPr lang="en-GB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states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117F844-2DF7-04F0-BE69-A73946737999}"/>
              </a:ext>
            </a:extLst>
          </p:cNvPr>
          <p:cNvGrpSpPr/>
          <p:nvPr/>
        </p:nvGrpSpPr>
        <p:grpSpPr>
          <a:xfrm>
            <a:off x="8764859" y="3796710"/>
            <a:ext cx="2792948" cy="1185215"/>
            <a:chOff x="8745069" y="3649917"/>
            <a:chExt cx="2792948" cy="1185215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D75D27-F723-CBA8-62E9-D63B0318816A}"/>
                </a:ext>
              </a:extLst>
            </p:cNvPr>
            <p:cNvGrpSpPr/>
            <p:nvPr/>
          </p:nvGrpSpPr>
          <p:grpSpPr>
            <a:xfrm>
              <a:off x="9000850" y="3866465"/>
              <a:ext cx="2537167" cy="968667"/>
              <a:chOff x="8618898" y="3410040"/>
              <a:chExt cx="2537167" cy="968667"/>
            </a:xfrm>
          </p:grpSpPr>
          <p:sp>
            <p:nvSpPr>
              <p:cNvPr id="123" name="Rectangle: Rounded Corners 15">
                <a:extLst>
                  <a:ext uri="{FF2B5EF4-FFF2-40B4-BE49-F238E27FC236}">
                    <a16:creationId xmlns:a16="http://schemas.microsoft.com/office/drawing/2014/main" id="{C6280B5A-ED96-E371-F797-EA17BD8DA928}"/>
                  </a:ext>
                </a:extLst>
              </p:cNvPr>
              <p:cNvSpPr/>
              <p:nvPr/>
            </p:nvSpPr>
            <p:spPr bwMode="auto">
              <a:xfrm>
                <a:off x="8618898" y="3410040"/>
                <a:ext cx="2537167" cy="968667"/>
              </a:xfrm>
              <a:prstGeom prst="roundRect">
                <a:avLst>
                  <a:gd name="adj" fmla="val 1695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279400" dir="2040000" sx="80000" sy="80000" algn="t" rotWithShape="0">
                  <a:schemeClr val="tx1">
                    <a:lumMod val="95000"/>
                    <a:lumOff val="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35F92D9-F4D1-FA18-3E14-B460D75B2071}"/>
                  </a:ext>
                </a:extLst>
              </p:cNvPr>
              <p:cNvSpPr txBox="1"/>
              <p:nvPr/>
            </p:nvSpPr>
            <p:spPr>
              <a:xfrm>
                <a:off x="8734839" y="3525041"/>
                <a:ext cx="230528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/>
                  <a:t>Classical supercomputers hit a roadblock at 50 qubits (Technology Review)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7A3FD8D-FD27-BA96-B1AF-3848CB7F4FB8}"/>
                </a:ext>
              </a:extLst>
            </p:cNvPr>
            <p:cNvGrpSpPr/>
            <p:nvPr/>
          </p:nvGrpSpPr>
          <p:grpSpPr>
            <a:xfrm>
              <a:off x="8745069" y="3649917"/>
              <a:ext cx="402050" cy="437857"/>
              <a:chOff x="8745069" y="3649917"/>
              <a:chExt cx="402050" cy="437857"/>
            </a:xfrm>
          </p:grpSpPr>
          <p:sp>
            <p:nvSpPr>
              <p:cNvPr id="129" name="Graphic 18">
                <a:extLst>
                  <a:ext uri="{FF2B5EF4-FFF2-40B4-BE49-F238E27FC236}">
                    <a16:creationId xmlns:a16="http://schemas.microsoft.com/office/drawing/2014/main" id="{637EEE15-ED36-0895-5A26-457DA4DC9166}"/>
                  </a:ext>
                </a:extLst>
              </p:cNvPr>
              <p:cNvSpPr/>
              <p:nvPr/>
            </p:nvSpPr>
            <p:spPr bwMode="auto">
              <a:xfrm>
                <a:off x="8745069" y="3649917"/>
                <a:ext cx="402050" cy="437857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 extrusionOk="0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6"/>
                  </a:gs>
                  <a:gs pos="75000">
                    <a:schemeClr val="accent5"/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chemeClr val="accent1">
                    <a:alpha val="30000"/>
                  </a:schemeClr>
                </a:outerShdw>
              </a:effectLst>
            </p:spPr>
            <p:txBody>
              <a:bodyPr rtlCol="0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5DE2BCA1-31AC-7AB6-27ED-774B9B48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838051" y="3760802"/>
                <a:ext cx="216086" cy="216086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DBDC87-1DA6-9D32-02F5-A0F09B6634C4}"/>
              </a:ext>
            </a:extLst>
          </p:cNvPr>
          <p:cNvGrpSpPr/>
          <p:nvPr/>
        </p:nvGrpSpPr>
        <p:grpSpPr>
          <a:xfrm>
            <a:off x="9723983" y="1084553"/>
            <a:ext cx="1647602" cy="1491941"/>
            <a:chOff x="9723983" y="1084553"/>
            <a:chExt cx="1647602" cy="14919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1F6F07-D9D8-4EDE-F55C-64530C0B01FC}"/>
                </a:ext>
              </a:extLst>
            </p:cNvPr>
            <p:cNvGrpSpPr/>
            <p:nvPr/>
          </p:nvGrpSpPr>
          <p:grpSpPr>
            <a:xfrm>
              <a:off x="9805033" y="1160774"/>
              <a:ext cx="1050289" cy="968667"/>
              <a:chOff x="7452647" y="1403072"/>
              <a:chExt cx="975834" cy="900001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271716C-E386-D98A-ED5D-D8F1E614ABC2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5782554-4F27-9D7D-2B3E-DC2C270B70FC}"/>
                  </a:ext>
                </a:extLst>
              </p:cNvPr>
              <p:cNvSpPr txBox="1"/>
              <p:nvPr/>
            </p:nvSpPr>
            <p:spPr>
              <a:xfrm>
                <a:off x="7452647" y="1699182"/>
                <a:ext cx="975834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300 Qubits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1F3D2A-B47A-7B31-8C9B-03D4D79504C6}"/>
                </a:ext>
              </a:extLst>
            </p:cNvPr>
            <p:cNvGrpSpPr/>
            <p:nvPr/>
          </p:nvGrpSpPr>
          <p:grpSpPr>
            <a:xfrm>
              <a:off x="9764508" y="1138263"/>
              <a:ext cx="1050289" cy="968667"/>
              <a:chOff x="7452647" y="1403072"/>
              <a:chExt cx="975834" cy="900001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C6C838D-2B5C-9D56-1DA8-8E9CE7CA82A9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22662A-A097-D62D-4241-0FF6741D3C1E}"/>
                  </a:ext>
                </a:extLst>
              </p:cNvPr>
              <p:cNvSpPr txBox="1"/>
              <p:nvPr/>
            </p:nvSpPr>
            <p:spPr>
              <a:xfrm>
                <a:off x="7452647" y="1699182"/>
                <a:ext cx="975834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300 Qubits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ACE42BF-1F4E-BD3E-AC47-E96CBA2F3CA1}"/>
                </a:ext>
              </a:extLst>
            </p:cNvPr>
            <p:cNvGrpSpPr/>
            <p:nvPr/>
          </p:nvGrpSpPr>
          <p:grpSpPr>
            <a:xfrm>
              <a:off x="9723983" y="1127023"/>
              <a:ext cx="1050289" cy="968667"/>
              <a:chOff x="7452647" y="1403072"/>
              <a:chExt cx="975834" cy="90000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9B5E653-9538-CD98-9F1D-804A24549C65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4C7BC56-80C8-ACE7-19E0-1E5BB05D2DA7}"/>
                  </a:ext>
                </a:extLst>
              </p:cNvPr>
              <p:cNvSpPr txBox="1"/>
              <p:nvPr/>
            </p:nvSpPr>
            <p:spPr>
              <a:xfrm>
                <a:off x="7452647" y="1699182"/>
                <a:ext cx="975834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300 Qubits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B98A97B-16E9-6105-5C05-F4F071B618B9}"/>
                </a:ext>
              </a:extLst>
            </p:cNvPr>
            <p:cNvGrpSpPr/>
            <p:nvPr/>
          </p:nvGrpSpPr>
          <p:grpSpPr>
            <a:xfrm>
              <a:off x="9740217" y="1084553"/>
              <a:ext cx="968669" cy="968667"/>
              <a:chOff x="7490562" y="1403072"/>
              <a:chExt cx="900000" cy="90000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64A4A91-BF0B-0FF7-E08F-107C1370F3B3}"/>
                  </a:ext>
                </a:extLst>
              </p:cNvPr>
              <p:cNvSpPr/>
              <p:nvPr/>
            </p:nvSpPr>
            <p:spPr>
              <a:xfrm>
                <a:off x="7490562" y="1403072"/>
                <a:ext cx="900000" cy="900001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  <a:effectLst>
                <a:outerShdw blurRad="774700" dist="393700" dir="3000000" sx="101000" sy="101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B1F12B-DC82-5640-CB09-7079A9FB06B5}"/>
                  </a:ext>
                </a:extLst>
              </p:cNvPr>
              <p:cNvSpPr txBox="1"/>
              <p:nvPr/>
            </p:nvSpPr>
            <p:spPr>
              <a:xfrm>
                <a:off x="7498818" y="1699182"/>
                <a:ext cx="883492" cy="28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51 Qubits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609044-3316-5122-CE2B-6928327B3DA0}"/>
                </a:ext>
              </a:extLst>
            </p:cNvPr>
            <p:cNvGrpSpPr/>
            <p:nvPr/>
          </p:nvGrpSpPr>
          <p:grpSpPr>
            <a:xfrm>
              <a:off x="10448303" y="2083860"/>
              <a:ext cx="432237" cy="470732"/>
              <a:chOff x="7338104" y="3896762"/>
              <a:chExt cx="773284" cy="842153"/>
            </a:xfrm>
          </p:grpSpPr>
          <p:sp>
            <p:nvSpPr>
              <p:cNvPr id="20" name="Graphic 18">
                <a:extLst>
                  <a:ext uri="{FF2B5EF4-FFF2-40B4-BE49-F238E27FC236}">
                    <a16:creationId xmlns:a16="http://schemas.microsoft.com/office/drawing/2014/main" id="{B5F1F12B-7CC0-EDB4-A8C9-2D63F6462708}"/>
                  </a:ext>
                </a:extLst>
              </p:cNvPr>
              <p:cNvSpPr/>
              <p:nvPr/>
            </p:nvSpPr>
            <p:spPr bwMode="auto">
              <a:xfrm>
                <a:off x="7338104" y="3896762"/>
                <a:ext cx="773284" cy="842153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 extrusionOk="0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5000">
                    <a:schemeClr val="accent5"/>
                  </a:gs>
                  <a:gs pos="75000">
                    <a:schemeClr val="accent6"/>
                  </a:gs>
                </a:gsLst>
                <a:path path="circle"/>
              </a:gra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chemeClr val="accent1">
                    <a:alpha val="30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26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endParaRPr>
              </a:p>
            </p:txBody>
          </p:sp>
          <p:pic>
            <p:nvPicPr>
              <p:cNvPr id="21" name="Graphic 20" descr="Server outline">
                <a:extLst>
                  <a:ext uri="{FF2B5EF4-FFF2-40B4-BE49-F238E27FC236}">
                    <a16:creationId xmlns:a16="http://schemas.microsoft.com/office/drawing/2014/main" id="{569FE5A1-F500-AE47-32D7-C47794336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59556" y="4043113"/>
                <a:ext cx="550744" cy="55074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9B2EC6-F1D9-B4D4-6D55-21F106E5CD99}"/>
                </a:ext>
              </a:extLst>
            </p:cNvPr>
            <p:cNvGrpSpPr/>
            <p:nvPr/>
          </p:nvGrpSpPr>
          <p:grpSpPr>
            <a:xfrm>
              <a:off x="10939348" y="2105762"/>
              <a:ext cx="432237" cy="470732"/>
              <a:chOff x="7338104" y="3896762"/>
              <a:chExt cx="773284" cy="842153"/>
            </a:xfrm>
          </p:grpSpPr>
          <p:sp>
            <p:nvSpPr>
              <p:cNvPr id="17" name="Graphic 18">
                <a:extLst>
                  <a:ext uri="{FF2B5EF4-FFF2-40B4-BE49-F238E27FC236}">
                    <a16:creationId xmlns:a16="http://schemas.microsoft.com/office/drawing/2014/main" id="{4F220FE6-0908-0C95-9A2E-C66D6447BDE9}"/>
                  </a:ext>
                </a:extLst>
              </p:cNvPr>
              <p:cNvSpPr/>
              <p:nvPr/>
            </p:nvSpPr>
            <p:spPr bwMode="auto">
              <a:xfrm>
                <a:off x="7338104" y="3896762"/>
                <a:ext cx="773284" cy="842153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 extrusionOk="0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5000">
                    <a:schemeClr val="accent5"/>
                  </a:gs>
                  <a:gs pos="75000">
                    <a:schemeClr val="accent6"/>
                  </a:gs>
                </a:gsLst>
                <a:path path="circle"/>
              </a:gra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chemeClr val="accent1">
                    <a:alpha val="30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26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endParaRPr>
              </a:p>
            </p:txBody>
          </p:sp>
          <p:pic>
            <p:nvPicPr>
              <p:cNvPr id="18" name="Graphic 17" descr="Server outline">
                <a:extLst>
                  <a:ext uri="{FF2B5EF4-FFF2-40B4-BE49-F238E27FC236}">
                    <a16:creationId xmlns:a16="http://schemas.microsoft.com/office/drawing/2014/main" id="{35AA6897-30B2-0774-A3FD-6F5BF968D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59556" y="4043113"/>
                <a:ext cx="550744" cy="550744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EFAE36F-6147-FB4A-04F8-CD8279A275E1}"/>
              </a:ext>
            </a:extLst>
          </p:cNvPr>
          <p:cNvGrpSpPr/>
          <p:nvPr/>
        </p:nvGrpSpPr>
        <p:grpSpPr>
          <a:xfrm>
            <a:off x="4093354" y="1196752"/>
            <a:ext cx="3765649" cy="1594888"/>
            <a:chOff x="4093354" y="1221255"/>
            <a:chExt cx="3765649" cy="1594888"/>
          </a:xfrm>
        </p:grpSpPr>
        <p:sp>
          <p:nvSpPr>
            <p:cNvPr id="60" name="Rectangle: Rounded Corners 15">
              <a:extLst>
                <a:ext uri="{FF2B5EF4-FFF2-40B4-BE49-F238E27FC236}">
                  <a16:creationId xmlns:a16="http://schemas.microsoft.com/office/drawing/2014/main" id="{FF618271-A59B-CDE2-280C-1AB8B8BC1D82}"/>
                </a:ext>
              </a:extLst>
            </p:cNvPr>
            <p:cNvSpPr/>
            <p:nvPr/>
          </p:nvSpPr>
          <p:spPr bwMode="auto">
            <a:xfrm>
              <a:off x="4348367" y="1311285"/>
              <a:ext cx="3510636" cy="1504858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68300" dir="1200000" sx="80000" sy="80000" algn="t" rotWithShape="0">
                <a:schemeClr val="tx1">
                  <a:lumMod val="95000"/>
                  <a:lumOff val="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95CABA1-7973-4316-A463-8EF714316D1B}"/>
                </a:ext>
              </a:extLst>
            </p:cNvPr>
            <p:cNvSpPr/>
            <p:nvPr/>
          </p:nvSpPr>
          <p:spPr bwMode="auto">
            <a:xfrm>
              <a:off x="4529150" y="1407046"/>
              <a:ext cx="3312364" cy="1323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1400" dirty="0">
                  <a:cs typeface="Segoe UI Light"/>
                </a:rPr>
                <a:t>000         001         010         011   </a:t>
              </a:r>
              <a:br>
                <a:rPr lang="en-US" sz="1400" dirty="0">
                  <a:cs typeface="Segoe UI Light"/>
                </a:rPr>
              </a:br>
              <a:r>
                <a:rPr lang="en-US" sz="1400" dirty="0">
                  <a:cs typeface="Segoe UI Light"/>
                </a:rPr>
                <a:t>100         101         110         111</a:t>
              </a:r>
            </a:p>
            <a:p>
              <a:pPr marL="285750" indent="-285750">
                <a:spcBef>
                  <a:spcPts val="600"/>
                </a:spcBef>
                <a:buFont typeface="Microsoft Sans Serif" panose="020B0604020202020204" pitchFamily="34" charset="0"/>
                <a:buChar char="→"/>
                <a:defRPr/>
              </a:pPr>
              <a:r>
                <a:rPr lang="en-US" sz="1400" b="1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3 qubits can be in a superposition of all 2</a:t>
              </a:r>
              <a:r>
                <a:rPr lang="en-US" sz="1400" b="1" baseline="30000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3 </a:t>
              </a:r>
              <a:r>
                <a:rPr lang="en-US" sz="1400" b="1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= 8 basis states</a:t>
              </a:r>
            </a:p>
            <a:p>
              <a:pPr marL="285750" indent="-285750">
                <a:spcBef>
                  <a:spcPts val="600"/>
                </a:spcBef>
                <a:buFont typeface="Microsoft Sans Serif" panose="020B0604020202020204" pitchFamily="34" charset="0"/>
                <a:buChar char="→"/>
                <a:defRPr/>
              </a:pPr>
              <a:r>
                <a:rPr lang="en-US" sz="1400" dirty="0"/>
                <a:t>A 3-bit state can be just one of them</a:t>
              </a:r>
            </a:p>
          </p:txBody>
        </p:sp>
        <p:sp>
          <p:nvSpPr>
            <p:cNvPr id="62" name="Graphic 18">
              <a:extLst>
                <a:ext uri="{FF2B5EF4-FFF2-40B4-BE49-F238E27FC236}">
                  <a16:creationId xmlns:a16="http://schemas.microsoft.com/office/drawing/2014/main" id="{410F78E1-9F8B-D4A5-F309-B04A7DE654F9}"/>
                </a:ext>
              </a:extLst>
            </p:cNvPr>
            <p:cNvSpPr/>
            <p:nvPr/>
          </p:nvSpPr>
          <p:spPr bwMode="auto">
            <a:xfrm>
              <a:off x="4093354" y="1221255"/>
              <a:ext cx="402050" cy="437857"/>
            </a:xfrm>
            <a:custGeom>
              <a:avLst/>
              <a:gdLst>
                <a:gd name="connsiteX0" fmla="*/ 1238039 w 3142829"/>
                <a:gd name="connsiteY0" fmla="*/ 89328 h 3422732"/>
                <a:gd name="connsiteX1" fmla="*/ 1904789 w 3142829"/>
                <a:gd name="connsiteY1" fmla="*/ 89328 h 3422732"/>
                <a:gd name="connsiteX2" fmla="*/ 2809455 w 3142829"/>
                <a:gd name="connsiteY2" fmla="*/ 611635 h 3422732"/>
                <a:gd name="connsiteX3" fmla="*/ 3142830 w 3142829"/>
                <a:gd name="connsiteY3" fmla="*/ 1189063 h 3422732"/>
                <a:gd name="connsiteX4" fmla="*/ 3142830 w 3142829"/>
                <a:gd name="connsiteY4" fmla="*/ 2233669 h 3422732"/>
                <a:gd name="connsiteX5" fmla="*/ 2809455 w 3142829"/>
                <a:gd name="connsiteY5" fmla="*/ 2811094 h 3422732"/>
                <a:gd name="connsiteX6" fmla="*/ 1904789 w 3142829"/>
                <a:gd name="connsiteY6" fmla="*/ 3333407 h 3422732"/>
                <a:gd name="connsiteX7" fmla="*/ 1238039 w 3142829"/>
                <a:gd name="connsiteY7" fmla="*/ 3333407 h 3422732"/>
                <a:gd name="connsiteX8" fmla="*/ 333375 w 3142829"/>
                <a:gd name="connsiteY8" fmla="*/ 2811094 h 3422732"/>
                <a:gd name="connsiteX9" fmla="*/ 0 w 3142829"/>
                <a:gd name="connsiteY9" fmla="*/ 2233669 h 3422732"/>
                <a:gd name="connsiteX10" fmla="*/ 0 w 3142829"/>
                <a:gd name="connsiteY10" fmla="*/ 1189063 h 3422732"/>
                <a:gd name="connsiteX11" fmla="*/ 333375 w 3142829"/>
                <a:gd name="connsiteY11" fmla="*/ 611635 h 3422732"/>
                <a:gd name="connsiteX12" fmla="*/ 1238039 w 3142829"/>
                <a:gd name="connsiteY12" fmla="*/ 89328 h 34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2829" h="3422732" extrusionOk="0">
                  <a:moveTo>
                    <a:pt x="1238039" y="89328"/>
                  </a:moveTo>
                  <a:cubicBezTo>
                    <a:pt x="1444332" y="-29776"/>
                    <a:pt x="1698497" y="-29776"/>
                    <a:pt x="1904789" y="89328"/>
                  </a:cubicBezTo>
                  <a:lnTo>
                    <a:pt x="2809455" y="611635"/>
                  </a:lnTo>
                  <a:cubicBezTo>
                    <a:pt x="3015747" y="730738"/>
                    <a:pt x="3142830" y="950852"/>
                    <a:pt x="3142830" y="1189063"/>
                  </a:cubicBezTo>
                  <a:lnTo>
                    <a:pt x="3142830" y="2233669"/>
                  </a:lnTo>
                  <a:cubicBezTo>
                    <a:pt x="3142830" y="2471880"/>
                    <a:pt x="3015747" y="2691993"/>
                    <a:pt x="2809455" y="2811094"/>
                  </a:cubicBezTo>
                  <a:lnTo>
                    <a:pt x="1904789" y="3333407"/>
                  </a:lnTo>
                  <a:cubicBezTo>
                    <a:pt x="1698497" y="3452507"/>
                    <a:pt x="1444332" y="3452507"/>
                    <a:pt x="1238039" y="3333407"/>
                  </a:cubicBezTo>
                  <a:lnTo>
                    <a:pt x="333375" y="2811094"/>
                  </a:lnTo>
                  <a:cubicBezTo>
                    <a:pt x="127082" y="2691993"/>
                    <a:pt x="0" y="2471880"/>
                    <a:pt x="0" y="2233669"/>
                  </a:cubicBezTo>
                  <a:lnTo>
                    <a:pt x="0" y="1189063"/>
                  </a:lnTo>
                  <a:cubicBezTo>
                    <a:pt x="0" y="950852"/>
                    <a:pt x="127082" y="730738"/>
                    <a:pt x="333375" y="611635"/>
                  </a:cubicBezTo>
                  <a:lnTo>
                    <a:pt x="1238039" y="89328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6"/>
                </a:gs>
                <a:gs pos="75000">
                  <a:schemeClr val="accent5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571500" dist="381000" dir="5400000" sx="85000" sy="85000" algn="t" rotWithShape="0">
                <a:schemeClr val="accent1">
                  <a:alpha val="30000"/>
                </a:scheme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D1DB6487-98AD-FC71-3ABF-A326ABC8A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52364" y="1298168"/>
              <a:ext cx="284030" cy="284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4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6918FE3B-07CE-3EE2-E549-3B87BA49818E}"/>
              </a:ext>
            </a:extLst>
          </p:cNvPr>
          <p:cNvSpPr/>
          <p:nvPr/>
        </p:nvSpPr>
        <p:spPr>
          <a:xfrm>
            <a:off x="0" y="5314677"/>
            <a:ext cx="12192000" cy="949416"/>
          </a:xfrm>
          <a:prstGeom prst="rect">
            <a:avLst/>
          </a:prstGeom>
          <a:gradFill>
            <a:gsLst>
              <a:gs pos="15000">
                <a:schemeClr val="accent6"/>
              </a:gs>
              <a:gs pos="85000">
                <a:schemeClr val="accent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6DB93-006C-9243-D87F-BDC1F829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Microsoft Sans Serif"/>
                <a:cs typeface="Microsoft Sans Serif"/>
              </a:rPr>
              <a:t>What is quantum computing?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6FBA8E-0753-A045-E50E-1AF9DF757CE7}"/>
              </a:ext>
            </a:extLst>
          </p:cNvPr>
          <p:cNvSpPr/>
          <p:nvPr/>
        </p:nvSpPr>
        <p:spPr>
          <a:xfrm>
            <a:off x="304630" y="1316336"/>
            <a:ext cx="3510636" cy="4800295"/>
          </a:xfrm>
          <a:prstGeom prst="roundRect">
            <a:avLst>
              <a:gd name="adj" fmla="val 4278"/>
            </a:avLst>
          </a:prstGeom>
          <a:solidFill>
            <a:schemeClr val="bg1"/>
          </a:solidFill>
          <a:ln>
            <a:noFill/>
          </a:ln>
          <a:effectLst>
            <a:outerShdw blurRad="1270000" dist="393700" dir="81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340DCD-4C72-B42D-525A-172F16E2082C}"/>
              </a:ext>
            </a:extLst>
          </p:cNvPr>
          <p:cNvGrpSpPr/>
          <p:nvPr/>
        </p:nvGrpSpPr>
        <p:grpSpPr>
          <a:xfrm>
            <a:off x="484792" y="1646868"/>
            <a:ext cx="3150312" cy="4139231"/>
            <a:chOff x="439554" y="1460621"/>
            <a:chExt cx="3150312" cy="41392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E00-F1AB-A76B-C0D1-26AD5D084851}"/>
                </a:ext>
              </a:extLst>
            </p:cNvPr>
            <p:cNvSpPr txBox="1"/>
            <p:nvPr/>
          </p:nvSpPr>
          <p:spPr>
            <a:xfrm>
              <a:off x="439555" y="2053847"/>
              <a:ext cx="31503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Quantum computers follow different rules than classical computers – those of quantum physics.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505B43-9F58-CC12-ABE8-2E3DACB02425}"/>
                </a:ext>
              </a:extLst>
            </p:cNvPr>
            <p:cNvSpPr txBox="1"/>
            <p:nvPr/>
          </p:nvSpPr>
          <p:spPr>
            <a:xfrm>
              <a:off x="439555" y="1460621"/>
              <a:ext cx="3150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Classical computer vs. </a:t>
              </a:r>
              <a:b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</a:br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Quantum computer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A6E723A-CA62-3068-62BB-477B9419506C}"/>
                </a:ext>
              </a:extLst>
            </p:cNvPr>
            <p:cNvCxnSpPr>
              <a:cxnSpLocks/>
            </p:cNvCxnSpPr>
            <p:nvPr/>
          </p:nvCxnSpPr>
          <p:spPr>
            <a:xfrm>
              <a:off x="529989" y="2919695"/>
              <a:ext cx="30598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B427-0CFA-1EED-3F51-8B33F5BFA725}"/>
                </a:ext>
              </a:extLst>
            </p:cNvPr>
            <p:cNvSpPr txBox="1"/>
            <p:nvPr/>
          </p:nvSpPr>
          <p:spPr>
            <a:xfrm>
              <a:off x="439555" y="3393070"/>
              <a:ext cx="31503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 bit can be either 0 or 1, while a qubit can be in a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superposition:</a:t>
              </a:r>
              <a:r>
                <a:rPr lang="en-US" sz="1400"/>
                <a:t> qubit can be both 0 and 1 at the same time.</a:t>
              </a:r>
            </a:p>
            <a:p>
              <a:r>
                <a:rPr lang="en-US" sz="1400"/>
                <a:t>Measurement will yield either 0 or 1.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4F49E9-4F4C-D35B-F69B-83D31237DCFF}"/>
                </a:ext>
              </a:extLst>
            </p:cNvPr>
            <p:cNvSpPr txBox="1"/>
            <p:nvPr/>
          </p:nvSpPr>
          <p:spPr>
            <a:xfrm>
              <a:off x="439554" y="3054516"/>
              <a:ext cx="3059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Bit vs. Qubit (quantum bit)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EF9454-1EBC-60E9-CD1C-753CB6A39986}"/>
                </a:ext>
              </a:extLst>
            </p:cNvPr>
            <p:cNvGrpSpPr/>
            <p:nvPr/>
          </p:nvGrpSpPr>
          <p:grpSpPr>
            <a:xfrm>
              <a:off x="543897" y="4426528"/>
              <a:ext cx="1429282" cy="1173324"/>
              <a:chOff x="-1443568" y="6498166"/>
              <a:chExt cx="1335618" cy="109643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061F89-1454-A452-7935-F1871CB42DAB}"/>
                  </a:ext>
                </a:extLst>
              </p:cNvPr>
              <p:cNvSpPr/>
              <p:nvPr/>
            </p:nvSpPr>
            <p:spPr>
              <a:xfrm>
                <a:off x="-1047750" y="6578600"/>
                <a:ext cx="939800" cy="93980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508080-9B56-911E-EE2C-77EF78D292BA}"/>
                  </a:ext>
                </a:extLst>
              </p:cNvPr>
              <p:cNvGrpSpPr/>
              <p:nvPr/>
            </p:nvGrpSpPr>
            <p:grpSpPr>
              <a:xfrm>
                <a:off x="-730250" y="6578600"/>
                <a:ext cx="304801" cy="939800"/>
                <a:chOff x="-730250" y="6578600"/>
                <a:chExt cx="304801" cy="93980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6133A8B4-EAA0-426A-7484-87F63ACD0EFF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E927169-6861-EECB-750F-A29F7389CF6F}"/>
                    </a:ext>
                  </a:extLst>
                </p:cNvPr>
                <p:cNvSpPr/>
                <p:nvPr/>
              </p:nvSpPr>
              <p:spPr>
                <a:xfrm flipH="1">
                  <a:off x="-577849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662FE2-6E9D-05C3-BC0F-66F5BA805D66}"/>
                  </a:ext>
                </a:extLst>
              </p:cNvPr>
              <p:cNvGrpSpPr/>
              <p:nvPr/>
            </p:nvGrpSpPr>
            <p:grpSpPr>
              <a:xfrm rot="16200000">
                <a:off x="-730250" y="6578600"/>
                <a:ext cx="304800" cy="939800"/>
                <a:chOff x="-730250" y="6578600"/>
                <a:chExt cx="304800" cy="939800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3AAF33D-4D24-18BD-41A7-91F092CC2910}"/>
                    </a:ext>
                  </a:extLst>
                </p:cNvPr>
                <p:cNvSpPr/>
                <p:nvPr/>
              </p:nvSpPr>
              <p:spPr>
                <a:xfrm>
                  <a:off x="-7302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DA76BB3-FD48-3651-A317-4C0A043F9EAE}"/>
                    </a:ext>
                  </a:extLst>
                </p:cNvPr>
                <p:cNvSpPr/>
                <p:nvPr/>
              </p:nvSpPr>
              <p:spPr>
                <a:xfrm flipH="1">
                  <a:off x="-577850" y="6578600"/>
                  <a:ext cx="152400" cy="939800"/>
                </a:xfrm>
                <a:custGeom>
                  <a:avLst/>
                  <a:gdLst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  <a:gd name="connsiteX0" fmla="*/ 168013 w 168013"/>
                    <a:gd name="connsiteY0" fmla="*/ 0 h 942390"/>
                    <a:gd name="connsiteX1" fmla="*/ 168013 w 168013"/>
                    <a:gd name="connsiteY1" fmla="*/ 939800 h 942390"/>
                    <a:gd name="connsiteX2" fmla="*/ 15613 w 168013"/>
                    <a:gd name="connsiteY2" fmla="*/ 469900 h 942390"/>
                    <a:gd name="connsiteX3" fmla="*/ 168013 w 168013"/>
                    <a:gd name="connsiteY3" fmla="*/ 0 h 942390"/>
                    <a:gd name="connsiteX0" fmla="*/ 152400 w 152400"/>
                    <a:gd name="connsiteY0" fmla="*/ 0 h 941521"/>
                    <a:gd name="connsiteX1" fmla="*/ 152400 w 152400"/>
                    <a:gd name="connsiteY1" fmla="*/ 939800 h 941521"/>
                    <a:gd name="connsiteX2" fmla="*/ 0 w 152400"/>
                    <a:gd name="connsiteY2" fmla="*/ 469900 h 941521"/>
                    <a:gd name="connsiteX3" fmla="*/ 152400 w 152400"/>
                    <a:gd name="connsiteY3" fmla="*/ 0 h 941521"/>
                    <a:gd name="connsiteX0" fmla="*/ 157281 w 157281"/>
                    <a:gd name="connsiteY0" fmla="*/ 0 h 942118"/>
                    <a:gd name="connsiteX1" fmla="*/ 157281 w 157281"/>
                    <a:gd name="connsiteY1" fmla="*/ 939800 h 942118"/>
                    <a:gd name="connsiteX2" fmla="*/ 4881 w 157281"/>
                    <a:gd name="connsiteY2" fmla="*/ 469900 h 942118"/>
                    <a:gd name="connsiteX3" fmla="*/ 157281 w 157281"/>
                    <a:gd name="connsiteY3" fmla="*/ 0 h 942118"/>
                    <a:gd name="connsiteX0" fmla="*/ 152400 w 152400"/>
                    <a:gd name="connsiteY0" fmla="*/ 0 h 942122"/>
                    <a:gd name="connsiteX1" fmla="*/ 152400 w 152400"/>
                    <a:gd name="connsiteY1" fmla="*/ 939800 h 942122"/>
                    <a:gd name="connsiteX2" fmla="*/ 0 w 152400"/>
                    <a:gd name="connsiteY2" fmla="*/ 469900 h 942122"/>
                    <a:gd name="connsiteX3" fmla="*/ 152400 w 152400"/>
                    <a:gd name="connsiteY3" fmla="*/ 0 h 942122"/>
                    <a:gd name="connsiteX0" fmla="*/ 152400 w 152400"/>
                    <a:gd name="connsiteY0" fmla="*/ 0 h 942152"/>
                    <a:gd name="connsiteX1" fmla="*/ 152400 w 152400"/>
                    <a:gd name="connsiteY1" fmla="*/ 939800 h 942152"/>
                    <a:gd name="connsiteX2" fmla="*/ 0 w 152400"/>
                    <a:gd name="connsiteY2" fmla="*/ 469900 h 942152"/>
                    <a:gd name="connsiteX3" fmla="*/ 152400 w 152400"/>
                    <a:gd name="connsiteY3" fmla="*/ 0 h 942152"/>
                    <a:gd name="connsiteX0" fmla="*/ 152400 w 152400"/>
                    <a:gd name="connsiteY0" fmla="*/ 0 h 942163"/>
                    <a:gd name="connsiteX1" fmla="*/ 152400 w 152400"/>
                    <a:gd name="connsiteY1" fmla="*/ 939800 h 942163"/>
                    <a:gd name="connsiteX2" fmla="*/ 0 w 152400"/>
                    <a:gd name="connsiteY2" fmla="*/ 469900 h 942163"/>
                    <a:gd name="connsiteX3" fmla="*/ 152400 w 152400"/>
                    <a:gd name="connsiteY3" fmla="*/ 0 h 942163"/>
                    <a:gd name="connsiteX0" fmla="*/ 152400 w 152400"/>
                    <a:gd name="connsiteY0" fmla="*/ 0 h 942156"/>
                    <a:gd name="connsiteX1" fmla="*/ 152400 w 152400"/>
                    <a:gd name="connsiteY1" fmla="*/ 939800 h 942156"/>
                    <a:gd name="connsiteX2" fmla="*/ 0 w 152400"/>
                    <a:gd name="connsiteY2" fmla="*/ 469900 h 942156"/>
                    <a:gd name="connsiteX3" fmla="*/ 152400 w 152400"/>
                    <a:gd name="connsiteY3" fmla="*/ 0 h 942156"/>
                    <a:gd name="connsiteX0" fmla="*/ 152540 w 152540"/>
                    <a:gd name="connsiteY0" fmla="*/ 0 h 939868"/>
                    <a:gd name="connsiteX1" fmla="*/ 152540 w 152540"/>
                    <a:gd name="connsiteY1" fmla="*/ 939800 h 939868"/>
                    <a:gd name="connsiteX2" fmla="*/ 140 w 152540"/>
                    <a:gd name="connsiteY2" fmla="*/ 469900 h 939868"/>
                    <a:gd name="connsiteX3" fmla="*/ 152540 w 152540"/>
                    <a:gd name="connsiteY3" fmla="*/ 0 h 939868"/>
                    <a:gd name="connsiteX0" fmla="*/ 155112 w 155112"/>
                    <a:gd name="connsiteY0" fmla="*/ 0 h 939871"/>
                    <a:gd name="connsiteX1" fmla="*/ 155112 w 155112"/>
                    <a:gd name="connsiteY1" fmla="*/ 939800 h 939871"/>
                    <a:gd name="connsiteX2" fmla="*/ 2712 w 155112"/>
                    <a:gd name="connsiteY2" fmla="*/ 469900 h 939871"/>
                    <a:gd name="connsiteX3" fmla="*/ 155112 w 155112"/>
                    <a:gd name="connsiteY3" fmla="*/ 0 h 939871"/>
                    <a:gd name="connsiteX0" fmla="*/ 152400 w 152400"/>
                    <a:gd name="connsiteY0" fmla="*/ 0 h 939873"/>
                    <a:gd name="connsiteX1" fmla="*/ 152400 w 152400"/>
                    <a:gd name="connsiteY1" fmla="*/ 939800 h 939873"/>
                    <a:gd name="connsiteX2" fmla="*/ 0 w 152400"/>
                    <a:gd name="connsiteY2" fmla="*/ 469900 h 939873"/>
                    <a:gd name="connsiteX3" fmla="*/ 152400 w 152400"/>
                    <a:gd name="connsiteY3" fmla="*/ 0 h 939873"/>
                    <a:gd name="connsiteX0" fmla="*/ 152400 w 152400"/>
                    <a:gd name="connsiteY0" fmla="*/ 6334 h 946191"/>
                    <a:gd name="connsiteX1" fmla="*/ 152400 w 152400"/>
                    <a:gd name="connsiteY1" fmla="*/ 946134 h 946191"/>
                    <a:gd name="connsiteX2" fmla="*/ 0 w 152400"/>
                    <a:gd name="connsiteY2" fmla="*/ 476234 h 946191"/>
                    <a:gd name="connsiteX3" fmla="*/ 152400 w 152400"/>
                    <a:gd name="connsiteY3" fmla="*/ 6334 h 946191"/>
                    <a:gd name="connsiteX0" fmla="*/ 152400 w 168992"/>
                    <a:gd name="connsiteY0" fmla="*/ 8819 h 948675"/>
                    <a:gd name="connsiteX1" fmla="*/ 152400 w 168992"/>
                    <a:gd name="connsiteY1" fmla="*/ 948619 h 948675"/>
                    <a:gd name="connsiteX2" fmla="*/ 0 w 168992"/>
                    <a:gd name="connsiteY2" fmla="*/ 478719 h 948675"/>
                    <a:gd name="connsiteX3" fmla="*/ 152400 w 168992"/>
                    <a:gd name="connsiteY3" fmla="*/ 8819 h 948675"/>
                    <a:gd name="connsiteX0" fmla="*/ 152400 w 253324"/>
                    <a:gd name="connsiteY0" fmla="*/ 0 h 939911"/>
                    <a:gd name="connsiteX1" fmla="*/ 152400 w 253324"/>
                    <a:gd name="connsiteY1" fmla="*/ 939800 h 939911"/>
                    <a:gd name="connsiteX2" fmla="*/ 0 w 253324"/>
                    <a:gd name="connsiteY2" fmla="*/ 469900 h 939911"/>
                    <a:gd name="connsiteX3" fmla="*/ 152400 w 253324"/>
                    <a:gd name="connsiteY3" fmla="*/ 0 h 939911"/>
                    <a:gd name="connsiteX0" fmla="*/ 152400 w 152400"/>
                    <a:gd name="connsiteY0" fmla="*/ 0 h 939865"/>
                    <a:gd name="connsiteX1" fmla="*/ 152400 w 152400"/>
                    <a:gd name="connsiteY1" fmla="*/ 939800 h 939865"/>
                    <a:gd name="connsiteX2" fmla="*/ 0 w 152400"/>
                    <a:gd name="connsiteY2" fmla="*/ 469900 h 939865"/>
                    <a:gd name="connsiteX3" fmla="*/ 152400 w 152400"/>
                    <a:gd name="connsiteY3" fmla="*/ 0 h 939865"/>
                    <a:gd name="connsiteX0" fmla="*/ 152400 w 152400"/>
                    <a:gd name="connsiteY0" fmla="*/ 0 h 939800"/>
                    <a:gd name="connsiteX1" fmla="*/ 152400 w 152400"/>
                    <a:gd name="connsiteY1" fmla="*/ 939800 h 939800"/>
                    <a:gd name="connsiteX2" fmla="*/ 0 w 152400"/>
                    <a:gd name="connsiteY2" fmla="*/ 469900 h 939800"/>
                    <a:gd name="connsiteX3" fmla="*/ 152400 w 152400"/>
                    <a:gd name="connsiteY3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39800">
                      <a:moveTo>
                        <a:pt x="152400" y="0"/>
                      </a:moveTo>
                      <a:cubicBezTo>
                        <a:pt x="-60853" y="31751"/>
                        <a:pt x="-38100" y="940857"/>
                        <a:pt x="152400" y="939800"/>
                      </a:cubicBezTo>
                      <a:cubicBezTo>
                        <a:pt x="68232" y="939800"/>
                        <a:pt x="0" y="729419"/>
                        <a:pt x="0" y="469900"/>
                      </a:cubicBezTo>
                      <a:cubicBezTo>
                        <a:pt x="0" y="210381"/>
                        <a:pt x="68232" y="0"/>
                        <a:pt x="152400" y="0"/>
                      </a:cubicBezTo>
                      <a:close/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2700000" scaled="0"/>
                  </a:gra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FI" sz="10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9F0E52-9E76-7D9E-0309-CA33B5B8F5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824443" y="7015691"/>
                <a:ext cx="246592" cy="4497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3A11A2-93CF-3AA3-0B33-3EF1B1446092}"/>
                  </a:ext>
                </a:extLst>
              </p:cNvPr>
              <p:cNvSpPr/>
              <p:nvPr/>
            </p:nvSpPr>
            <p:spPr>
              <a:xfrm>
                <a:off x="-656168" y="64981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0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EE4C616-896A-26E8-9810-62A451732240}"/>
                  </a:ext>
                </a:extLst>
              </p:cNvPr>
              <p:cNvSpPr/>
              <p:nvPr/>
            </p:nvSpPr>
            <p:spPr>
              <a:xfrm>
                <a:off x="-656168" y="7437966"/>
                <a:ext cx="156636" cy="156634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>
                    <a:solidFill>
                      <a:schemeClr val="bg1"/>
                    </a:solidFill>
                  </a:rPr>
                  <a:t>1</a:t>
                </a:r>
                <a:endParaRPr lang="en-FI" sz="10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EEA7FDE-F34C-87B2-37DA-348CC406FFC9}"/>
                  </a:ext>
                </a:extLst>
              </p:cNvPr>
              <p:cNvGrpSpPr/>
              <p:nvPr/>
            </p:nvGrpSpPr>
            <p:grpSpPr>
              <a:xfrm>
                <a:off x="-1443568" y="6859058"/>
                <a:ext cx="156636" cy="378885"/>
                <a:chOff x="-1443568" y="6838949"/>
                <a:chExt cx="156636" cy="378885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ED4BC20-B03B-CEB6-30ED-E75160DF1529}"/>
                    </a:ext>
                  </a:extLst>
                </p:cNvPr>
                <p:cNvSpPr/>
                <p:nvPr/>
              </p:nvSpPr>
              <p:spPr>
                <a:xfrm>
                  <a:off x="-1443568" y="6838949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0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C24CC1A-0015-7EFF-1DA6-4BC6FBB7B0A7}"/>
                    </a:ext>
                  </a:extLst>
                </p:cNvPr>
                <p:cNvSpPr/>
                <p:nvPr/>
              </p:nvSpPr>
              <p:spPr>
                <a:xfrm>
                  <a:off x="-1443568" y="7061200"/>
                  <a:ext cx="156636" cy="156634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>
                      <a:solidFill>
                        <a:schemeClr val="bg1"/>
                      </a:solidFill>
                    </a:rPr>
                    <a:t>1</a:t>
                  </a:r>
                  <a:endParaRPr lang="en-FI" sz="100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1EBCE-5C2B-9916-4160-D52926673C35}"/>
                </a:ext>
              </a:extLst>
            </p:cNvPr>
            <p:cNvSpPr txBox="1"/>
            <p:nvPr/>
          </p:nvSpPr>
          <p:spPr>
            <a:xfrm>
              <a:off x="2148560" y="4426528"/>
              <a:ext cx="144130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Two qubits can be </a:t>
              </a:r>
              <a:r>
                <a:rPr lang="en-US" sz="1400" b="1">
                  <a:gradFill>
                    <a:gsLst>
                      <a:gs pos="0">
                        <a:schemeClr val="accent6"/>
                      </a:gs>
                      <a:gs pos="100000">
                        <a:schemeClr val="accent5"/>
                      </a:gs>
                    </a:gsLst>
                    <a:lin ang="0" scaled="0"/>
                  </a:gradFill>
                </a:rPr>
                <a:t>entangled</a:t>
              </a:r>
              <a:r>
                <a:rPr lang="en-US" sz="1400"/>
                <a:t>. Changing one directly impacts the other.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5F19D1A-2E4E-6AD0-75C9-F7B2B44E6B2A}"/>
              </a:ext>
            </a:extLst>
          </p:cNvPr>
          <p:cNvGrpSpPr/>
          <p:nvPr/>
        </p:nvGrpSpPr>
        <p:grpSpPr>
          <a:xfrm>
            <a:off x="4207356" y="1259081"/>
            <a:ext cx="7786033" cy="3988500"/>
            <a:chOff x="4207356" y="1259081"/>
            <a:chExt cx="7786033" cy="398850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BB51E28-F15F-9D85-8548-6959E2D4370B}"/>
                </a:ext>
              </a:extLst>
            </p:cNvPr>
            <p:cNvGrpSpPr/>
            <p:nvPr/>
          </p:nvGrpSpPr>
          <p:grpSpPr>
            <a:xfrm>
              <a:off x="4207356" y="1406969"/>
              <a:ext cx="7786033" cy="3840612"/>
              <a:chOff x="4207356" y="1006149"/>
              <a:chExt cx="7786033" cy="384061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5027DC7-5453-A677-6AE3-454DEB85B4B6}"/>
                  </a:ext>
                </a:extLst>
              </p:cNvPr>
              <p:cNvGrpSpPr/>
              <p:nvPr/>
            </p:nvGrpSpPr>
            <p:grpSpPr>
              <a:xfrm>
                <a:off x="9274552" y="1823011"/>
                <a:ext cx="968667" cy="968667"/>
                <a:chOff x="7490562" y="1403072"/>
                <a:chExt cx="900000" cy="900001"/>
              </a:xfrm>
              <a:effectLst/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5DDBD2C-EF36-91BE-B11F-25DFC24E0090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4650288-5D45-A761-9A20-4620C13B1A11}"/>
                    </a:ext>
                  </a:extLst>
                </p:cNvPr>
                <p:cNvSpPr txBox="1"/>
                <p:nvPr/>
              </p:nvSpPr>
              <p:spPr>
                <a:xfrm>
                  <a:off x="7498817" y="1699182"/>
                  <a:ext cx="883493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50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E67A8E1-3A65-B010-7C7B-857A1DC58C25}"/>
                  </a:ext>
                </a:extLst>
              </p:cNvPr>
              <p:cNvGrpSpPr/>
              <p:nvPr/>
            </p:nvGrpSpPr>
            <p:grpSpPr>
              <a:xfrm>
                <a:off x="10928663" y="1248084"/>
                <a:ext cx="1050290" cy="968667"/>
                <a:chOff x="7452647" y="1403072"/>
                <a:chExt cx="975834" cy="900001"/>
              </a:xfrm>
              <a:effectLst/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162D93F-6694-9697-A4CD-3E30008C4CBF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ED444BD-2757-E40B-BE2E-A2E233223AF6}"/>
                    </a:ext>
                  </a:extLst>
                </p:cNvPr>
                <p:cNvSpPr txBox="1"/>
                <p:nvPr/>
              </p:nvSpPr>
              <p:spPr>
                <a:xfrm>
                  <a:off x="7452647" y="1699182"/>
                  <a:ext cx="975834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300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26761B9-41EA-9C29-CEDB-E0B4E7CFA3CD}"/>
                  </a:ext>
                </a:extLst>
              </p:cNvPr>
              <p:cNvGrpSpPr/>
              <p:nvPr/>
            </p:nvGrpSpPr>
            <p:grpSpPr>
              <a:xfrm>
                <a:off x="9263921" y="1723221"/>
                <a:ext cx="968667" cy="968667"/>
                <a:chOff x="7490562" y="1403072"/>
                <a:chExt cx="900000" cy="900001"/>
              </a:xfrm>
              <a:effectLst/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483FAE93-16F7-6ADF-274B-EA7AFE17E306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A3A87B5D-7894-2D11-B834-F44A081C772E}"/>
                    </a:ext>
                  </a:extLst>
                </p:cNvPr>
                <p:cNvSpPr txBox="1"/>
                <p:nvPr/>
              </p:nvSpPr>
              <p:spPr>
                <a:xfrm>
                  <a:off x="7498817" y="1699182"/>
                  <a:ext cx="883493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50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55EB2D5-6C45-82BC-0277-B2863A26C47A}"/>
                  </a:ext>
                </a:extLst>
              </p:cNvPr>
              <p:cNvGrpSpPr/>
              <p:nvPr/>
            </p:nvGrpSpPr>
            <p:grpSpPr>
              <a:xfrm>
                <a:off x="7609817" y="2298148"/>
                <a:ext cx="968667" cy="968667"/>
                <a:chOff x="5399841" y="1403072"/>
                <a:chExt cx="900000" cy="900001"/>
              </a:xfrm>
              <a:effectLst/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4F493801-7C91-6179-DCA7-4323F14AEEA5}"/>
                    </a:ext>
                  </a:extLst>
                </p:cNvPr>
                <p:cNvSpPr/>
                <p:nvPr/>
              </p:nvSpPr>
              <p:spPr>
                <a:xfrm>
                  <a:off x="5399841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49766C7-C2CD-107B-E7A6-916EFDAFF412}"/>
                    </a:ext>
                  </a:extLst>
                </p:cNvPr>
                <p:cNvSpPr txBox="1"/>
                <p:nvPr/>
              </p:nvSpPr>
              <p:spPr>
                <a:xfrm>
                  <a:off x="5476607" y="1699182"/>
                  <a:ext cx="746472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5627452-303D-C2AD-3F24-8400E84B289A}"/>
                  </a:ext>
                </a:extLst>
              </p:cNvPr>
              <p:cNvGrpSpPr/>
              <p:nvPr/>
            </p:nvGrpSpPr>
            <p:grpSpPr>
              <a:xfrm>
                <a:off x="10918032" y="1148294"/>
                <a:ext cx="1050290" cy="968667"/>
                <a:chOff x="7452647" y="1403072"/>
                <a:chExt cx="975834" cy="900001"/>
              </a:xfrm>
              <a:effectLst/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AAD7078F-AA08-F884-CA8E-3520DD0C60B8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20DAFBDA-F14A-F880-2486-E1FB2FADA574}"/>
                    </a:ext>
                  </a:extLst>
                </p:cNvPr>
                <p:cNvSpPr txBox="1"/>
                <p:nvPr/>
              </p:nvSpPr>
              <p:spPr>
                <a:xfrm>
                  <a:off x="7452647" y="1699182"/>
                  <a:ext cx="975834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300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9BBC32E-696E-67F6-EB16-CFB4A24C2E4C}"/>
                  </a:ext>
                </a:extLst>
              </p:cNvPr>
              <p:cNvGrpSpPr/>
              <p:nvPr/>
            </p:nvGrpSpPr>
            <p:grpSpPr>
              <a:xfrm>
                <a:off x="9222110" y="1641824"/>
                <a:ext cx="968667" cy="968667"/>
                <a:chOff x="7490562" y="1403072"/>
                <a:chExt cx="900000" cy="900001"/>
              </a:xfrm>
              <a:effectLst/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4F7F467C-3E81-9340-4048-409C645D8C40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B397E05-AA78-ED24-E894-809197881BF4}"/>
                    </a:ext>
                  </a:extLst>
                </p:cNvPr>
                <p:cNvSpPr txBox="1"/>
                <p:nvPr/>
              </p:nvSpPr>
              <p:spPr>
                <a:xfrm>
                  <a:off x="7498817" y="1699182"/>
                  <a:ext cx="883493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50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39324A3-4189-7582-4CD2-22CDCDCC6BB9}"/>
                  </a:ext>
                </a:extLst>
              </p:cNvPr>
              <p:cNvGrpSpPr/>
              <p:nvPr/>
            </p:nvGrpSpPr>
            <p:grpSpPr>
              <a:xfrm>
                <a:off x="5913902" y="2791678"/>
                <a:ext cx="968667" cy="968667"/>
                <a:chOff x="3309119" y="1403072"/>
                <a:chExt cx="900000" cy="900001"/>
              </a:xfrm>
              <a:effectLst/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5701D5B-8D49-C9CB-6592-2D2B3D02DAB8}"/>
                    </a:ext>
                  </a:extLst>
                </p:cNvPr>
                <p:cNvSpPr/>
                <p:nvPr/>
              </p:nvSpPr>
              <p:spPr>
                <a:xfrm>
                  <a:off x="3309119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231C62D-BF53-6666-9720-0CBAFD4DA297}"/>
                    </a:ext>
                  </a:extLst>
                </p:cNvPr>
                <p:cNvSpPr txBox="1"/>
                <p:nvPr/>
              </p:nvSpPr>
              <p:spPr>
                <a:xfrm>
                  <a:off x="3363544" y="1699182"/>
                  <a:ext cx="791153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2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A037E33-2729-2798-5077-A3C2D212D014}"/>
                  </a:ext>
                </a:extLst>
              </p:cNvPr>
              <p:cNvGrpSpPr/>
              <p:nvPr/>
            </p:nvGrpSpPr>
            <p:grpSpPr>
              <a:xfrm>
                <a:off x="7568006" y="2216751"/>
                <a:ext cx="968667" cy="968667"/>
                <a:chOff x="5399841" y="1403072"/>
                <a:chExt cx="900000" cy="900001"/>
              </a:xfrm>
              <a:effectLst/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A943540-3151-EF0E-0356-83F0DDA88A11}"/>
                    </a:ext>
                  </a:extLst>
                </p:cNvPr>
                <p:cNvSpPr/>
                <p:nvPr/>
              </p:nvSpPr>
              <p:spPr>
                <a:xfrm>
                  <a:off x="5399841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82A822CD-2848-BDA3-237B-F3E8316DF0EA}"/>
                    </a:ext>
                  </a:extLst>
                </p:cNvPr>
                <p:cNvSpPr txBox="1"/>
                <p:nvPr/>
              </p:nvSpPr>
              <p:spPr>
                <a:xfrm>
                  <a:off x="5476607" y="1699182"/>
                  <a:ext cx="746472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3E4F198-F7CC-6721-A854-5A2DFFBC242B}"/>
                  </a:ext>
                </a:extLst>
              </p:cNvPr>
              <p:cNvGrpSpPr/>
              <p:nvPr/>
            </p:nvGrpSpPr>
            <p:grpSpPr>
              <a:xfrm>
                <a:off x="10876221" y="1066897"/>
                <a:ext cx="1050290" cy="968667"/>
                <a:chOff x="7452647" y="1403072"/>
                <a:chExt cx="975834" cy="900001"/>
              </a:xfrm>
              <a:effectLst/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B3F03B6-D08F-F8F6-B4DE-FB506CED6873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949C971-A4DA-1D97-2EEE-1C07D3E63322}"/>
                    </a:ext>
                  </a:extLst>
                </p:cNvPr>
                <p:cNvSpPr txBox="1"/>
                <p:nvPr/>
              </p:nvSpPr>
              <p:spPr>
                <a:xfrm>
                  <a:off x="7452647" y="1699182"/>
                  <a:ext cx="975834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300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0856D8A-E9BD-44BC-007D-EC3985171303}"/>
                  </a:ext>
                </a:extLst>
              </p:cNvPr>
              <p:cNvGrpSpPr/>
              <p:nvPr/>
            </p:nvGrpSpPr>
            <p:grpSpPr>
              <a:xfrm>
                <a:off x="4207356" y="3305859"/>
                <a:ext cx="968667" cy="968667"/>
                <a:chOff x="1218397" y="1403072"/>
                <a:chExt cx="900000" cy="900001"/>
              </a:xfrm>
              <a:effectLst/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18ACEEE1-7640-386B-52F0-B65E022D6743}"/>
                    </a:ext>
                  </a:extLst>
                </p:cNvPr>
                <p:cNvSpPr/>
                <p:nvPr/>
              </p:nvSpPr>
              <p:spPr>
                <a:xfrm>
                  <a:off x="1218397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9573F25-8A69-1160-B971-43DF1D5FB307}"/>
                    </a:ext>
                  </a:extLst>
                </p:cNvPr>
                <p:cNvSpPr txBox="1"/>
                <p:nvPr/>
              </p:nvSpPr>
              <p:spPr>
                <a:xfrm>
                  <a:off x="1336865" y="1699182"/>
                  <a:ext cx="663067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1Qubit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73257D-CDE8-C895-CB96-FFF0DF2E0E04}"/>
                  </a:ext>
                </a:extLst>
              </p:cNvPr>
              <p:cNvGrpSpPr/>
              <p:nvPr/>
            </p:nvGrpSpPr>
            <p:grpSpPr>
              <a:xfrm>
                <a:off x="9169668" y="1581076"/>
                <a:ext cx="968667" cy="968667"/>
                <a:chOff x="7490562" y="1403072"/>
                <a:chExt cx="900000" cy="900001"/>
              </a:xfrm>
              <a:effectLst/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24C6D51-72CD-A3D4-2D49-17DBB0C19AD6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53552B5-0278-CDF6-082A-A3F03C9272F0}"/>
                    </a:ext>
                  </a:extLst>
                </p:cNvPr>
                <p:cNvSpPr txBox="1"/>
                <p:nvPr/>
              </p:nvSpPr>
              <p:spPr>
                <a:xfrm>
                  <a:off x="7498817" y="1699182"/>
                  <a:ext cx="883493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50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4688BEE-5F69-8739-4735-DACA2806C307}"/>
                  </a:ext>
                </a:extLst>
              </p:cNvPr>
              <p:cNvGrpSpPr/>
              <p:nvPr/>
            </p:nvGrpSpPr>
            <p:grpSpPr>
              <a:xfrm>
                <a:off x="5861460" y="2730930"/>
                <a:ext cx="968667" cy="968667"/>
                <a:chOff x="3309119" y="1403072"/>
                <a:chExt cx="900000" cy="900001"/>
              </a:xfrm>
              <a:effectLst/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A93B1EA-CCB0-EE70-88CB-9E7946C6B86F}"/>
                    </a:ext>
                  </a:extLst>
                </p:cNvPr>
                <p:cNvSpPr/>
                <p:nvPr/>
              </p:nvSpPr>
              <p:spPr>
                <a:xfrm>
                  <a:off x="3309119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F4414CF-3502-95F3-573F-1AB372FB0F59}"/>
                    </a:ext>
                  </a:extLst>
                </p:cNvPr>
                <p:cNvSpPr txBox="1"/>
                <p:nvPr/>
              </p:nvSpPr>
              <p:spPr>
                <a:xfrm>
                  <a:off x="3363544" y="1699182"/>
                  <a:ext cx="791153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2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D9B8D3E-85F7-DB42-2298-7ABC211AB8CD}"/>
                  </a:ext>
                </a:extLst>
              </p:cNvPr>
              <p:cNvGrpSpPr/>
              <p:nvPr/>
            </p:nvGrpSpPr>
            <p:grpSpPr>
              <a:xfrm>
                <a:off x="7515564" y="2156003"/>
                <a:ext cx="968667" cy="968667"/>
                <a:chOff x="5399841" y="1403072"/>
                <a:chExt cx="900000" cy="900001"/>
              </a:xfrm>
              <a:effectLst/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3C0D0FAE-5C0F-0F94-451A-C854493260CA}"/>
                    </a:ext>
                  </a:extLst>
                </p:cNvPr>
                <p:cNvSpPr/>
                <p:nvPr/>
              </p:nvSpPr>
              <p:spPr>
                <a:xfrm>
                  <a:off x="5399841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B889B0-BD0E-752B-0FBA-4DBC5605A442}"/>
                    </a:ext>
                  </a:extLst>
                </p:cNvPr>
                <p:cNvSpPr txBox="1"/>
                <p:nvPr/>
              </p:nvSpPr>
              <p:spPr>
                <a:xfrm>
                  <a:off x="5476607" y="1699182"/>
                  <a:ext cx="746472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C25FE64-5576-DA21-2436-0C52BC510CA7}"/>
                  </a:ext>
                </a:extLst>
              </p:cNvPr>
              <p:cNvGrpSpPr/>
              <p:nvPr/>
            </p:nvGrpSpPr>
            <p:grpSpPr>
              <a:xfrm>
                <a:off x="10823779" y="1006149"/>
                <a:ext cx="1050290" cy="968667"/>
                <a:chOff x="7452647" y="1403072"/>
                <a:chExt cx="975834" cy="900001"/>
              </a:xfrm>
              <a:effectLst/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B6D8E85A-79EE-E632-5B82-9E2E0F37C4A4}"/>
                    </a:ext>
                  </a:extLst>
                </p:cNvPr>
                <p:cNvSpPr/>
                <p:nvPr/>
              </p:nvSpPr>
              <p:spPr>
                <a:xfrm>
                  <a:off x="7490562" y="1403072"/>
                  <a:ext cx="900000" cy="900001"/>
                </a:xfrm>
                <a:prstGeom prst="ellipse">
                  <a:avLst/>
                </a:prstGeom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774700" dist="393700" dir="3000000" sx="101000" sy="101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B0B7912-84E2-2267-E0BD-95F44008540F}"/>
                    </a:ext>
                  </a:extLst>
                </p:cNvPr>
                <p:cNvSpPr txBox="1"/>
                <p:nvPr/>
              </p:nvSpPr>
              <p:spPr>
                <a:xfrm>
                  <a:off x="7452647" y="1699182"/>
                  <a:ext cx="975834" cy="2859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300 Qubits</a:t>
                  </a:r>
                  <a:endParaRPr lang="en-GB" sz="14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91970498-406C-E617-ACC0-FF109F61B037}"/>
                  </a:ext>
                </a:extLst>
              </p:cNvPr>
              <p:cNvSpPr/>
              <p:nvPr/>
            </p:nvSpPr>
            <p:spPr>
              <a:xfrm rot="12752496" flipH="1">
                <a:off x="4476127" y="2430645"/>
                <a:ext cx="1749978" cy="1749978"/>
              </a:xfrm>
              <a:prstGeom prst="arc">
                <a:avLst/>
              </a:prstGeom>
              <a:noFill/>
              <a:ln w="38100" cap="rnd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0"/>
                      </a:schemeClr>
                    </a:gs>
                    <a:gs pos="40000">
                      <a:schemeClr val="accent5">
                        <a:lumMod val="40000"/>
                        <a:lumOff val="60000"/>
                      </a:schemeClr>
                    </a:gs>
                    <a:gs pos="60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  <a:tileRect/>
                </a:gradFill>
                <a:prstDash val="solid"/>
                <a:round/>
                <a:tailEnd type="arrow"/>
              </a:ln>
              <a:effectLst>
                <a:outerShdw blurRad="50800" dist="266700" dir="3900000" sx="90000" sy="9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BCF7815-51F3-4DA1-1587-2F9A0A2DACAD}"/>
                  </a:ext>
                </a:extLst>
              </p:cNvPr>
              <p:cNvSpPr txBox="1"/>
              <p:nvPr/>
            </p:nvSpPr>
            <p:spPr>
              <a:xfrm>
                <a:off x="5180650" y="4323541"/>
                <a:ext cx="915350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 x basis states</a:t>
                </a:r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49457AB9-C94E-E84F-3025-A712158E589A}"/>
                  </a:ext>
                </a:extLst>
              </p:cNvPr>
              <p:cNvSpPr/>
              <p:nvPr/>
            </p:nvSpPr>
            <p:spPr>
              <a:xfrm rot="12752496" flipH="1">
                <a:off x="6197596" y="1913065"/>
                <a:ext cx="1749978" cy="1749978"/>
              </a:xfrm>
              <a:prstGeom prst="arc">
                <a:avLst/>
              </a:prstGeom>
              <a:noFill/>
              <a:ln w="38100" cap="rnd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0"/>
                      </a:schemeClr>
                    </a:gs>
                    <a:gs pos="40000">
                      <a:schemeClr val="accent5">
                        <a:lumMod val="40000"/>
                        <a:lumOff val="60000"/>
                      </a:schemeClr>
                    </a:gs>
                    <a:gs pos="60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  <a:tileRect/>
                </a:gradFill>
                <a:prstDash val="solid"/>
                <a:round/>
                <a:tailEnd type="arrow"/>
              </a:ln>
              <a:effectLst>
                <a:outerShdw blurRad="50800" dist="266700" dir="3900000" sx="90000" sy="9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A315F4D-EB42-4680-ECD6-BD5D2C3003FD}"/>
                  </a:ext>
                </a:extLst>
              </p:cNvPr>
              <p:cNvSpPr txBox="1"/>
              <p:nvPr/>
            </p:nvSpPr>
            <p:spPr>
              <a:xfrm>
                <a:off x="6902119" y="3805961"/>
                <a:ext cx="915350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 x basis states</a:t>
                </a:r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A1A7DA08-AD42-1B55-6C08-BF6D9348DE1C}"/>
                  </a:ext>
                </a:extLst>
              </p:cNvPr>
              <p:cNvSpPr/>
              <p:nvPr/>
            </p:nvSpPr>
            <p:spPr>
              <a:xfrm rot="12752496" flipH="1">
                <a:off x="7850280" y="1432355"/>
                <a:ext cx="1749978" cy="1749978"/>
              </a:xfrm>
              <a:prstGeom prst="arc">
                <a:avLst/>
              </a:prstGeom>
              <a:noFill/>
              <a:ln w="38100" cap="rnd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0"/>
                      </a:schemeClr>
                    </a:gs>
                    <a:gs pos="40000">
                      <a:schemeClr val="accent5">
                        <a:lumMod val="40000"/>
                        <a:lumOff val="60000"/>
                      </a:schemeClr>
                    </a:gs>
                    <a:gs pos="60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  <a:tileRect/>
                </a:gradFill>
                <a:prstDash val="dash"/>
                <a:round/>
                <a:tailEnd type="arrow"/>
              </a:ln>
              <a:effectLst>
                <a:outerShdw blurRad="50800" dist="266700" dir="3900000" sx="90000" sy="9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FB435B8-AEAA-844E-9546-83126C09503D}"/>
                  </a:ext>
                </a:extLst>
              </p:cNvPr>
              <p:cNvSpPr txBox="1"/>
              <p:nvPr/>
            </p:nvSpPr>
            <p:spPr>
              <a:xfrm>
                <a:off x="9301210" y="2916019"/>
                <a:ext cx="915350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  <a:r>
                  <a:rPr lang="en-GB" sz="14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50</a:t>
                </a:r>
                <a:r>
                  <a:rPr lang="en-GB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states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97C71E1-6289-8C4E-053A-8DDF64FD2017}"/>
                  </a:ext>
                </a:extLst>
              </p:cNvPr>
              <p:cNvSpPr txBox="1"/>
              <p:nvPr/>
            </p:nvSpPr>
            <p:spPr>
              <a:xfrm>
                <a:off x="11078039" y="2307344"/>
                <a:ext cx="915350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  <a:r>
                  <a:rPr lang="en-GB" sz="1400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  <a:r>
                  <a:rPr lang="en-GB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states</a:t>
                </a:r>
              </a:p>
            </p:txBody>
          </p:sp>
        </p:grp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5FC7969C-007F-7559-1952-22F8D605ABCC}"/>
                </a:ext>
              </a:extLst>
            </p:cNvPr>
            <p:cNvSpPr/>
            <p:nvPr/>
          </p:nvSpPr>
          <p:spPr>
            <a:xfrm rot="12752496" flipH="1">
              <a:off x="9549427" y="1259081"/>
              <a:ext cx="1749978" cy="1749978"/>
            </a:xfrm>
            <a:prstGeom prst="arc">
              <a:avLst/>
            </a:prstGeom>
            <a:noFill/>
            <a:ln w="38100" cap="rnd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0"/>
                    </a:schemeClr>
                  </a:gs>
                  <a:gs pos="40000">
                    <a:schemeClr val="accent5">
                      <a:lumMod val="40000"/>
                      <a:lumOff val="60000"/>
                    </a:schemeClr>
                  </a:gs>
                  <a:gs pos="6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prstDash val="dash"/>
              <a:round/>
              <a:tailEnd type="arrow"/>
            </a:ln>
            <a:effectLst>
              <a:outerShdw blurRad="50800" dist="266700" dir="3900000" sx="90000" sy="9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117F844-2DF7-04F0-BE69-A73946737999}"/>
              </a:ext>
            </a:extLst>
          </p:cNvPr>
          <p:cNvGrpSpPr/>
          <p:nvPr/>
        </p:nvGrpSpPr>
        <p:grpSpPr>
          <a:xfrm>
            <a:off x="8764859" y="3796710"/>
            <a:ext cx="2792948" cy="1185215"/>
            <a:chOff x="8745069" y="3649917"/>
            <a:chExt cx="2792948" cy="1185215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D75D27-F723-CBA8-62E9-D63B0318816A}"/>
                </a:ext>
              </a:extLst>
            </p:cNvPr>
            <p:cNvGrpSpPr/>
            <p:nvPr/>
          </p:nvGrpSpPr>
          <p:grpSpPr>
            <a:xfrm>
              <a:off x="9000850" y="3866465"/>
              <a:ext cx="2537167" cy="968667"/>
              <a:chOff x="8618898" y="3410040"/>
              <a:chExt cx="2537167" cy="968667"/>
            </a:xfrm>
          </p:grpSpPr>
          <p:sp>
            <p:nvSpPr>
              <p:cNvPr id="123" name="Rectangle: Rounded Corners 15">
                <a:extLst>
                  <a:ext uri="{FF2B5EF4-FFF2-40B4-BE49-F238E27FC236}">
                    <a16:creationId xmlns:a16="http://schemas.microsoft.com/office/drawing/2014/main" id="{C6280B5A-ED96-E371-F797-EA17BD8DA928}"/>
                  </a:ext>
                </a:extLst>
              </p:cNvPr>
              <p:cNvSpPr/>
              <p:nvPr/>
            </p:nvSpPr>
            <p:spPr bwMode="auto">
              <a:xfrm>
                <a:off x="8618898" y="3410040"/>
                <a:ext cx="2537167" cy="968667"/>
              </a:xfrm>
              <a:prstGeom prst="roundRect">
                <a:avLst>
                  <a:gd name="adj" fmla="val 1695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279400" dir="2040000" sx="80000" sy="80000" algn="t" rotWithShape="0">
                  <a:schemeClr val="tx1">
                    <a:lumMod val="95000"/>
                    <a:lumOff val="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35F92D9-F4D1-FA18-3E14-B460D75B2071}"/>
                  </a:ext>
                </a:extLst>
              </p:cNvPr>
              <p:cNvSpPr txBox="1"/>
              <p:nvPr/>
            </p:nvSpPr>
            <p:spPr>
              <a:xfrm>
                <a:off x="8734839" y="3525041"/>
                <a:ext cx="230528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/>
                  <a:t>Classical supercomputers hit a roadblock at 50 qubits (Technology Review)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7A3FD8D-FD27-BA96-B1AF-3848CB7F4FB8}"/>
                </a:ext>
              </a:extLst>
            </p:cNvPr>
            <p:cNvGrpSpPr/>
            <p:nvPr/>
          </p:nvGrpSpPr>
          <p:grpSpPr>
            <a:xfrm>
              <a:off x="8745069" y="3649917"/>
              <a:ext cx="402050" cy="437857"/>
              <a:chOff x="8745069" y="3649917"/>
              <a:chExt cx="402050" cy="437857"/>
            </a:xfrm>
          </p:grpSpPr>
          <p:sp>
            <p:nvSpPr>
              <p:cNvPr id="129" name="Graphic 18">
                <a:extLst>
                  <a:ext uri="{FF2B5EF4-FFF2-40B4-BE49-F238E27FC236}">
                    <a16:creationId xmlns:a16="http://schemas.microsoft.com/office/drawing/2014/main" id="{637EEE15-ED36-0895-5A26-457DA4DC9166}"/>
                  </a:ext>
                </a:extLst>
              </p:cNvPr>
              <p:cNvSpPr/>
              <p:nvPr/>
            </p:nvSpPr>
            <p:spPr bwMode="auto">
              <a:xfrm>
                <a:off x="8745069" y="3649917"/>
                <a:ext cx="402050" cy="437857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 extrusionOk="0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6"/>
                  </a:gs>
                  <a:gs pos="75000">
                    <a:schemeClr val="accent5"/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chemeClr val="accent1">
                    <a:alpha val="30000"/>
                  </a:schemeClr>
                </a:outerShdw>
              </a:effectLst>
            </p:spPr>
            <p:txBody>
              <a:bodyPr rtlCol="0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5DE2BCA1-31AC-7AB6-27ED-774B9B48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838051" y="3760802"/>
                <a:ext cx="216086" cy="216086"/>
              </a:xfrm>
              <a:prstGeom prst="rect">
                <a:avLst/>
              </a:prstGeom>
            </p:spPr>
          </p:pic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9FE9EEF-8660-05EB-528E-D80080082CFD}"/>
              </a:ext>
            </a:extLst>
          </p:cNvPr>
          <p:cNvSpPr txBox="1"/>
          <p:nvPr/>
        </p:nvSpPr>
        <p:spPr>
          <a:xfrm>
            <a:off x="3990646" y="5458525"/>
            <a:ext cx="718864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Microsoft Sans Serif" panose="020B0604020202020204" pitchFamily="34" charset="0"/>
              <a:buChar char="→"/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Exponential increase in computational capacity</a:t>
            </a:r>
          </a:p>
          <a:p>
            <a:pPr marL="285750" indent="-285750">
              <a:spcBef>
                <a:spcPts val="600"/>
              </a:spcBef>
              <a:buFont typeface="Microsoft Sans Serif" panose="020B0604020202020204" pitchFamily="34" charset="0"/>
              <a:buChar char="→"/>
            </a:pPr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Enables new algorithms and solutions to previously intractable problems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5DF434-6E50-3E78-FBE2-43F489F5120D}"/>
              </a:ext>
            </a:extLst>
          </p:cNvPr>
          <p:cNvGrpSpPr/>
          <p:nvPr/>
        </p:nvGrpSpPr>
        <p:grpSpPr>
          <a:xfrm>
            <a:off x="10560496" y="908550"/>
            <a:ext cx="1296247" cy="432218"/>
            <a:chOff x="10560496" y="908550"/>
            <a:chExt cx="1296247" cy="432218"/>
          </a:xfrm>
        </p:grpSpPr>
        <p:sp>
          <p:nvSpPr>
            <p:cNvPr id="2" name="5-point Star 1">
              <a:extLst>
                <a:ext uri="{FF2B5EF4-FFF2-40B4-BE49-F238E27FC236}">
                  <a16:creationId xmlns:a16="http://schemas.microsoft.com/office/drawing/2014/main" id="{DF00167A-5A74-FFE1-70F7-30864CA89ECA}"/>
                </a:ext>
              </a:extLst>
            </p:cNvPr>
            <p:cNvSpPr/>
            <p:nvPr/>
          </p:nvSpPr>
          <p:spPr>
            <a:xfrm>
              <a:off x="10560496" y="941447"/>
              <a:ext cx="399321" cy="399321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tx1"/>
                </a:solidFill>
              </a:endParaRPr>
            </a:p>
          </p:txBody>
        </p:sp>
        <p:sp>
          <p:nvSpPr>
            <p:cNvPr id="4" name="5-point Star 3">
              <a:extLst>
                <a:ext uri="{FF2B5EF4-FFF2-40B4-BE49-F238E27FC236}">
                  <a16:creationId xmlns:a16="http://schemas.microsoft.com/office/drawing/2014/main" id="{9AA36659-FA21-84A5-DD4C-FF7C24E5675E}"/>
                </a:ext>
              </a:extLst>
            </p:cNvPr>
            <p:cNvSpPr/>
            <p:nvPr/>
          </p:nvSpPr>
          <p:spPr>
            <a:xfrm>
              <a:off x="11205015" y="908550"/>
              <a:ext cx="219582" cy="212503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tx1"/>
                </a:solidFill>
              </a:endParaRPr>
            </a:p>
          </p:txBody>
        </p:sp>
        <p:sp>
          <p:nvSpPr>
            <p:cNvPr id="6" name="5-point Star 5">
              <a:extLst>
                <a:ext uri="{FF2B5EF4-FFF2-40B4-BE49-F238E27FC236}">
                  <a16:creationId xmlns:a16="http://schemas.microsoft.com/office/drawing/2014/main" id="{61F1AD17-04FF-0FB9-1781-B765FCDE4369}"/>
                </a:ext>
              </a:extLst>
            </p:cNvPr>
            <p:cNvSpPr/>
            <p:nvPr/>
          </p:nvSpPr>
          <p:spPr>
            <a:xfrm>
              <a:off x="11637161" y="1109967"/>
              <a:ext cx="219582" cy="212503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BB7668-9DD1-1B9A-C66B-11AD28B8FFE4}"/>
              </a:ext>
            </a:extLst>
          </p:cNvPr>
          <p:cNvGrpSpPr/>
          <p:nvPr/>
        </p:nvGrpSpPr>
        <p:grpSpPr>
          <a:xfrm>
            <a:off x="4093354" y="1196752"/>
            <a:ext cx="3765649" cy="1594888"/>
            <a:chOff x="4093354" y="1221255"/>
            <a:chExt cx="3765649" cy="15948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3BFFCDF-85C8-3850-003C-DF99080D1612}"/>
                </a:ext>
              </a:extLst>
            </p:cNvPr>
            <p:cNvSpPr/>
            <p:nvPr/>
          </p:nvSpPr>
          <p:spPr bwMode="auto">
            <a:xfrm>
              <a:off x="4348367" y="1311285"/>
              <a:ext cx="3510636" cy="1504858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368300" dir="1200000" sx="80000" sy="80000" algn="t" rotWithShape="0">
                <a:schemeClr val="tx1">
                  <a:lumMod val="95000"/>
                  <a:lumOff val="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4FE0B9-03B6-E057-F991-41A6FCA8A5FF}"/>
                </a:ext>
              </a:extLst>
            </p:cNvPr>
            <p:cNvSpPr/>
            <p:nvPr/>
          </p:nvSpPr>
          <p:spPr bwMode="auto">
            <a:xfrm>
              <a:off x="4529150" y="1407046"/>
              <a:ext cx="3312364" cy="1323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1400" dirty="0">
                  <a:cs typeface="Segoe UI Light"/>
                </a:rPr>
                <a:t>000         001         010         011   </a:t>
              </a:r>
              <a:br>
                <a:rPr lang="en-US" sz="1400" dirty="0">
                  <a:cs typeface="Segoe UI Light"/>
                </a:rPr>
              </a:br>
              <a:r>
                <a:rPr lang="en-US" sz="1400" dirty="0">
                  <a:cs typeface="Segoe UI Light"/>
                </a:rPr>
                <a:t>100         101         110         111</a:t>
              </a:r>
            </a:p>
            <a:p>
              <a:pPr marL="285750" indent="-285750">
                <a:spcBef>
                  <a:spcPts val="600"/>
                </a:spcBef>
                <a:buFont typeface="Microsoft Sans Serif" panose="020B0604020202020204" pitchFamily="34" charset="0"/>
                <a:buChar char="→"/>
                <a:defRPr/>
              </a:pPr>
              <a:r>
                <a:rPr lang="en-US" sz="1400" b="1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3 qubits can be in a superposition of all 2</a:t>
              </a:r>
              <a:r>
                <a:rPr lang="en-US" sz="1400" b="1" baseline="30000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3 </a:t>
              </a:r>
              <a:r>
                <a:rPr lang="en-US" sz="1400" b="1" dirty="0">
                  <a:gradFill>
                    <a:gsLst>
                      <a:gs pos="15000">
                        <a:schemeClr val="accent5"/>
                      </a:gs>
                      <a:gs pos="75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= 8 basis states</a:t>
              </a:r>
            </a:p>
            <a:p>
              <a:pPr marL="285750" indent="-285750">
                <a:spcBef>
                  <a:spcPts val="600"/>
                </a:spcBef>
                <a:buFont typeface="Microsoft Sans Serif" panose="020B0604020202020204" pitchFamily="34" charset="0"/>
                <a:buChar char="→"/>
                <a:defRPr/>
              </a:pPr>
              <a:r>
                <a:rPr lang="en-US" sz="1400" dirty="0"/>
                <a:t>A 3-bit state can be just one of them</a:t>
              </a:r>
            </a:p>
          </p:txBody>
        </p:sp>
        <p:sp>
          <p:nvSpPr>
            <p:cNvPr id="18" name="Graphic 18">
              <a:extLst>
                <a:ext uri="{FF2B5EF4-FFF2-40B4-BE49-F238E27FC236}">
                  <a16:creationId xmlns:a16="http://schemas.microsoft.com/office/drawing/2014/main" id="{DCE59294-2BCC-F27F-40F5-D5BE6997FBF1}"/>
                </a:ext>
              </a:extLst>
            </p:cNvPr>
            <p:cNvSpPr/>
            <p:nvPr/>
          </p:nvSpPr>
          <p:spPr bwMode="auto">
            <a:xfrm>
              <a:off x="4093354" y="1221255"/>
              <a:ext cx="402050" cy="437857"/>
            </a:xfrm>
            <a:custGeom>
              <a:avLst/>
              <a:gdLst>
                <a:gd name="connsiteX0" fmla="*/ 1238039 w 3142829"/>
                <a:gd name="connsiteY0" fmla="*/ 89328 h 3422732"/>
                <a:gd name="connsiteX1" fmla="*/ 1904789 w 3142829"/>
                <a:gd name="connsiteY1" fmla="*/ 89328 h 3422732"/>
                <a:gd name="connsiteX2" fmla="*/ 2809455 w 3142829"/>
                <a:gd name="connsiteY2" fmla="*/ 611635 h 3422732"/>
                <a:gd name="connsiteX3" fmla="*/ 3142830 w 3142829"/>
                <a:gd name="connsiteY3" fmla="*/ 1189063 h 3422732"/>
                <a:gd name="connsiteX4" fmla="*/ 3142830 w 3142829"/>
                <a:gd name="connsiteY4" fmla="*/ 2233669 h 3422732"/>
                <a:gd name="connsiteX5" fmla="*/ 2809455 w 3142829"/>
                <a:gd name="connsiteY5" fmla="*/ 2811094 h 3422732"/>
                <a:gd name="connsiteX6" fmla="*/ 1904789 w 3142829"/>
                <a:gd name="connsiteY6" fmla="*/ 3333407 h 3422732"/>
                <a:gd name="connsiteX7" fmla="*/ 1238039 w 3142829"/>
                <a:gd name="connsiteY7" fmla="*/ 3333407 h 3422732"/>
                <a:gd name="connsiteX8" fmla="*/ 333375 w 3142829"/>
                <a:gd name="connsiteY8" fmla="*/ 2811094 h 3422732"/>
                <a:gd name="connsiteX9" fmla="*/ 0 w 3142829"/>
                <a:gd name="connsiteY9" fmla="*/ 2233669 h 3422732"/>
                <a:gd name="connsiteX10" fmla="*/ 0 w 3142829"/>
                <a:gd name="connsiteY10" fmla="*/ 1189063 h 3422732"/>
                <a:gd name="connsiteX11" fmla="*/ 333375 w 3142829"/>
                <a:gd name="connsiteY11" fmla="*/ 611635 h 3422732"/>
                <a:gd name="connsiteX12" fmla="*/ 1238039 w 3142829"/>
                <a:gd name="connsiteY12" fmla="*/ 89328 h 34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2829" h="3422732" extrusionOk="0">
                  <a:moveTo>
                    <a:pt x="1238039" y="89328"/>
                  </a:moveTo>
                  <a:cubicBezTo>
                    <a:pt x="1444332" y="-29776"/>
                    <a:pt x="1698497" y="-29776"/>
                    <a:pt x="1904789" y="89328"/>
                  </a:cubicBezTo>
                  <a:lnTo>
                    <a:pt x="2809455" y="611635"/>
                  </a:lnTo>
                  <a:cubicBezTo>
                    <a:pt x="3015747" y="730738"/>
                    <a:pt x="3142830" y="950852"/>
                    <a:pt x="3142830" y="1189063"/>
                  </a:cubicBezTo>
                  <a:lnTo>
                    <a:pt x="3142830" y="2233669"/>
                  </a:lnTo>
                  <a:cubicBezTo>
                    <a:pt x="3142830" y="2471880"/>
                    <a:pt x="3015747" y="2691993"/>
                    <a:pt x="2809455" y="2811094"/>
                  </a:cubicBezTo>
                  <a:lnTo>
                    <a:pt x="1904789" y="3333407"/>
                  </a:lnTo>
                  <a:cubicBezTo>
                    <a:pt x="1698497" y="3452507"/>
                    <a:pt x="1444332" y="3452507"/>
                    <a:pt x="1238039" y="3333407"/>
                  </a:cubicBezTo>
                  <a:lnTo>
                    <a:pt x="333375" y="2811094"/>
                  </a:lnTo>
                  <a:cubicBezTo>
                    <a:pt x="127082" y="2691993"/>
                    <a:pt x="0" y="2471880"/>
                    <a:pt x="0" y="2233669"/>
                  </a:cubicBezTo>
                  <a:lnTo>
                    <a:pt x="0" y="1189063"/>
                  </a:lnTo>
                  <a:cubicBezTo>
                    <a:pt x="0" y="950852"/>
                    <a:pt x="127082" y="730738"/>
                    <a:pt x="333375" y="611635"/>
                  </a:cubicBezTo>
                  <a:lnTo>
                    <a:pt x="1238039" y="89328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6"/>
                </a:gs>
                <a:gs pos="75000">
                  <a:schemeClr val="accent5"/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571500" dist="381000" dir="5400000" sx="85000" sy="85000" algn="t" rotWithShape="0">
                <a:schemeClr val="accent1">
                  <a:alpha val="30000"/>
                </a:scheme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EE33F23-5D9C-15CA-6073-DA7026486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2364" y="1298168"/>
              <a:ext cx="284030" cy="284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47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317940" y="1106905"/>
                <a:ext cx="11556123" cy="5070058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dirty="0"/>
                  <a:t>Bit is replaced by </a:t>
                </a:r>
                <a:r>
                  <a:rPr lang="en-US" dirty="0">
                    <a:solidFill>
                      <a:srgbClr val="C00000"/>
                    </a:solidFill>
                  </a:rPr>
                  <a:t>qubit</a:t>
                </a:r>
                <a:r>
                  <a:rPr lang="en-US" dirty="0"/>
                  <a:t> in quantum computing.  </a:t>
                </a:r>
                <a:endParaRPr dirty="0"/>
              </a:p>
              <a:p>
                <a:pPr marL="0" indent="0">
                  <a:buNone/>
                  <a:defRPr/>
                </a:pPr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qubits represent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different states </a:t>
                </a:r>
                <a:endParaRPr dirty="0"/>
              </a:p>
              <a:p>
                <a:pPr marL="0" indent="0">
                  <a:buNone/>
                  <a:defRPr/>
                </a:pPr>
                <a:r>
                  <a:rPr lang="en-US" dirty="0">
                    <a:solidFill>
                      <a:srgbClr val="C00000"/>
                    </a:solidFill>
                  </a:rPr>
                  <a:t>   simultaneously</a:t>
                </a:r>
                <a:r>
                  <a:rPr lang="en-US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17940" y="1106905"/>
                <a:ext cx="11556123" cy="5070058"/>
              </a:xfrm>
              <a:blipFill>
                <a:blip r:embed="rId2"/>
                <a:stretch>
                  <a:fillRect l="-658" t="-1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“Quantum Parallelism”</a:t>
            </a:r>
            <a:endParaRPr dirty="0"/>
          </a:p>
        </p:txBody>
      </p:sp>
      <p:pic>
        <p:nvPicPr>
          <p:cNvPr id="5" name="Picture 4" descr="Chart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8005" y="2605367"/>
            <a:ext cx="5617995" cy="3333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/>
              <p:cNvGraphicFramePr>
                <a:graphicFrameLocks noGrp="1"/>
              </p:cNvGraphicFramePr>
              <p:nvPr/>
            </p:nvGraphicFramePr>
            <p:xfrm>
              <a:off x="7201074" y="365126"/>
              <a:ext cx="4233929" cy="4774643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106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2330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1740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>
                                    <a:latin typeface="Cambria Math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2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</a:t>
                          </a:r>
                          <a:r>
                            <a:rPr lang="en-US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,</a:t>
                          </a:r>
                          <a:r>
                            <a:rPr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024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20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1,048,576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4014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30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1,073,741,824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40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1,099,511,627,776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50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1,125,899,906,842,624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>
                                  <a:solidFill>
                                    <a:schemeClr val="dk1"/>
                                  </a:solidFill>
                                  <a:latin typeface="Cambria Math"/>
                                  <a:ea typeface="Arial"/>
                                  <a:cs typeface="Arial"/>
                                </a:rPr>
                                <m:t>∼</m:t>
                              </m:r>
                              <m:sSup>
                                <m:sSupPr>
                                  <m:ctrlPr>
                                    <a:rPr lang="en-US" sz="1800" b="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>
                                      <a:solidFill>
                                        <a:schemeClr val="dk1"/>
                                      </a:solidFill>
                                      <a:latin typeface="Cambria Math"/>
                                      <a:ea typeface="Arial"/>
                                      <a:cs typeface="Arial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800" b="0" i="1">
                                      <a:solidFill>
                                        <a:schemeClr val="dk1"/>
                                      </a:solidFill>
                                      <a:latin typeface="Cambria Math"/>
                                      <a:ea typeface="Arial"/>
                                      <a:cs typeface="Arial"/>
                                    </a:rPr>
                                    <m:t>15</m:t>
                                  </m:r>
                                </m:sup>
                              </m:sSup>
                            </m:oMath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60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>
                                    <a:solidFill>
                                      <a:schemeClr val="dk1"/>
                                    </a:solidFill>
                                    <a:latin typeface="Cambria Math"/>
                                    <a:ea typeface="Arial"/>
                                    <a:cs typeface="Arial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82475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70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13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>
                                    <a:solidFill>
                                      <a:schemeClr val="dk1"/>
                                    </a:solidFill>
                                    <a:latin typeface="Cambria Math"/>
                                    <a:ea typeface="Arial"/>
                                    <a:cs typeface="Arial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80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>
                                    <a:solidFill>
                                      <a:schemeClr val="dk1"/>
                                    </a:solidFill>
                                    <a:latin typeface="Cambria Math"/>
                                    <a:ea typeface="Arial"/>
                                    <a:cs typeface="Arial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24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90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>
                                    <a:solidFill>
                                      <a:schemeClr val="dk1"/>
                                    </a:solidFill>
                                    <a:latin typeface="Cambria Math"/>
                                    <a:ea typeface="Arial"/>
                                    <a:cs typeface="Arial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100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>
                                    <a:solidFill>
                                      <a:schemeClr val="dk1"/>
                                    </a:solidFill>
                                    <a:latin typeface="Cambria Math"/>
                                    <a:ea typeface="Arial"/>
                                    <a:cs typeface="Arial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30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33126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1,000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>
                                    <a:solidFill>
                                      <a:schemeClr val="dk1"/>
                                    </a:solidFill>
                                    <a:latin typeface="Cambria Math"/>
                                    <a:ea typeface="Arial"/>
                                    <a:cs typeface="Arial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Arial"/>
                                        <a:cs typeface="Arial"/>
                                      </a:rPr>
                                      <m:t>301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/>
              <p:cNvGraphicFramePr>
                <a:graphicFrameLocks noGrp="1"/>
              </p:cNvGraphicFramePr>
              <p:nvPr/>
            </p:nvGraphicFramePr>
            <p:xfrm>
              <a:off x="7201074" y="365126"/>
              <a:ext cx="4233929" cy="4774643"/>
            </p:xfrm>
            <a:graphic>
              <a:graphicData uri="http://schemas.openxmlformats.org/drawingml/2006/table">
                <a:tbl>
                  <a:tblPr firstRow="1" bandRow="1">
                    <a:tableStyleId>{A1410E02-BEDF-540C-46B0-7B9BEA5AD1EB}</a:tableStyleId>
                  </a:tblPr>
                  <a:tblGrid>
                    <a:gridCol w="9106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2330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671" t="-1667" r="-369128" b="-12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1667" r="-733" b="-12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2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</a:t>
                          </a:r>
                          <a:r>
                            <a:rPr lang="en-US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,</a:t>
                          </a:r>
                          <a:r>
                            <a:rPr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024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20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1,048,576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30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1,073,741,824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40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pt-BR" sz="1800" b="0" i="0">
                              <a:solidFill>
                                <a:schemeClr val="dk1"/>
                              </a:solidFill>
                              <a:latin typeface="Microsoft Sans Serif"/>
                              <a:ea typeface="Arial"/>
                              <a:cs typeface="Arial"/>
                            </a:rPr>
                            <a:t>1,099,511,627,776</a:t>
                          </a:r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8808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50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603333" r="-733" b="-6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60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691803" r="-733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82475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70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779032" r="-733" b="-4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80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893443" r="-733" b="-3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90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1010000" r="-733" b="-2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100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1110000" r="-733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/>
                            <a:t>1,000</a:t>
                          </a:r>
                          <a:endParaRPr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4"/>
                          <a:stretch>
                            <a:fillRect l="-27473" t="-1210000" r="-733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 bwMode="auto">
              <a:xfrm>
                <a:off x="6416689" y="5393214"/>
                <a:ext cx="56174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400" dirty="0">
                    <a:solidFill>
                      <a:srgbClr val="C00000"/>
                    </a:solidFill>
                  </a:rPr>
                  <a:t>Eddington number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C00000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80</m:t>
                        </m:r>
                      </m:sup>
                    </m:sSup>
                  </m:oMath>
                </a14:m>
                <a:r>
                  <a:rPr lang="en-US" sz="2400" dirty="0"/>
                  <a:t>. The number of atoms in the visible universe. </a:t>
                </a:r>
                <a:endParaRPr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6689" y="5393214"/>
                <a:ext cx="5617437" cy="830997"/>
              </a:xfrm>
              <a:prstGeom prst="rect">
                <a:avLst/>
              </a:prstGeom>
              <a:blipFill>
                <a:blip r:embed="rId5"/>
                <a:stretch>
                  <a:fillRect l="-1737" t="-5882" r="-543" b="-1617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 bwMode="auto">
          <a:xfrm>
            <a:off x="3499759" y="4478387"/>
            <a:ext cx="212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800" b="0" i="0">
                <a:solidFill>
                  <a:schemeClr val="dk1"/>
                </a:solidFill>
                <a:latin typeface="Microsoft Sans Serif"/>
                <a:ea typeface="Arial"/>
                <a:cs typeface="Arial"/>
              </a:rPr>
              <a:t>1,099,511,627,776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2734574" y="5023883"/>
            <a:ext cx="174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800" b="0" i="0">
                <a:solidFill>
                  <a:schemeClr val="dk1"/>
                </a:solidFill>
                <a:latin typeface="Microsoft Sans Serif"/>
                <a:ea typeface="Arial"/>
                <a:cs typeface="Arial"/>
              </a:rPr>
              <a:t>1,073,741,824</a:t>
            </a:r>
            <a:endParaRPr/>
          </a:p>
        </p:txBody>
      </p:sp>
      <p:sp>
        <p:nvSpPr>
          <p:cNvPr id="7" name="Arrow: Down 6"/>
          <p:cNvSpPr/>
          <p:nvPr/>
        </p:nvSpPr>
        <p:spPr bwMode="auto">
          <a:xfrm>
            <a:off x="4902434" y="4884894"/>
            <a:ext cx="226873" cy="6473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Arrow: Down 7"/>
          <p:cNvSpPr/>
          <p:nvPr/>
        </p:nvSpPr>
        <p:spPr bwMode="auto">
          <a:xfrm>
            <a:off x="3944367" y="5369959"/>
            <a:ext cx="179060" cy="19407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98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1930C-97C0-D3F7-C4CA-E17C8D95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A536F1-7972-3DB3-47FD-A74B19691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cs typeface="Microsoft Sans Serif"/>
              </a:rPr>
              <a:t>Computational </a:t>
            </a:r>
            <a:r>
              <a:rPr lang="de-DE" dirty="0" err="1">
                <a:cs typeface="Microsoft Sans Serif"/>
              </a:rPr>
              <a:t>Complexity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1294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4">
            <a:extLst>
              <a:ext uri="{FF2B5EF4-FFF2-40B4-BE49-F238E27FC236}">
                <a16:creationId xmlns:a16="http://schemas.microsoft.com/office/drawing/2014/main" id="{AE88ADEA-9155-2846-A01F-8DA6C08469EA}"/>
              </a:ext>
            </a:extLst>
          </p:cNvPr>
          <p:cNvGraphicFramePr>
            <a:graphicFrameLocks noGrp="1"/>
          </p:cNvGraphicFramePr>
          <p:nvPr/>
        </p:nvGraphicFramePr>
        <p:xfrm>
          <a:off x="1621118" y="1755935"/>
          <a:ext cx="3308660" cy="4587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4330">
                  <a:extLst>
                    <a:ext uri="{9D8B030D-6E8A-4147-A177-3AD203B41FA5}">
                      <a16:colId xmlns:a16="http://schemas.microsoft.com/office/drawing/2014/main" val="1802777296"/>
                    </a:ext>
                  </a:extLst>
                </a:gridCol>
                <a:gridCol w="1654330">
                  <a:extLst>
                    <a:ext uri="{9D8B030D-6E8A-4147-A177-3AD203B41FA5}">
                      <a16:colId xmlns:a16="http://schemas.microsoft.com/office/drawing/2014/main" val="2332951913"/>
                    </a:ext>
                  </a:extLst>
                </a:gridCol>
              </a:tblGrid>
              <a:tr h="1146969"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6759053"/>
                  </a:ext>
                </a:extLst>
              </a:tr>
              <a:tr h="1146969"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9774534"/>
                  </a:ext>
                </a:extLst>
              </a:tr>
              <a:tr h="1146969"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6656066"/>
                  </a:ext>
                </a:extLst>
              </a:tr>
              <a:tr h="1146969"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9482872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65DCDC-033C-DA40-89DC-759504A4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114" y="1514477"/>
            <a:ext cx="6226949" cy="4662486"/>
          </a:xfrm>
        </p:spPr>
        <p:txBody>
          <a:bodyPr/>
          <a:lstStyle/>
          <a:p>
            <a:r>
              <a:rPr lang="en-GB" dirty="0"/>
              <a:t>In general, the effort required in terms of memory or time can be determined</a:t>
            </a:r>
          </a:p>
          <a:p>
            <a:r>
              <a:rPr lang="en-GB" dirty="0"/>
              <a:t>Time is often the limiting factor</a:t>
            </a:r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C344D-24A7-6342-AA23-CF724A32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complexity</a:t>
            </a:r>
            <a:endParaRPr lang="en-DE" dirty="0"/>
          </a:p>
        </p:txBody>
      </p:sp>
      <p:pic>
        <p:nvPicPr>
          <p:cNvPr id="4" name="Graphic 3" descr="Blender with solid fill">
            <a:extLst>
              <a:ext uri="{FF2B5EF4-FFF2-40B4-BE49-F238E27FC236}">
                <a16:creationId xmlns:a16="http://schemas.microsoft.com/office/drawing/2014/main" id="{A11214D4-CD4E-4546-972D-FD9AEFC4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450" y="5339630"/>
            <a:ext cx="904755" cy="904755"/>
          </a:xfrm>
          <a:prstGeom prst="rect">
            <a:avLst/>
          </a:prstGeom>
        </p:spPr>
      </p:pic>
      <p:pic>
        <p:nvPicPr>
          <p:cNvPr id="6" name="Graphic 5" descr="Apple with solid fill">
            <a:extLst>
              <a:ext uri="{FF2B5EF4-FFF2-40B4-BE49-F238E27FC236}">
                <a16:creationId xmlns:a16="http://schemas.microsoft.com/office/drawing/2014/main" id="{238C5C0D-553D-7944-9911-15C3F6449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5571" y="2106365"/>
            <a:ext cx="404668" cy="404668"/>
          </a:xfrm>
          <a:prstGeom prst="rect">
            <a:avLst/>
          </a:prstGeom>
        </p:spPr>
      </p:pic>
      <p:pic>
        <p:nvPicPr>
          <p:cNvPr id="10" name="Graphic 9" descr="Knife with solid fill">
            <a:extLst>
              <a:ext uri="{FF2B5EF4-FFF2-40B4-BE49-F238E27FC236}">
                <a16:creationId xmlns:a16="http://schemas.microsoft.com/office/drawing/2014/main" id="{71621BAF-4FF1-0042-9B42-35E38A1C2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54797">
            <a:off x="3397117" y="4239142"/>
            <a:ext cx="738188" cy="738188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611940AE-E404-B94B-B171-C3065C78121D}"/>
              </a:ext>
            </a:extLst>
          </p:cNvPr>
          <p:cNvSpPr/>
          <p:nvPr/>
        </p:nvSpPr>
        <p:spPr>
          <a:xfrm>
            <a:off x="2178782" y="2106365"/>
            <a:ext cx="518249" cy="404668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3A65684-D98F-C94C-9ABA-D278A72B0784}"/>
              </a:ext>
            </a:extLst>
          </p:cNvPr>
          <p:cNvSpPr/>
          <p:nvPr/>
        </p:nvSpPr>
        <p:spPr>
          <a:xfrm>
            <a:off x="3660193" y="1951571"/>
            <a:ext cx="904755" cy="714255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56D0175-FD03-1B43-A184-4873035BFD50}"/>
              </a:ext>
            </a:extLst>
          </p:cNvPr>
          <p:cNvSpPr txBox="1">
            <a:spLocks/>
          </p:cNvSpPr>
          <p:nvPr/>
        </p:nvSpPr>
        <p:spPr>
          <a:xfrm>
            <a:off x="216064" y="1915996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Sliced apple (space)</a:t>
            </a:r>
            <a:endParaRPr lang="en-DE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58CF4D45-81D5-044D-93CD-AB75F9B856A9}"/>
              </a:ext>
            </a:extLst>
          </p:cNvPr>
          <p:cNvSpPr txBox="1">
            <a:spLocks/>
          </p:cNvSpPr>
          <p:nvPr/>
        </p:nvSpPr>
        <p:spPr>
          <a:xfrm>
            <a:off x="216064" y="3001520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Apple compote (space)</a:t>
            </a:r>
            <a:endParaRPr lang="en-DE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975B0DE-E852-A147-A430-6778F7E21BB9}"/>
              </a:ext>
            </a:extLst>
          </p:cNvPr>
          <p:cNvSpPr txBox="1">
            <a:spLocks/>
          </p:cNvSpPr>
          <p:nvPr/>
        </p:nvSpPr>
        <p:spPr>
          <a:xfrm>
            <a:off x="199788" y="4087044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Sliced apple (time)</a:t>
            </a:r>
            <a:endParaRPr lang="en-DE" dirty="0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4B32B2-65E2-8643-8941-3F2F1DD73A8B}"/>
              </a:ext>
            </a:extLst>
          </p:cNvPr>
          <p:cNvSpPr txBox="1">
            <a:spLocks/>
          </p:cNvSpPr>
          <p:nvPr/>
        </p:nvSpPr>
        <p:spPr>
          <a:xfrm>
            <a:off x="199788" y="5172566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Apple compote (time)</a:t>
            </a:r>
            <a:endParaRPr lang="en-DE" dirty="0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D46D491A-570E-6940-A255-CA2165E1D95B}"/>
              </a:ext>
            </a:extLst>
          </p:cNvPr>
          <p:cNvSpPr txBox="1">
            <a:spLocks/>
          </p:cNvSpPr>
          <p:nvPr/>
        </p:nvSpPr>
        <p:spPr>
          <a:xfrm>
            <a:off x="1719897" y="1380055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1 apples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0C8264D8-E355-CB4D-AEC3-462A9BC09F8F}"/>
              </a:ext>
            </a:extLst>
          </p:cNvPr>
          <p:cNvSpPr txBox="1">
            <a:spLocks/>
          </p:cNvSpPr>
          <p:nvPr/>
        </p:nvSpPr>
        <p:spPr>
          <a:xfrm>
            <a:off x="3324837" y="1380055"/>
            <a:ext cx="1517159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3 apples</a:t>
            </a:r>
          </a:p>
        </p:txBody>
      </p:sp>
      <p:pic>
        <p:nvPicPr>
          <p:cNvPr id="28" name="Graphic 27" descr="Apple with solid fill">
            <a:extLst>
              <a:ext uri="{FF2B5EF4-FFF2-40B4-BE49-F238E27FC236}">
                <a16:creationId xmlns:a16="http://schemas.microsoft.com/office/drawing/2014/main" id="{0D82877D-064C-6348-982C-C334795C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4042" y="3288265"/>
            <a:ext cx="404668" cy="404668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E22C5CA4-6E25-B047-8D03-73FCB508FCC6}"/>
              </a:ext>
            </a:extLst>
          </p:cNvPr>
          <p:cNvSpPr/>
          <p:nvPr/>
        </p:nvSpPr>
        <p:spPr>
          <a:xfrm>
            <a:off x="2040781" y="3125555"/>
            <a:ext cx="629303" cy="567378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pic>
        <p:nvPicPr>
          <p:cNvPr id="30" name="Graphic 29" descr="Apple with solid fill">
            <a:extLst>
              <a:ext uri="{FF2B5EF4-FFF2-40B4-BE49-F238E27FC236}">
                <a16:creationId xmlns:a16="http://schemas.microsoft.com/office/drawing/2014/main" id="{8FDF0327-58E3-D64D-98E6-0677D4C9C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5665" y="3085931"/>
            <a:ext cx="404668" cy="404668"/>
          </a:xfrm>
          <a:prstGeom prst="rect">
            <a:avLst/>
          </a:prstGeom>
        </p:spPr>
      </p:pic>
      <p:pic>
        <p:nvPicPr>
          <p:cNvPr id="31" name="Graphic 30" descr="Apple with solid fill">
            <a:extLst>
              <a:ext uri="{FF2B5EF4-FFF2-40B4-BE49-F238E27FC236}">
                <a16:creationId xmlns:a16="http://schemas.microsoft.com/office/drawing/2014/main" id="{C9EAA3AC-14A9-E34E-A76D-55DBDB26F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0192" y="2261702"/>
            <a:ext cx="404668" cy="404668"/>
          </a:xfrm>
          <a:prstGeom prst="rect">
            <a:avLst/>
          </a:prstGeom>
        </p:spPr>
      </p:pic>
      <p:pic>
        <p:nvPicPr>
          <p:cNvPr id="32" name="Graphic 31" descr="Apple with solid fill">
            <a:extLst>
              <a:ext uri="{FF2B5EF4-FFF2-40B4-BE49-F238E27FC236}">
                <a16:creationId xmlns:a16="http://schemas.microsoft.com/office/drawing/2014/main" id="{D11F20FE-8AD0-A044-89AE-C39529D8E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2570" y="2144420"/>
            <a:ext cx="404668" cy="404668"/>
          </a:xfrm>
          <a:prstGeom prst="rect">
            <a:avLst/>
          </a:prstGeom>
        </p:spPr>
      </p:pic>
      <p:pic>
        <p:nvPicPr>
          <p:cNvPr id="33" name="Graphic 32" descr="Apple with solid fill">
            <a:extLst>
              <a:ext uri="{FF2B5EF4-FFF2-40B4-BE49-F238E27FC236}">
                <a16:creationId xmlns:a16="http://schemas.microsoft.com/office/drawing/2014/main" id="{55C2C3FC-5C1D-3941-B0FE-E1C7AD70D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2995" y="1929482"/>
            <a:ext cx="404668" cy="404668"/>
          </a:xfrm>
          <a:prstGeom prst="rect">
            <a:avLst/>
          </a:prstGeom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C7ACCDCA-08F2-8643-8897-BA5B2A71AD3B}"/>
              </a:ext>
            </a:extLst>
          </p:cNvPr>
          <p:cNvSpPr/>
          <p:nvPr/>
        </p:nvSpPr>
        <p:spPr>
          <a:xfrm>
            <a:off x="3637024" y="3097399"/>
            <a:ext cx="1371609" cy="714255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pic>
        <p:nvPicPr>
          <p:cNvPr id="36" name="Graphic 35" descr="Apple with solid fill">
            <a:extLst>
              <a:ext uri="{FF2B5EF4-FFF2-40B4-BE49-F238E27FC236}">
                <a16:creationId xmlns:a16="http://schemas.microsoft.com/office/drawing/2014/main" id="{DE016812-5ED3-774B-B622-C194BA400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7025" y="3407530"/>
            <a:ext cx="404668" cy="404668"/>
          </a:xfrm>
          <a:prstGeom prst="rect">
            <a:avLst/>
          </a:prstGeom>
        </p:spPr>
      </p:pic>
      <p:pic>
        <p:nvPicPr>
          <p:cNvPr id="37" name="Graphic 36" descr="Apple with solid fill">
            <a:extLst>
              <a:ext uri="{FF2B5EF4-FFF2-40B4-BE49-F238E27FC236}">
                <a16:creationId xmlns:a16="http://schemas.microsoft.com/office/drawing/2014/main" id="{B68F830D-172D-FA4E-9427-73C62DDBB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4666" y="3374095"/>
            <a:ext cx="404668" cy="404668"/>
          </a:xfrm>
          <a:prstGeom prst="rect">
            <a:avLst/>
          </a:prstGeom>
        </p:spPr>
      </p:pic>
      <p:pic>
        <p:nvPicPr>
          <p:cNvPr id="38" name="Graphic 37" descr="Apple with solid fill">
            <a:extLst>
              <a:ext uri="{FF2B5EF4-FFF2-40B4-BE49-F238E27FC236}">
                <a16:creationId xmlns:a16="http://schemas.microsoft.com/office/drawing/2014/main" id="{626DAACF-0884-B348-8095-3CF307E9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9827" y="3075310"/>
            <a:ext cx="404668" cy="404668"/>
          </a:xfrm>
          <a:prstGeom prst="rect">
            <a:avLst/>
          </a:prstGeom>
        </p:spPr>
      </p:pic>
      <p:pic>
        <p:nvPicPr>
          <p:cNvPr id="40" name="Graphic 39" descr="Apple with solid fill">
            <a:extLst>
              <a:ext uri="{FF2B5EF4-FFF2-40B4-BE49-F238E27FC236}">
                <a16:creationId xmlns:a16="http://schemas.microsoft.com/office/drawing/2014/main" id="{FA605E2E-DD23-304B-97D6-5C684F676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2891" y="3406986"/>
            <a:ext cx="404668" cy="404668"/>
          </a:xfrm>
          <a:prstGeom prst="rect">
            <a:avLst/>
          </a:prstGeom>
        </p:spPr>
      </p:pic>
      <p:pic>
        <p:nvPicPr>
          <p:cNvPr id="41" name="Graphic 40" descr="Apple with solid fill">
            <a:extLst>
              <a:ext uri="{FF2B5EF4-FFF2-40B4-BE49-F238E27FC236}">
                <a16:creationId xmlns:a16="http://schemas.microsoft.com/office/drawing/2014/main" id="{59949BC7-4E7F-A64E-9E3C-D700F029E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6521" y="3218614"/>
            <a:ext cx="404668" cy="404668"/>
          </a:xfrm>
          <a:prstGeom prst="rect">
            <a:avLst/>
          </a:prstGeom>
        </p:spPr>
      </p:pic>
      <p:pic>
        <p:nvPicPr>
          <p:cNvPr id="42" name="Graphic 41" descr="Apple with solid fill">
            <a:extLst>
              <a:ext uri="{FF2B5EF4-FFF2-40B4-BE49-F238E27FC236}">
                <a16:creationId xmlns:a16="http://schemas.microsoft.com/office/drawing/2014/main" id="{117E5D4F-1215-0840-9080-EB846F51D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7317" y="3063131"/>
            <a:ext cx="404668" cy="404668"/>
          </a:xfrm>
          <a:prstGeom prst="rect">
            <a:avLst/>
          </a:prstGeom>
        </p:spPr>
      </p:pic>
      <p:pic>
        <p:nvPicPr>
          <p:cNvPr id="47" name="Graphic 46" descr="Blender with solid fill">
            <a:extLst>
              <a:ext uri="{FF2B5EF4-FFF2-40B4-BE49-F238E27FC236}">
                <a16:creationId xmlns:a16="http://schemas.microsoft.com/office/drawing/2014/main" id="{B4CB2575-D32B-EF4C-BF91-254570AB2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238" y="5299781"/>
            <a:ext cx="904755" cy="904755"/>
          </a:xfrm>
          <a:prstGeom prst="rect">
            <a:avLst/>
          </a:prstGeom>
        </p:spPr>
      </p:pic>
      <p:pic>
        <p:nvPicPr>
          <p:cNvPr id="48" name="Graphic 47" descr="Knife with solid fill">
            <a:extLst>
              <a:ext uri="{FF2B5EF4-FFF2-40B4-BE49-F238E27FC236}">
                <a16:creationId xmlns:a16="http://schemas.microsoft.com/office/drawing/2014/main" id="{39FE2435-162E-0B41-996D-00E865B0C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54797">
            <a:off x="1740787" y="4250940"/>
            <a:ext cx="738188" cy="738188"/>
          </a:xfrm>
          <a:prstGeom prst="rect">
            <a:avLst/>
          </a:prstGeom>
        </p:spPr>
      </p:pic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AD026922-5D96-854E-8A3E-8165536C6437}"/>
              </a:ext>
            </a:extLst>
          </p:cNvPr>
          <p:cNvSpPr txBox="1">
            <a:spLocks/>
          </p:cNvSpPr>
          <p:nvPr/>
        </p:nvSpPr>
        <p:spPr>
          <a:xfrm>
            <a:off x="1938242" y="4420296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1 min</a:t>
            </a:r>
          </a:p>
        </p:txBody>
      </p:sp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F54B47BF-900D-8F47-8E76-559011384F3C}"/>
              </a:ext>
            </a:extLst>
          </p:cNvPr>
          <p:cNvSpPr txBox="1">
            <a:spLocks/>
          </p:cNvSpPr>
          <p:nvPr/>
        </p:nvSpPr>
        <p:spPr>
          <a:xfrm>
            <a:off x="3703377" y="4445561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3 min</a:t>
            </a:r>
          </a:p>
        </p:txBody>
      </p: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93B1336B-2C09-6542-AFC6-C77BA1A27C50}"/>
              </a:ext>
            </a:extLst>
          </p:cNvPr>
          <p:cNvSpPr txBox="1">
            <a:spLocks/>
          </p:cNvSpPr>
          <p:nvPr/>
        </p:nvSpPr>
        <p:spPr>
          <a:xfrm>
            <a:off x="1871889" y="5607720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2 min</a:t>
            </a:r>
          </a:p>
        </p:txBody>
      </p:sp>
      <p:sp>
        <p:nvSpPr>
          <p:cNvPr id="52" name="Content Placeholder 6">
            <a:extLst>
              <a:ext uri="{FF2B5EF4-FFF2-40B4-BE49-F238E27FC236}">
                <a16:creationId xmlns:a16="http://schemas.microsoft.com/office/drawing/2014/main" id="{ADE02DC1-58D1-9A40-BE2B-6997414EAE2B}"/>
              </a:ext>
            </a:extLst>
          </p:cNvPr>
          <p:cNvSpPr txBox="1">
            <a:spLocks/>
          </p:cNvSpPr>
          <p:nvPr/>
        </p:nvSpPr>
        <p:spPr>
          <a:xfrm>
            <a:off x="3637024" y="5632985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2004439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865DCDC-033C-DA40-89DC-759504A4A0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6537" y="1514477"/>
                <a:ext cx="6137526" cy="466248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 general, the effort required in terms of memory or time can be determined</a:t>
                </a:r>
              </a:p>
              <a:p>
                <a:r>
                  <a:rPr lang="en-GB" dirty="0"/>
                  <a:t>Time is often the limiting factor</a:t>
                </a:r>
              </a:p>
              <a:p>
                <a:r>
                  <a:rPr lang="en-GB" dirty="0"/>
                  <a:t>The complexity is specified depending on the input size, but independently of the specific hardware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DE" i="1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DE" i="1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DE" i="1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DE" i="1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DE" dirty="0">
                    <a:solidFill>
                      <a:srgbClr val="009FE3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)!⋅</m:t>
                    </m:r>
                    <m:sSup>
                      <m:sSupPr>
                        <m:ctrlP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sSup>
                          <m:sSupPr>
                            <m:ctrlPr>
                              <a:rPr lang="de-DE" i="1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DE" dirty="0"/>
              </a:p>
              <a:p>
                <a:r>
                  <a:rPr lang="en-GB" dirty="0"/>
                  <a:t>The O notation O(…) is widely used</a:t>
                </a:r>
                <a:endParaRPr lang="en-DE" dirty="0"/>
              </a:p>
              <a:p>
                <a:pPr lvl="1"/>
                <a14:m>
                  <m:oMath xmlns:m="http://schemas.openxmlformats.org/officeDocument/2006/math">
                    <m:r>
                      <a:rPr lang="en-DE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DE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DE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de-DE" b="0" i="1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DE" dirty="0">
                    <a:solidFill>
                      <a:srgbClr val="009FE3"/>
                    </a:solidFill>
                  </a:rPr>
                  <a:t>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)!⋅</m:t>
                    </m:r>
                    <m:sSup>
                      <m:sSupPr>
                        <m:ctrlP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sSup>
                          <m:sSupPr>
                            <m:ctrlPr>
                              <a:rPr lang="de-DE" i="1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  <m:r>
                      <a:rPr lang="de-DE" b="0" i="1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  <a:p>
                <a:r>
                  <a:rPr lang="en-GB" dirty="0"/>
                  <a:t>In most cases, it is not the exact effort that is relevant, but the order of magnitude</a:t>
                </a:r>
                <a:endParaRPr lang="de-DE" b="0" i="0" dirty="0">
                  <a:solidFill>
                    <a:srgbClr val="009FE3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DE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>
                  <a:solidFill>
                    <a:srgbClr val="009FE3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de-DE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de-DE" i="1" dirty="0" smtClean="0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b="0" i="1" dirty="0" smtClean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DE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 smtClean="0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rgbClr val="009F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DE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865DCDC-033C-DA40-89DC-759504A4A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6537" y="1514477"/>
                <a:ext cx="6137526" cy="4662486"/>
              </a:xfrm>
              <a:blipFill>
                <a:blip r:embed="rId3"/>
                <a:stretch>
                  <a:fillRect l="-1237" t="-27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61C344D-24A7-6342-AA23-CF724A32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complexity</a:t>
            </a:r>
            <a:endParaRPr lang="en-DE" dirty="0"/>
          </a:p>
        </p:txBody>
      </p:sp>
      <p:graphicFrame>
        <p:nvGraphicFramePr>
          <p:cNvPr id="6" name="Table 24">
            <a:extLst>
              <a:ext uri="{FF2B5EF4-FFF2-40B4-BE49-F238E27FC236}">
                <a16:creationId xmlns:a16="http://schemas.microsoft.com/office/drawing/2014/main" id="{281C9F27-91E6-4640-AC6F-5ABB4199BCCD}"/>
              </a:ext>
            </a:extLst>
          </p:cNvPr>
          <p:cNvGraphicFramePr>
            <a:graphicFrameLocks noGrp="1"/>
          </p:cNvGraphicFramePr>
          <p:nvPr/>
        </p:nvGraphicFramePr>
        <p:xfrm>
          <a:off x="1621118" y="1755935"/>
          <a:ext cx="3308660" cy="4587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4330">
                  <a:extLst>
                    <a:ext uri="{9D8B030D-6E8A-4147-A177-3AD203B41FA5}">
                      <a16:colId xmlns:a16="http://schemas.microsoft.com/office/drawing/2014/main" val="1802777296"/>
                    </a:ext>
                  </a:extLst>
                </a:gridCol>
                <a:gridCol w="1654330">
                  <a:extLst>
                    <a:ext uri="{9D8B030D-6E8A-4147-A177-3AD203B41FA5}">
                      <a16:colId xmlns:a16="http://schemas.microsoft.com/office/drawing/2014/main" val="2332951913"/>
                    </a:ext>
                  </a:extLst>
                </a:gridCol>
              </a:tblGrid>
              <a:tr h="1146969"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6759053"/>
                  </a:ext>
                </a:extLst>
              </a:tr>
              <a:tr h="1146969"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9774534"/>
                  </a:ext>
                </a:extLst>
              </a:tr>
              <a:tr h="1146969"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6656066"/>
                  </a:ext>
                </a:extLst>
              </a:tr>
              <a:tr h="1146969"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2300" dirty="0"/>
                    </a:p>
                  </a:txBody>
                  <a:tcPr marL="114300" marR="114300" marT="57150" marB="5715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9482872"/>
                  </a:ext>
                </a:extLst>
              </a:tr>
            </a:tbl>
          </a:graphicData>
        </a:graphic>
      </p:graphicFrame>
      <p:pic>
        <p:nvPicPr>
          <p:cNvPr id="9" name="Graphic 8" descr="Blender with solid fill">
            <a:extLst>
              <a:ext uri="{FF2B5EF4-FFF2-40B4-BE49-F238E27FC236}">
                <a16:creationId xmlns:a16="http://schemas.microsoft.com/office/drawing/2014/main" id="{0B881EC5-371C-A845-990F-FEBDAF7ED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6450" y="5339630"/>
            <a:ext cx="904755" cy="904755"/>
          </a:xfrm>
          <a:prstGeom prst="rect">
            <a:avLst/>
          </a:prstGeom>
        </p:spPr>
      </p:pic>
      <p:pic>
        <p:nvPicPr>
          <p:cNvPr id="10" name="Graphic 9" descr="Apple with solid fill">
            <a:extLst>
              <a:ext uri="{FF2B5EF4-FFF2-40B4-BE49-F238E27FC236}">
                <a16:creationId xmlns:a16="http://schemas.microsoft.com/office/drawing/2014/main" id="{1594F80C-3FA0-7949-A55F-92F3BED43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5571" y="2106365"/>
            <a:ext cx="404668" cy="404668"/>
          </a:xfrm>
          <a:prstGeom prst="rect">
            <a:avLst/>
          </a:prstGeom>
        </p:spPr>
      </p:pic>
      <p:pic>
        <p:nvPicPr>
          <p:cNvPr id="11" name="Graphic 10" descr="Knife with solid fill">
            <a:extLst>
              <a:ext uri="{FF2B5EF4-FFF2-40B4-BE49-F238E27FC236}">
                <a16:creationId xmlns:a16="http://schemas.microsoft.com/office/drawing/2014/main" id="{A53D553B-D371-3D46-BFAC-CC3466EBC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54797">
            <a:off x="3397117" y="4239142"/>
            <a:ext cx="738188" cy="738188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C4C3B430-B784-A44E-BD06-D529A5B87542}"/>
              </a:ext>
            </a:extLst>
          </p:cNvPr>
          <p:cNvSpPr/>
          <p:nvPr/>
        </p:nvSpPr>
        <p:spPr>
          <a:xfrm>
            <a:off x="2178782" y="2106365"/>
            <a:ext cx="518249" cy="404668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8CA4782-562E-834A-B1A5-72C96C92BCFA}"/>
              </a:ext>
            </a:extLst>
          </p:cNvPr>
          <p:cNvSpPr/>
          <p:nvPr/>
        </p:nvSpPr>
        <p:spPr>
          <a:xfrm>
            <a:off x="3660193" y="1951571"/>
            <a:ext cx="904755" cy="714255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2370E55-8369-C447-8243-AE96E68134E7}"/>
              </a:ext>
            </a:extLst>
          </p:cNvPr>
          <p:cNvSpPr txBox="1">
            <a:spLocks/>
          </p:cNvSpPr>
          <p:nvPr/>
        </p:nvSpPr>
        <p:spPr>
          <a:xfrm>
            <a:off x="216064" y="1915996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Sliced apple (space)</a:t>
            </a:r>
            <a:endParaRPr lang="en-DE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90CF045F-9E9C-484E-80F3-5F1EED8F01BD}"/>
              </a:ext>
            </a:extLst>
          </p:cNvPr>
          <p:cNvSpPr txBox="1">
            <a:spLocks/>
          </p:cNvSpPr>
          <p:nvPr/>
        </p:nvSpPr>
        <p:spPr>
          <a:xfrm>
            <a:off x="216064" y="3001520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Apple compote (space)</a:t>
            </a:r>
            <a:endParaRPr lang="en-DE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72B2FEF1-B2C3-5844-8C23-8A121CAB8C60}"/>
              </a:ext>
            </a:extLst>
          </p:cNvPr>
          <p:cNvSpPr txBox="1">
            <a:spLocks/>
          </p:cNvSpPr>
          <p:nvPr/>
        </p:nvSpPr>
        <p:spPr>
          <a:xfrm>
            <a:off x="199788" y="4087044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Sliced apple (time)</a:t>
            </a:r>
            <a:endParaRPr lang="en-DE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166A413-5BD9-4B43-ACCB-CDA80DA19CE3}"/>
              </a:ext>
            </a:extLst>
          </p:cNvPr>
          <p:cNvSpPr txBox="1">
            <a:spLocks/>
          </p:cNvSpPr>
          <p:nvPr/>
        </p:nvSpPr>
        <p:spPr>
          <a:xfrm>
            <a:off x="199788" y="5172566"/>
            <a:ext cx="1188260" cy="69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Apple compote (time)</a:t>
            </a:r>
            <a:endParaRPr lang="en-DE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B00065CD-8B6C-894D-8246-DB7834B142C2}"/>
              </a:ext>
            </a:extLst>
          </p:cNvPr>
          <p:cNvSpPr txBox="1">
            <a:spLocks/>
          </p:cNvSpPr>
          <p:nvPr/>
        </p:nvSpPr>
        <p:spPr>
          <a:xfrm>
            <a:off x="1719897" y="1380055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1 apple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D9A72F7-7327-CA47-BC66-C96AC95A5255}"/>
              </a:ext>
            </a:extLst>
          </p:cNvPr>
          <p:cNvSpPr txBox="1">
            <a:spLocks/>
          </p:cNvSpPr>
          <p:nvPr/>
        </p:nvSpPr>
        <p:spPr>
          <a:xfrm>
            <a:off x="3324837" y="1380055"/>
            <a:ext cx="1517159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3 apples</a:t>
            </a:r>
          </a:p>
        </p:txBody>
      </p:sp>
      <p:pic>
        <p:nvPicPr>
          <p:cNvPr id="20" name="Graphic 19" descr="Apple with solid fill">
            <a:extLst>
              <a:ext uri="{FF2B5EF4-FFF2-40B4-BE49-F238E27FC236}">
                <a16:creationId xmlns:a16="http://schemas.microsoft.com/office/drawing/2014/main" id="{33D25401-6FBF-3743-98AC-67BC84C63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4042" y="3288265"/>
            <a:ext cx="404668" cy="404668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57F65800-C364-3940-9855-515D1DB87F38}"/>
              </a:ext>
            </a:extLst>
          </p:cNvPr>
          <p:cNvSpPr/>
          <p:nvPr/>
        </p:nvSpPr>
        <p:spPr>
          <a:xfrm>
            <a:off x="2040781" y="3125555"/>
            <a:ext cx="629303" cy="567378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pic>
        <p:nvPicPr>
          <p:cNvPr id="22" name="Graphic 21" descr="Apple with solid fill">
            <a:extLst>
              <a:ext uri="{FF2B5EF4-FFF2-40B4-BE49-F238E27FC236}">
                <a16:creationId xmlns:a16="http://schemas.microsoft.com/office/drawing/2014/main" id="{9EB01D97-F4CB-4347-94B8-244493B50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5665" y="3085931"/>
            <a:ext cx="404668" cy="404668"/>
          </a:xfrm>
          <a:prstGeom prst="rect">
            <a:avLst/>
          </a:prstGeom>
        </p:spPr>
      </p:pic>
      <p:pic>
        <p:nvPicPr>
          <p:cNvPr id="23" name="Graphic 22" descr="Apple with solid fill">
            <a:extLst>
              <a:ext uri="{FF2B5EF4-FFF2-40B4-BE49-F238E27FC236}">
                <a16:creationId xmlns:a16="http://schemas.microsoft.com/office/drawing/2014/main" id="{3AD083E4-498A-0F40-A90F-1ADB6A1D6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0192" y="2261702"/>
            <a:ext cx="404668" cy="404668"/>
          </a:xfrm>
          <a:prstGeom prst="rect">
            <a:avLst/>
          </a:prstGeom>
        </p:spPr>
      </p:pic>
      <p:pic>
        <p:nvPicPr>
          <p:cNvPr id="24" name="Graphic 23" descr="Apple with solid fill">
            <a:extLst>
              <a:ext uri="{FF2B5EF4-FFF2-40B4-BE49-F238E27FC236}">
                <a16:creationId xmlns:a16="http://schemas.microsoft.com/office/drawing/2014/main" id="{1FC8164E-5490-F04E-AE31-474D94ACB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2570" y="2144420"/>
            <a:ext cx="404668" cy="404668"/>
          </a:xfrm>
          <a:prstGeom prst="rect">
            <a:avLst/>
          </a:prstGeom>
        </p:spPr>
      </p:pic>
      <p:pic>
        <p:nvPicPr>
          <p:cNvPr id="25" name="Graphic 24" descr="Apple with solid fill">
            <a:extLst>
              <a:ext uri="{FF2B5EF4-FFF2-40B4-BE49-F238E27FC236}">
                <a16:creationId xmlns:a16="http://schemas.microsoft.com/office/drawing/2014/main" id="{A039F350-0C00-8649-A24C-54F1551B3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2995" y="1929482"/>
            <a:ext cx="404668" cy="404668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F0393875-1D27-4340-A61C-11996DD354B2}"/>
              </a:ext>
            </a:extLst>
          </p:cNvPr>
          <p:cNvSpPr/>
          <p:nvPr/>
        </p:nvSpPr>
        <p:spPr>
          <a:xfrm>
            <a:off x="3637024" y="3097399"/>
            <a:ext cx="1371609" cy="714255"/>
          </a:xfrm>
          <a:custGeom>
            <a:avLst/>
            <a:gdLst>
              <a:gd name="connsiteX0" fmla="*/ 0 w 723804"/>
              <a:gd name="connsiteY0" fmla="*/ 152400 h 571404"/>
              <a:gd name="connsiteX1" fmla="*/ 28575 w 723804"/>
              <a:gd name="connsiteY1" fmla="*/ 152400 h 571404"/>
              <a:gd name="connsiteX2" fmla="*/ 28575 w 723804"/>
              <a:gd name="connsiteY2" fmla="*/ 571405 h 571404"/>
              <a:gd name="connsiteX3" fmla="*/ 695230 w 723804"/>
              <a:gd name="connsiteY3" fmla="*/ 571405 h 571404"/>
              <a:gd name="connsiteX4" fmla="*/ 695230 w 723804"/>
              <a:gd name="connsiteY4" fmla="*/ 152400 h 571404"/>
              <a:gd name="connsiteX5" fmla="*/ 723805 w 723804"/>
              <a:gd name="connsiteY5" fmla="*/ 152400 h 571404"/>
              <a:gd name="connsiteX6" fmla="*/ 723805 w 723804"/>
              <a:gd name="connsiteY6" fmla="*/ 0 h 571404"/>
              <a:gd name="connsiteX7" fmla="*/ 0 w 723804"/>
              <a:gd name="connsiteY7" fmla="*/ 0 h 571404"/>
              <a:gd name="connsiteX8" fmla="*/ 676180 w 723804"/>
              <a:gd name="connsiteY8" fmla="*/ 552355 h 571404"/>
              <a:gd name="connsiteX9" fmla="*/ 47615 w 723804"/>
              <a:gd name="connsiteY9" fmla="*/ 552355 h 571404"/>
              <a:gd name="connsiteX10" fmla="*/ 47615 w 723804"/>
              <a:gd name="connsiteY10" fmla="*/ 152400 h 571404"/>
              <a:gd name="connsiteX11" fmla="*/ 676180 w 723804"/>
              <a:gd name="connsiteY11" fmla="*/ 152400 h 571404"/>
              <a:gd name="connsiteX12" fmla="*/ 19050 w 723804"/>
              <a:gd name="connsiteY12" fmla="*/ 19050 h 571404"/>
              <a:gd name="connsiteX13" fmla="*/ 704755 w 723804"/>
              <a:gd name="connsiteY13" fmla="*/ 19050 h 571404"/>
              <a:gd name="connsiteX14" fmla="*/ 704755 w 723804"/>
              <a:gd name="connsiteY14" fmla="*/ 133350 h 571404"/>
              <a:gd name="connsiteX15" fmla="*/ 19050 w 723804"/>
              <a:gd name="connsiteY15" fmla="*/ 133350 h 5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3804" h="571404">
                <a:moveTo>
                  <a:pt x="0" y="152400"/>
                </a:moveTo>
                <a:lnTo>
                  <a:pt x="28575" y="152400"/>
                </a:lnTo>
                <a:lnTo>
                  <a:pt x="28575" y="571405"/>
                </a:lnTo>
                <a:lnTo>
                  <a:pt x="695230" y="571405"/>
                </a:lnTo>
                <a:lnTo>
                  <a:pt x="695230" y="152400"/>
                </a:lnTo>
                <a:lnTo>
                  <a:pt x="723805" y="152400"/>
                </a:lnTo>
                <a:lnTo>
                  <a:pt x="723805" y="0"/>
                </a:lnTo>
                <a:lnTo>
                  <a:pt x="0" y="0"/>
                </a:lnTo>
                <a:close/>
                <a:moveTo>
                  <a:pt x="676180" y="552355"/>
                </a:moveTo>
                <a:lnTo>
                  <a:pt x="47615" y="552355"/>
                </a:lnTo>
                <a:lnTo>
                  <a:pt x="47615" y="152400"/>
                </a:lnTo>
                <a:lnTo>
                  <a:pt x="676180" y="152400"/>
                </a:lnTo>
                <a:close/>
                <a:moveTo>
                  <a:pt x="19050" y="19050"/>
                </a:moveTo>
                <a:lnTo>
                  <a:pt x="704755" y="19050"/>
                </a:lnTo>
                <a:lnTo>
                  <a:pt x="704755" y="133350"/>
                </a:lnTo>
                <a:lnTo>
                  <a:pt x="19050" y="133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DE" sz="2250" dirty="0"/>
          </a:p>
        </p:txBody>
      </p:sp>
      <p:pic>
        <p:nvPicPr>
          <p:cNvPr id="27" name="Graphic 26" descr="Apple with solid fill">
            <a:extLst>
              <a:ext uri="{FF2B5EF4-FFF2-40B4-BE49-F238E27FC236}">
                <a16:creationId xmlns:a16="http://schemas.microsoft.com/office/drawing/2014/main" id="{B9830E7B-3138-8A4E-B5C7-B8B27AA40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7025" y="3407530"/>
            <a:ext cx="404668" cy="404668"/>
          </a:xfrm>
          <a:prstGeom prst="rect">
            <a:avLst/>
          </a:prstGeom>
        </p:spPr>
      </p:pic>
      <p:pic>
        <p:nvPicPr>
          <p:cNvPr id="28" name="Graphic 27" descr="Apple with solid fill">
            <a:extLst>
              <a:ext uri="{FF2B5EF4-FFF2-40B4-BE49-F238E27FC236}">
                <a16:creationId xmlns:a16="http://schemas.microsoft.com/office/drawing/2014/main" id="{BBE50D9D-B1C0-D24B-9C0B-1BD3D265C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4666" y="3374095"/>
            <a:ext cx="404668" cy="404668"/>
          </a:xfrm>
          <a:prstGeom prst="rect">
            <a:avLst/>
          </a:prstGeom>
        </p:spPr>
      </p:pic>
      <p:pic>
        <p:nvPicPr>
          <p:cNvPr id="29" name="Graphic 28" descr="Apple with solid fill">
            <a:extLst>
              <a:ext uri="{FF2B5EF4-FFF2-40B4-BE49-F238E27FC236}">
                <a16:creationId xmlns:a16="http://schemas.microsoft.com/office/drawing/2014/main" id="{2B694C41-B87D-6E43-A355-885A2242D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69827" y="3075310"/>
            <a:ext cx="404668" cy="404668"/>
          </a:xfrm>
          <a:prstGeom prst="rect">
            <a:avLst/>
          </a:prstGeom>
        </p:spPr>
      </p:pic>
      <p:pic>
        <p:nvPicPr>
          <p:cNvPr id="30" name="Graphic 29" descr="Apple with solid fill">
            <a:extLst>
              <a:ext uri="{FF2B5EF4-FFF2-40B4-BE49-F238E27FC236}">
                <a16:creationId xmlns:a16="http://schemas.microsoft.com/office/drawing/2014/main" id="{7DF1C966-8DD4-6F48-9559-C3101429C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2891" y="3406986"/>
            <a:ext cx="404668" cy="404668"/>
          </a:xfrm>
          <a:prstGeom prst="rect">
            <a:avLst/>
          </a:prstGeom>
        </p:spPr>
      </p:pic>
      <p:pic>
        <p:nvPicPr>
          <p:cNvPr id="31" name="Graphic 30" descr="Apple with solid fill">
            <a:extLst>
              <a:ext uri="{FF2B5EF4-FFF2-40B4-BE49-F238E27FC236}">
                <a16:creationId xmlns:a16="http://schemas.microsoft.com/office/drawing/2014/main" id="{C6C92C69-CD5B-454F-9CB3-A9407517D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6521" y="3218614"/>
            <a:ext cx="404668" cy="404668"/>
          </a:xfrm>
          <a:prstGeom prst="rect">
            <a:avLst/>
          </a:prstGeom>
        </p:spPr>
      </p:pic>
      <p:pic>
        <p:nvPicPr>
          <p:cNvPr id="32" name="Graphic 31" descr="Apple with solid fill">
            <a:extLst>
              <a:ext uri="{FF2B5EF4-FFF2-40B4-BE49-F238E27FC236}">
                <a16:creationId xmlns:a16="http://schemas.microsoft.com/office/drawing/2014/main" id="{2D0FF2FA-A5CF-744F-9456-328B6787E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7317" y="3063131"/>
            <a:ext cx="404668" cy="404668"/>
          </a:xfrm>
          <a:prstGeom prst="rect">
            <a:avLst/>
          </a:prstGeom>
        </p:spPr>
      </p:pic>
      <p:pic>
        <p:nvPicPr>
          <p:cNvPr id="33" name="Graphic 32" descr="Blender with solid fill">
            <a:extLst>
              <a:ext uri="{FF2B5EF4-FFF2-40B4-BE49-F238E27FC236}">
                <a16:creationId xmlns:a16="http://schemas.microsoft.com/office/drawing/2014/main" id="{9192CF0E-7F6F-6D49-8D44-D0EF00CAD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0238" y="5299781"/>
            <a:ext cx="904755" cy="904755"/>
          </a:xfrm>
          <a:prstGeom prst="rect">
            <a:avLst/>
          </a:prstGeom>
        </p:spPr>
      </p:pic>
      <p:pic>
        <p:nvPicPr>
          <p:cNvPr id="34" name="Graphic 33" descr="Knife with solid fill">
            <a:extLst>
              <a:ext uri="{FF2B5EF4-FFF2-40B4-BE49-F238E27FC236}">
                <a16:creationId xmlns:a16="http://schemas.microsoft.com/office/drawing/2014/main" id="{BDFAA4C9-B86A-CF42-BCDD-26C3CD1E0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54797">
            <a:off x="1740787" y="4250940"/>
            <a:ext cx="738188" cy="738188"/>
          </a:xfrm>
          <a:prstGeom prst="rect">
            <a:avLst/>
          </a:prstGeom>
        </p:spPr>
      </p:pic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11C364CD-75F6-004A-8D8A-98E3F41C6152}"/>
              </a:ext>
            </a:extLst>
          </p:cNvPr>
          <p:cNvSpPr txBox="1">
            <a:spLocks/>
          </p:cNvSpPr>
          <p:nvPr/>
        </p:nvSpPr>
        <p:spPr>
          <a:xfrm>
            <a:off x="1938242" y="4420296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1 min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DCCB28C7-1699-D543-A637-439750C69CA6}"/>
              </a:ext>
            </a:extLst>
          </p:cNvPr>
          <p:cNvSpPr txBox="1">
            <a:spLocks/>
          </p:cNvSpPr>
          <p:nvPr/>
        </p:nvSpPr>
        <p:spPr>
          <a:xfrm>
            <a:off x="3703377" y="4445561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3 min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BBD207A8-08E4-5F4A-BFA8-B80658C08E6D}"/>
              </a:ext>
            </a:extLst>
          </p:cNvPr>
          <p:cNvSpPr txBox="1">
            <a:spLocks/>
          </p:cNvSpPr>
          <p:nvPr/>
        </p:nvSpPr>
        <p:spPr>
          <a:xfrm>
            <a:off x="1871889" y="5607720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2 min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1BA151E9-11A2-AA4B-88A3-73B632105DB9}"/>
              </a:ext>
            </a:extLst>
          </p:cNvPr>
          <p:cNvSpPr txBox="1">
            <a:spLocks/>
          </p:cNvSpPr>
          <p:nvPr/>
        </p:nvSpPr>
        <p:spPr>
          <a:xfrm>
            <a:off x="3637024" y="5632985"/>
            <a:ext cx="1467278" cy="37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1pPr>
            <a:lvl2pPr marL="358775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2pPr>
            <a:lvl3pPr marL="541338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3pPr>
            <a:lvl4pPr marL="715963" indent="-179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4pPr>
            <a:lvl5pPr marL="900113" indent="-182563" algn="l" defTabSz="900113" rtl="0" eaLnBrk="1" latinLnBrk="0" hangingPunct="1">
              <a:spcBef>
                <a:spcPts val="0"/>
              </a:spcBef>
              <a:buFont typeface="Noto Sans Cond" panose="020B0604020202020204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Noto Sans Cond" panose="020B050304030206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Noto Sans Cond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dirty="0"/>
              <a:t>2 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95E5FC-11AA-2B41-B2D9-E02450240991}"/>
                  </a:ext>
                </a:extLst>
              </p:cNvPr>
              <p:cNvSpPr txBox="1"/>
              <p:nvPr/>
            </p:nvSpPr>
            <p:spPr>
              <a:xfrm>
                <a:off x="128668" y="4724104"/>
                <a:ext cx="1591230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DE" sz="1313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DE" sz="1313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DE" sz="1500" dirty="0">
                    <a:solidFill>
                      <a:srgbClr val="009FE3"/>
                    </a:solidFill>
                  </a:rPr>
                  <a:t> </a:t>
                </a:r>
                <a:endParaRPr lang="en-DE" sz="15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95E5FC-11AA-2B41-B2D9-E02450240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68" y="4724104"/>
                <a:ext cx="1591230" cy="323165"/>
              </a:xfrm>
              <a:prstGeom prst="rect">
                <a:avLst/>
              </a:prstGeom>
              <a:blipFill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AF3DD0-D760-E74C-97BA-2A91E6D0F3EA}"/>
                  </a:ext>
                </a:extLst>
              </p:cNvPr>
              <p:cNvSpPr txBox="1"/>
              <p:nvPr/>
            </p:nvSpPr>
            <p:spPr>
              <a:xfrm>
                <a:off x="128668" y="5785736"/>
                <a:ext cx="151171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DE" sz="1313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DE" sz="1313" i="1" dirty="0">
                            <a:solidFill>
                              <a:srgbClr val="009FE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1∈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de-DE" sz="1313" i="1" dirty="0">
                        <a:solidFill>
                          <a:srgbClr val="009FE3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DE" sz="1500" dirty="0">
                    <a:solidFill>
                      <a:srgbClr val="009FE3"/>
                    </a:solidFill>
                  </a:rPr>
                  <a:t> </a:t>
                </a:r>
                <a:endParaRPr lang="en-DE" sz="15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AF3DD0-D760-E74C-97BA-2A91E6D0F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68" y="5785736"/>
                <a:ext cx="1511716" cy="323165"/>
              </a:xfrm>
              <a:prstGeom prst="rect">
                <a:avLst/>
              </a:prstGeom>
              <a:blipFill>
                <a:blip r:embed="rId11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187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F8820-4A4E-4C22-BE84-42413560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algorithms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FB8C62-35C6-4564-90FB-642B193B18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27775"/>
            <a:ext cx="2743200" cy="365125"/>
          </a:xfrm>
        </p:spPr>
        <p:txBody>
          <a:bodyPr/>
          <a:lstStyle/>
          <a:p>
            <a:fld id="{71C50BF5-97BC-4A65-B319-EA7E4A2DE7A0}" type="slidenum">
              <a:rPr lang="de-DE" smtClean="0"/>
              <a:t>26</a:t>
            </a:fld>
            <a:endParaRPr lang="de-DE"/>
          </a:p>
        </p:txBody>
      </p:sp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B3582AD7-5AC6-411B-B74D-689202251C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697329"/>
              </p:ext>
            </p:extLst>
          </p:nvPr>
        </p:nvGraphicFramePr>
        <p:xfrm>
          <a:off x="794318" y="2038350"/>
          <a:ext cx="10603365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71891">
                  <a:extLst>
                    <a:ext uri="{9D8B030D-6E8A-4147-A177-3AD203B41FA5}">
                      <a16:colId xmlns:a16="http://schemas.microsoft.com/office/drawing/2014/main" val="1529685214"/>
                    </a:ext>
                  </a:extLst>
                </a:gridCol>
                <a:gridCol w="2321539">
                  <a:extLst>
                    <a:ext uri="{9D8B030D-6E8A-4147-A177-3AD203B41FA5}">
                      <a16:colId xmlns:a16="http://schemas.microsoft.com/office/drawing/2014/main" val="3344597297"/>
                    </a:ext>
                  </a:extLst>
                </a:gridCol>
                <a:gridCol w="6809935">
                  <a:extLst>
                    <a:ext uri="{9D8B030D-6E8A-4147-A177-3AD203B41FA5}">
                      <a16:colId xmlns:a16="http://schemas.microsoft.com/office/drawing/2014/main" val="4239672413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r>
                        <a:rPr lang="de-DE" sz="2300" dirty="0"/>
                        <a:t>Notation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/>
                        <a:t>Type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Example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980910961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r>
                        <a:rPr lang="de-DE" sz="2300" dirty="0"/>
                        <a:t>O(1)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constant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/>
                        <a:t>Add an item </a:t>
                      </a:r>
                      <a:r>
                        <a:rPr lang="de-DE" sz="2300" dirty="0" err="1"/>
                        <a:t>to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the</a:t>
                      </a:r>
                      <a:r>
                        <a:rPr lang="de-DE" sz="2300" dirty="0"/>
                        <a:t> end </a:t>
                      </a:r>
                      <a:r>
                        <a:rPr lang="de-DE" sz="2300" dirty="0" err="1"/>
                        <a:t>of</a:t>
                      </a:r>
                      <a:r>
                        <a:rPr lang="de-DE" sz="2300" dirty="0"/>
                        <a:t> a </a:t>
                      </a:r>
                      <a:r>
                        <a:rPr lang="de-DE" sz="2300" dirty="0" err="1"/>
                        <a:t>list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1098288409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r>
                        <a:rPr lang="de-DE" sz="2300" dirty="0"/>
                        <a:t>O(n)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/>
                        <a:t>Linear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Finding</a:t>
                      </a:r>
                      <a:r>
                        <a:rPr lang="de-DE" sz="2300" dirty="0"/>
                        <a:t> an item in an </a:t>
                      </a:r>
                      <a:r>
                        <a:rPr lang="de-DE" sz="2300" dirty="0" err="1"/>
                        <a:t>unsorted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list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3102379893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r>
                        <a:rPr lang="de-DE" sz="2300" dirty="0"/>
                        <a:t>O(</a:t>
                      </a:r>
                      <a:r>
                        <a:rPr lang="de-DE" sz="2300" dirty="0" err="1"/>
                        <a:t>n</a:t>
                      </a:r>
                      <a:r>
                        <a:rPr lang="de-DE" sz="2300" baseline="30000" dirty="0" err="1"/>
                        <a:t>c</a:t>
                      </a:r>
                      <a:r>
                        <a:rPr lang="de-DE" sz="2300" dirty="0"/>
                        <a:t>)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/>
                        <a:t>Polynomial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/>
                        <a:t>Bubble </a:t>
                      </a:r>
                      <a:r>
                        <a:rPr lang="de-DE" sz="2300" dirty="0" err="1"/>
                        <a:t>Sort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1734968198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de-DE" sz="2300" dirty="0"/>
                        <a:t>O(c</a:t>
                      </a:r>
                      <a:r>
                        <a:rPr lang="de-DE" sz="2300" baseline="30000" dirty="0"/>
                        <a:t>n</a:t>
                      </a:r>
                      <a:r>
                        <a:rPr lang="de-DE" sz="2300" dirty="0"/>
                        <a:t>)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Exponential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Traveling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Salesman</a:t>
                      </a:r>
                      <a:r>
                        <a:rPr lang="de-DE" sz="2300" dirty="0"/>
                        <a:t> Problem, </a:t>
                      </a:r>
                      <a:r>
                        <a:rPr lang="de-DE" sz="2300" dirty="0" err="1"/>
                        <a:t>using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dynamic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programming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88545424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r>
                        <a:rPr lang="de-DE" sz="2300" dirty="0"/>
                        <a:t>O(n!)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Factorial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r>
                        <a:rPr lang="de-DE" sz="2300" dirty="0" err="1"/>
                        <a:t>Traveling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Salesman</a:t>
                      </a:r>
                      <a:r>
                        <a:rPr lang="de-DE" sz="2300" dirty="0"/>
                        <a:t> Problem, </a:t>
                      </a:r>
                      <a:r>
                        <a:rPr lang="de-DE" sz="2300" dirty="0" err="1"/>
                        <a:t>using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brute</a:t>
                      </a:r>
                      <a:r>
                        <a:rPr lang="de-DE" sz="2300" dirty="0"/>
                        <a:t> </a:t>
                      </a:r>
                      <a:r>
                        <a:rPr lang="de-DE" sz="2300" dirty="0" err="1"/>
                        <a:t>force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1363108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087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015CA-DE0B-38AD-57A7-EBABAE6E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039" y="5850860"/>
            <a:ext cx="7520814" cy="8657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DE" sz="1800" dirty="0"/>
              <a:t>Assuming one Million Instructions per second (MIPS)</a:t>
            </a:r>
          </a:p>
          <a:p>
            <a:pPr marL="0" indent="0">
              <a:buNone/>
            </a:pPr>
            <a:r>
              <a:rPr lang="en-DE" sz="1800" dirty="0"/>
              <a:t>The power of one </a:t>
            </a:r>
            <a:r>
              <a:rPr lang="en-GB" sz="1800" b="0" i="0" kern="1200" dirty="0">
                <a:solidFill>
                  <a:schemeClr val="tx1"/>
                </a:solidFill>
                <a:effectLst/>
                <a:latin typeface="Noto Sans Cond" panose="020B0503040302060204" pitchFamily="34" charset="0"/>
                <a:ea typeface="+mn-ea"/>
                <a:cs typeface="+mn-cs"/>
                <a:hlinkClick r:id="rId3"/>
              </a:rPr>
              <a:t>Motorola 68000</a:t>
            </a:r>
            <a:r>
              <a:rPr lang="en-GB" sz="1800" b="0" i="0" kern="1200" dirty="0">
                <a:solidFill>
                  <a:schemeClr val="tx1"/>
                </a:solidFill>
                <a:effectLst/>
                <a:latin typeface="Noto Sans Cond" panose="020B0503040302060204" pitchFamily="34" charset="0"/>
                <a:ea typeface="+mn-ea"/>
                <a:cs typeface="+mn-cs"/>
              </a:rPr>
              <a:t> (current processors have 100 000 MIPS)</a:t>
            </a:r>
            <a:endParaRPr lang="en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E7C410-3F5E-42ED-8ECF-732517EB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Complexity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algorithms</a:t>
            </a:r>
            <a:endParaRPr lang="de-DE" sz="2250" dirty="0"/>
          </a:p>
        </p:txBody>
      </p:sp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ED7F9FD1-4190-4D29-A4DC-B8CE74406A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729917"/>
              </p:ext>
            </p:extLst>
          </p:nvPr>
        </p:nvGraphicFramePr>
        <p:xfrm>
          <a:off x="2351146" y="1170500"/>
          <a:ext cx="7489707" cy="45339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69708">
                  <a:extLst>
                    <a:ext uri="{9D8B030D-6E8A-4147-A177-3AD203B41FA5}">
                      <a16:colId xmlns:a16="http://schemas.microsoft.com/office/drawing/2014/main" val="796167157"/>
                    </a:ext>
                  </a:extLst>
                </a:gridCol>
                <a:gridCol w="1426176">
                  <a:extLst>
                    <a:ext uri="{9D8B030D-6E8A-4147-A177-3AD203B41FA5}">
                      <a16:colId xmlns:a16="http://schemas.microsoft.com/office/drawing/2014/main" val="4265971170"/>
                    </a:ext>
                  </a:extLst>
                </a:gridCol>
                <a:gridCol w="1497941">
                  <a:extLst>
                    <a:ext uri="{9D8B030D-6E8A-4147-A177-3AD203B41FA5}">
                      <a16:colId xmlns:a16="http://schemas.microsoft.com/office/drawing/2014/main" val="599958565"/>
                    </a:ext>
                  </a:extLst>
                </a:gridCol>
                <a:gridCol w="1497941">
                  <a:extLst>
                    <a:ext uri="{9D8B030D-6E8A-4147-A177-3AD203B41FA5}">
                      <a16:colId xmlns:a16="http://schemas.microsoft.com/office/drawing/2014/main" val="1291280228"/>
                    </a:ext>
                  </a:extLst>
                </a:gridCol>
                <a:gridCol w="1497941">
                  <a:extLst>
                    <a:ext uri="{9D8B030D-6E8A-4147-A177-3AD203B41FA5}">
                      <a16:colId xmlns:a16="http://schemas.microsoft.com/office/drawing/2014/main" val="21868493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n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n²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2</a:t>
                      </a:r>
                      <a:r>
                        <a:rPr lang="de-DE" sz="2300" baseline="30000" dirty="0"/>
                        <a:t>n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n!</a:t>
                      </a:r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9972992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300" dirty="0"/>
                        <a:t>n=10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4s</a:t>
                      </a:r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2293467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n=30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18 m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10</a:t>
                      </a:r>
                      <a:r>
                        <a:rPr lang="de-DE" sz="2300" baseline="30000" dirty="0"/>
                        <a:t>25</a:t>
                      </a:r>
                      <a:r>
                        <a:rPr lang="de-DE" sz="2300" dirty="0"/>
                        <a:t>y</a:t>
                      </a:r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6535087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n=50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36 y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4388259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n=100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10</a:t>
                      </a:r>
                      <a:r>
                        <a:rPr lang="de-DE" sz="2300" baseline="30000" dirty="0"/>
                        <a:t>17</a:t>
                      </a:r>
                      <a:r>
                        <a:rPr lang="de-DE" sz="2300" dirty="0"/>
                        <a:t> y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5206164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n=1000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17339900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n=10000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2 m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23076430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n=100000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&lt; 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3 h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357092956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300" dirty="0"/>
                        <a:t>n=1000000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1s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12 d</a:t>
                      </a:r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300" dirty="0"/>
                        <a:t>Very </a:t>
                      </a:r>
                      <a:r>
                        <a:rPr lang="de-DE" sz="2300" dirty="0" err="1"/>
                        <a:t>long</a:t>
                      </a:r>
                      <a:endParaRPr lang="de-DE" sz="2300" dirty="0"/>
                    </a:p>
                  </a:txBody>
                  <a:tcPr marL="114300" marR="114300" marT="57150" marB="57150"/>
                </a:tc>
                <a:extLst>
                  <a:ext uri="{0D108BD9-81ED-4DB2-BD59-A6C34878D82A}">
                    <a16:rowId xmlns:a16="http://schemas.microsoft.com/office/drawing/2014/main" val="3810609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569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Computational Complexity</a:t>
            </a:r>
            <a:endParaRPr dirty="0"/>
          </a:p>
        </p:txBody>
      </p:sp>
      <p:pic>
        <p:nvPicPr>
          <p:cNvPr id="5" name="Picture 4" descr="Diagra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67961" y="1580991"/>
            <a:ext cx="6564573" cy="4306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59466" y="1580991"/>
            <a:ext cx="50649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P</a:t>
            </a:r>
            <a:r>
              <a:rPr lang="en-US" sz="2400" dirty="0"/>
              <a:t>: </a:t>
            </a:r>
            <a:r>
              <a:rPr lang="en-US" sz="2400" b="0" i="0" dirty="0">
                <a:solidFill>
                  <a:srgbClr val="292929"/>
                </a:solidFill>
              </a:rPr>
              <a:t>Solved in polynomial time.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>
                <a:solidFill>
                  <a:srgbClr val="292929"/>
                </a:solidFill>
              </a:rPr>
              <a:t>NP</a:t>
            </a:r>
            <a:r>
              <a:rPr lang="en-US" sz="2400" dirty="0">
                <a:solidFill>
                  <a:srgbClr val="292929"/>
                </a:solidFill>
              </a:rPr>
              <a:t>: Verified</a:t>
            </a:r>
            <a:r>
              <a:rPr lang="en-US" sz="2400" b="0" i="0" dirty="0">
                <a:solidFill>
                  <a:srgbClr val="292929"/>
                </a:solidFill>
              </a:rPr>
              <a:t> in polynomial time.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i="0" dirty="0">
                <a:solidFill>
                  <a:srgbClr val="292929"/>
                </a:solidFill>
              </a:rPr>
              <a:t>NP-complete</a:t>
            </a:r>
            <a:r>
              <a:rPr lang="en-US" sz="2400" b="0" i="0" dirty="0">
                <a:solidFill>
                  <a:srgbClr val="292929"/>
                </a:solidFill>
              </a:rPr>
              <a:t>: Most difficult in NP.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>
                <a:solidFill>
                  <a:srgbClr val="292929"/>
                </a:solidFill>
              </a:rPr>
              <a:t>NP-hard</a:t>
            </a:r>
            <a:r>
              <a:rPr lang="en-US" sz="2400" dirty="0">
                <a:solidFill>
                  <a:srgbClr val="292929"/>
                </a:solidFill>
              </a:rPr>
              <a:t>: At least as difficult as </a:t>
            </a:r>
            <a:r>
              <a:rPr lang="en-US" sz="2400" b="1" dirty="0">
                <a:solidFill>
                  <a:srgbClr val="292929"/>
                </a:solidFill>
              </a:rPr>
              <a:t>NP-complete</a:t>
            </a:r>
            <a:r>
              <a:rPr lang="en-US" sz="2400" dirty="0">
                <a:solidFill>
                  <a:srgbClr val="292929"/>
                </a:solidFill>
              </a:rPr>
              <a:t>. (Find the best solution among the NP-complete solutions, for example.)</a:t>
            </a:r>
            <a:endParaRPr lang="en-US" sz="2400" b="0" i="0" dirty="0">
              <a:solidFill>
                <a:srgbClr val="292929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i="0" dirty="0">
                <a:solidFill>
                  <a:srgbClr val="C00000"/>
                </a:solidFill>
              </a:rPr>
              <a:t>BQP</a:t>
            </a:r>
            <a:r>
              <a:rPr lang="en-US" sz="2400" b="0" i="0" dirty="0">
                <a:solidFill>
                  <a:srgbClr val="C00000"/>
                </a:solidFill>
              </a:rPr>
              <a:t> (Bounded error, Quantum, Polynomial time): Solvable in polynomial time by a quantum computer.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7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 physical system cannot be an </a:t>
            </a:r>
            <a:r>
              <a:rPr lang="en-US" dirty="0">
                <a:solidFill>
                  <a:srgbClr val="C00000"/>
                </a:solidFill>
              </a:rPr>
              <a:t>all-purpose</a:t>
            </a:r>
            <a:r>
              <a:rPr lang="en-US" dirty="0"/>
              <a:t> computer (pendulum/spaghetti).</a:t>
            </a:r>
            <a:endParaRPr dirty="0"/>
          </a:p>
          <a:p>
            <a:pPr>
              <a:defRPr/>
            </a:pPr>
            <a:r>
              <a:rPr lang="en-US" dirty="0"/>
              <a:t>A quantum computer makes use of </a:t>
            </a:r>
            <a:r>
              <a:rPr lang="en-US" dirty="0">
                <a:solidFill>
                  <a:srgbClr val="C00000"/>
                </a:solidFill>
              </a:rPr>
              <a:t>wave nature </a:t>
            </a:r>
            <a:r>
              <a:rPr lang="en-US" dirty="0"/>
              <a:t>of quantum states. There are </a:t>
            </a:r>
            <a:r>
              <a:rPr lang="en-US" dirty="0">
                <a:solidFill>
                  <a:srgbClr val="C00000"/>
                </a:solidFill>
              </a:rPr>
              <a:t>interference, superposition and entanglement </a:t>
            </a:r>
            <a:r>
              <a:rPr lang="en-US" dirty="0"/>
              <a:t>associated with this. They do not exist in a </a:t>
            </a:r>
            <a:r>
              <a:rPr lang="en-US" dirty="0">
                <a:solidFill>
                  <a:srgbClr val="C00000"/>
                </a:solidFill>
              </a:rPr>
              <a:t>classical</a:t>
            </a:r>
            <a:r>
              <a:rPr lang="en-US" dirty="0"/>
              <a:t> (i.e., digital) computer.</a:t>
            </a:r>
            <a:endParaRPr dirty="0"/>
          </a:p>
          <a:p>
            <a:pPr>
              <a:defRPr/>
            </a:pPr>
            <a:r>
              <a:rPr lang="en-US" dirty="0"/>
              <a:t>Typical quantum algorithm; </a:t>
            </a:r>
            <a:r>
              <a:rPr lang="en-US" dirty="0">
                <a:solidFill>
                  <a:srgbClr val="C00000"/>
                </a:solidFill>
              </a:rPr>
              <a:t>Grover’s database search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Shor’s factorization</a:t>
            </a:r>
            <a:r>
              <a:rPr lang="en-US" dirty="0"/>
              <a:t>. They require a full-fledged quantum computer with built-in </a:t>
            </a:r>
            <a:r>
              <a:rPr lang="en-US" dirty="0">
                <a:solidFill>
                  <a:srgbClr val="C00000"/>
                </a:solidFill>
              </a:rPr>
              <a:t>quantum error correction (QECC)</a:t>
            </a:r>
            <a:r>
              <a:rPr lang="en-US" dirty="0"/>
              <a:t>. </a:t>
            </a:r>
            <a:endParaRPr dirty="0"/>
          </a:p>
          <a:p>
            <a:pPr>
              <a:defRPr/>
            </a:pPr>
            <a:r>
              <a:rPr lang="en-US" dirty="0"/>
              <a:t>Currently available quantum computers, including the IQM quantum computer, are called the </a:t>
            </a:r>
            <a:r>
              <a:rPr lang="en-US" dirty="0">
                <a:solidFill>
                  <a:srgbClr val="C00000"/>
                </a:solidFill>
              </a:rPr>
              <a:t>NISQ</a:t>
            </a:r>
            <a:r>
              <a:rPr lang="en-US" dirty="0"/>
              <a:t> (</a:t>
            </a:r>
            <a:r>
              <a:rPr lang="en-US" dirty="0">
                <a:solidFill>
                  <a:srgbClr val="C00000"/>
                </a:solidFill>
              </a:rPr>
              <a:t>Noisy Intermediate-Scale Quantum</a:t>
            </a:r>
            <a:r>
              <a:rPr lang="en-US" dirty="0"/>
              <a:t>) computer. &lt;1000 QB, no QECC. They are often used for the </a:t>
            </a:r>
            <a:r>
              <a:rPr lang="en-US" dirty="0">
                <a:solidFill>
                  <a:srgbClr val="C00000"/>
                </a:solidFill>
              </a:rPr>
              <a:t>quantum-classical hybrid computation </a:t>
            </a:r>
            <a:r>
              <a:rPr lang="en-US" dirty="0"/>
              <a:t>such as the </a:t>
            </a:r>
            <a:r>
              <a:rPr lang="en-US" dirty="0">
                <a:solidFill>
                  <a:srgbClr val="C00000"/>
                </a:solidFill>
              </a:rPr>
              <a:t>Variational Quantum </a:t>
            </a:r>
            <a:r>
              <a:rPr lang="en-US" dirty="0" err="1">
                <a:solidFill>
                  <a:srgbClr val="C00000"/>
                </a:solidFill>
              </a:rPr>
              <a:t>Eigensolver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C00000"/>
                </a:solidFill>
              </a:rPr>
              <a:t>VQE</a:t>
            </a:r>
            <a:r>
              <a:rPr lang="en-US" dirty="0"/>
              <a:t>).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</a:rPr>
              <a:t>Caution</a:t>
            </a:r>
            <a:r>
              <a:rPr lang="en-US" sz="3600" dirty="0"/>
              <a:t>: Not All Algorithms Can Be Improved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6809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C63A-5886-2BC9-494D-0230A986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951210"/>
          </a:xfrm>
        </p:spPr>
        <p:txBody>
          <a:bodyPr>
            <a:noAutofit/>
          </a:bodyPr>
          <a:lstStyle/>
          <a:p>
            <a:r>
              <a:rPr lang="en-US" sz="3600" dirty="0"/>
              <a:t>Sorting a list of numbers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44F4F-D9BB-39AE-3518-B98654D6E6EE}"/>
              </a:ext>
            </a:extLst>
          </p:cNvPr>
          <p:cNvGrpSpPr/>
          <p:nvPr/>
        </p:nvGrpSpPr>
        <p:grpSpPr>
          <a:xfrm>
            <a:off x="1232340" y="2390688"/>
            <a:ext cx="2078896" cy="2076623"/>
            <a:chOff x="865308" y="2391429"/>
            <a:chExt cx="3589731" cy="1867245"/>
          </a:xfrm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A337BEF5-88BF-1C1E-567B-A4DA19CA7BEA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5" name="Rectangle: Rounded Corners 17">
              <a:extLst>
                <a:ext uri="{FF2B5EF4-FFF2-40B4-BE49-F238E27FC236}">
                  <a16:creationId xmlns:a16="http://schemas.microsoft.com/office/drawing/2014/main" id="{45C80370-DB9F-D905-4734-A2A9D676CD2A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D618B8-F324-2A41-4825-D9C96B73251B}"/>
              </a:ext>
            </a:extLst>
          </p:cNvPr>
          <p:cNvGrpSpPr/>
          <p:nvPr/>
        </p:nvGrpSpPr>
        <p:grpSpPr>
          <a:xfrm>
            <a:off x="3809285" y="2391057"/>
            <a:ext cx="2078896" cy="2076623"/>
            <a:chOff x="865308" y="2391429"/>
            <a:chExt cx="3589731" cy="1867245"/>
          </a:xfrm>
        </p:grpSpPr>
        <p:sp>
          <p:nvSpPr>
            <p:cNvPr id="56" name="Rectangle: Rounded Corners 15">
              <a:extLst>
                <a:ext uri="{FF2B5EF4-FFF2-40B4-BE49-F238E27FC236}">
                  <a16:creationId xmlns:a16="http://schemas.microsoft.com/office/drawing/2014/main" id="{6A0FD8B3-9833-A6B6-E14A-1366CBE07A85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 dirty="0"/>
            </a:p>
          </p:txBody>
        </p:sp>
        <p:sp>
          <p:nvSpPr>
            <p:cNvPr id="57" name="Rectangle: Rounded Corners 17">
              <a:extLst>
                <a:ext uri="{FF2B5EF4-FFF2-40B4-BE49-F238E27FC236}">
                  <a16:creationId xmlns:a16="http://schemas.microsoft.com/office/drawing/2014/main" id="{110D816F-DFDA-209C-61C8-C0C3BED41C5B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43E268-D7B8-04BC-3FA2-E0518B6EA332}"/>
              </a:ext>
            </a:extLst>
          </p:cNvPr>
          <p:cNvGrpSpPr/>
          <p:nvPr/>
        </p:nvGrpSpPr>
        <p:grpSpPr>
          <a:xfrm>
            <a:off x="6370835" y="2391057"/>
            <a:ext cx="2078896" cy="2076623"/>
            <a:chOff x="865308" y="2391429"/>
            <a:chExt cx="3589731" cy="1867245"/>
          </a:xfrm>
        </p:grpSpPr>
        <p:sp>
          <p:nvSpPr>
            <p:cNvPr id="59" name="Rectangle: Rounded Corners 15">
              <a:extLst>
                <a:ext uri="{FF2B5EF4-FFF2-40B4-BE49-F238E27FC236}">
                  <a16:creationId xmlns:a16="http://schemas.microsoft.com/office/drawing/2014/main" id="{B56D0D4B-247C-CFB9-4FD9-64BEE70C4E76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60" name="Rectangle: Rounded Corners 17">
              <a:extLst>
                <a:ext uri="{FF2B5EF4-FFF2-40B4-BE49-F238E27FC236}">
                  <a16:creationId xmlns:a16="http://schemas.microsoft.com/office/drawing/2014/main" id="{F6538C85-9FDB-EF31-CAA8-56E272129E14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38A184-70BA-FE7E-EC9E-5835855208CF}"/>
              </a:ext>
            </a:extLst>
          </p:cNvPr>
          <p:cNvGrpSpPr/>
          <p:nvPr/>
        </p:nvGrpSpPr>
        <p:grpSpPr>
          <a:xfrm>
            <a:off x="8915092" y="2391057"/>
            <a:ext cx="2078896" cy="2076623"/>
            <a:chOff x="865308" y="2391429"/>
            <a:chExt cx="3589731" cy="1867245"/>
          </a:xfrm>
        </p:grpSpPr>
        <p:sp>
          <p:nvSpPr>
            <p:cNvPr id="128" name="Rectangle: Rounded Corners 15">
              <a:extLst>
                <a:ext uri="{FF2B5EF4-FFF2-40B4-BE49-F238E27FC236}">
                  <a16:creationId xmlns:a16="http://schemas.microsoft.com/office/drawing/2014/main" id="{5E6BDEF1-6038-0C4A-C221-426C16F25EC9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29" name="Rectangle: Rounded Corners 17">
              <a:extLst>
                <a:ext uri="{FF2B5EF4-FFF2-40B4-BE49-F238E27FC236}">
                  <a16:creationId xmlns:a16="http://schemas.microsoft.com/office/drawing/2014/main" id="{385E6EBB-EF5D-2FE2-CA7D-F8EBCDE1AAA7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1" name="Right Arrow 130">
            <a:extLst>
              <a:ext uri="{FF2B5EF4-FFF2-40B4-BE49-F238E27FC236}">
                <a16:creationId xmlns:a16="http://schemas.microsoft.com/office/drawing/2014/main" id="{EC328322-B39A-E2D3-BD19-CD1F6050CC18}"/>
              </a:ext>
            </a:extLst>
          </p:cNvPr>
          <p:cNvSpPr/>
          <p:nvPr/>
        </p:nvSpPr>
        <p:spPr bwMode="auto">
          <a:xfrm rot="16200000">
            <a:off x="1907311" y="4650381"/>
            <a:ext cx="728954" cy="5040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2" name="Down Arrow 131">
            <a:extLst>
              <a:ext uri="{FF2B5EF4-FFF2-40B4-BE49-F238E27FC236}">
                <a16:creationId xmlns:a16="http://schemas.microsoft.com/office/drawing/2014/main" id="{E6AD283A-B5D5-CF8E-AE9F-EE6B3FA92639}"/>
              </a:ext>
            </a:extLst>
          </p:cNvPr>
          <p:cNvSpPr/>
          <p:nvPr/>
        </p:nvSpPr>
        <p:spPr bwMode="auto">
          <a:xfrm>
            <a:off x="2012062" y="1529107"/>
            <a:ext cx="504056" cy="64807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6" name="Rectangle: Rounded Corners 15">
            <a:extLst>
              <a:ext uri="{FF2B5EF4-FFF2-40B4-BE49-F238E27FC236}">
                <a16:creationId xmlns:a16="http://schemas.microsoft.com/office/drawing/2014/main" id="{3378C332-AF60-679C-5420-516257313857}"/>
              </a:ext>
            </a:extLst>
          </p:cNvPr>
          <p:cNvSpPr/>
          <p:nvPr/>
        </p:nvSpPr>
        <p:spPr bwMode="auto">
          <a:xfrm>
            <a:off x="9795165" y="564465"/>
            <a:ext cx="1350712" cy="951210"/>
          </a:xfrm>
          <a:prstGeom prst="roundRect">
            <a:avLst>
              <a:gd name="adj" fmla="val 16954"/>
            </a:avLst>
          </a:prstGeom>
          <a:solidFill>
            <a:schemeClr val="bg1"/>
          </a:solidFill>
          <a:ln>
            <a:noFill/>
          </a:ln>
          <a:effectLst>
            <a:outerShdw blurRad="1270000" dist="1320800" dir="2040000" sx="80000" sy="80000" algn="t" rotWithShape="0">
              <a:schemeClr val="tx1">
                <a:lumMod val="95000"/>
                <a:lumOff val="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38" name="Graphic 18">
            <a:extLst>
              <a:ext uri="{FF2B5EF4-FFF2-40B4-BE49-F238E27FC236}">
                <a16:creationId xmlns:a16="http://schemas.microsoft.com/office/drawing/2014/main" id="{77166280-0F78-8B65-42BD-FA1FE0CF9221}"/>
              </a:ext>
            </a:extLst>
          </p:cNvPr>
          <p:cNvSpPr/>
          <p:nvPr/>
        </p:nvSpPr>
        <p:spPr bwMode="auto">
          <a:xfrm>
            <a:off x="9579046" y="412520"/>
            <a:ext cx="432237" cy="470732"/>
          </a:xfrm>
          <a:custGeom>
            <a:avLst/>
            <a:gdLst>
              <a:gd name="connsiteX0" fmla="*/ 1238039 w 3142829"/>
              <a:gd name="connsiteY0" fmla="*/ 89328 h 3422732"/>
              <a:gd name="connsiteX1" fmla="*/ 1904789 w 3142829"/>
              <a:gd name="connsiteY1" fmla="*/ 89328 h 3422732"/>
              <a:gd name="connsiteX2" fmla="*/ 2809455 w 3142829"/>
              <a:gd name="connsiteY2" fmla="*/ 611635 h 3422732"/>
              <a:gd name="connsiteX3" fmla="*/ 3142830 w 3142829"/>
              <a:gd name="connsiteY3" fmla="*/ 1189063 h 3422732"/>
              <a:gd name="connsiteX4" fmla="*/ 3142830 w 3142829"/>
              <a:gd name="connsiteY4" fmla="*/ 2233669 h 3422732"/>
              <a:gd name="connsiteX5" fmla="*/ 2809455 w 3142829"/>
              <a:gd name="connsiteY5" fmla="*/ 2811094 h 3422732"/>
              <a:gd name="connsiteX6" fmla="*/ 1904789 w 3142829"/>
              <a:gd name="connsiteY6" fmla="*/ 3333407 h 3422732"/>
              <a:gd name="connsiteX7" fmla="*/ 1238039 w 3142829"/>
              <a:gd name="connsiteY7" fmla="*/ 3333407 h 3422732"/>
              <a:gd name="connsiteX8" fmla="*/ 333375 w 3142829"/>
              <a:gd name="connsiteY8" fmla="*/ 2811094 h 3422732"/>
              <a:gd name="connsiteX9" fmla="*/ 0 w 3142829"/>
              <a:gd name="connsiteY9" fmla="*/ 2233669 h 3422732"/>
              <a:gd name="connsiteX10" fmla="*/ 0 w 3142829"/>
              <a:gd name="connsiteY10" fmla="*/ 1189063 h 3422732"/>
              <a:gd name="connsiteX11" fmla="*/ 333375 w 3142829"/>
              <a:gd name="connsiteY11" fmla="*/ 611635 h 3422732"/>
              <a:gd name="connsiteX12" fmla="*/ 1238039 w 3142829"/>
              <a:gd name="connsiteY12" fmla="*/ 89328 h 342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2829" h="3422732" extrusionOk="0">
                <a:moveTo>
                  <a:pt x="1238039" y="89328"/>
                </a:moveTo>
                <a:cubicBezTo>
                  <a:pt x="1444332" y="-29776"/>
                  <a:pt x="1698497" y="-29776"/>
                  <a:pt x="1904789" y="89328"/>
                </a:cubicBezTo>
                <a:lnTo>
                  <a:pt x="2809455" y="611635"/>
                </a:lnTo>
                <a:cubicBezTo>
                  <a:pt x="3015747" y="730738"/>
                  <a:pt x="3142830" y="950852"/>
                  <a:pt x="3142830" y="1189063"/>
                </a:cubicBezTo>
                <a:lnTo>
                  <a:pt x="3142830" y="2233669"/>
                </a:lnTo>
                <a:cubicBezTo>
                  <a:pt x="3142830" y="2471880"/>
                  <a:pt x="3015747" y="2691993"/>
                  <a:pt x="2809455" y="2811094"/>
                </a:cubicBezTo>
                <a:lnTo>
                  <a:pt x="1904789" y="3333407"/>
                </a:lnTo>
                <a:cubicBezTo>
                  <a:pt x="1698497" y="3452507"/>
                  <a:pt x="1444332" y="3452507"/>
                  <a:pt x="1238039" y="3333407"/>
                </a:cubicBezTo>
                <a:lnTo>
                  <a:pt x="333375" y="2811094"/>
                </a:lnTo>
                <a:cubicBezTo>
                  <a:pt x="127082" y="2691993"/>
                  <a:pt x="0" y="2471880"/>
                  <a:pt x="0" y="2233669"/>
                </a:cubicBezTo>
                <a:lnTo>
                  <a:pt x="0" y="1189063"/>
                </a:lnTo>
                <a:cubicBezTo>
                  <a:pt x="0" y="950852"/>
                  <a:pt x="127082" y="730738"/>
                  <a:pt x="333375" y="611635"/>
                </a:cubicBezTo>
                <a:lnTo>
                  <a:pt x="1238039" y="89328"/>
                </a:lnTo>
                <a:close/>
              </a:path>
            </a:pathLst>
          </a:custGeom>
          <a:gradFill>
            <a:gsLst>
              <a:gs pos="15000">
                <a:schemeClr val="accent5"/>
              </a:gs>
              <a:gs pos="75000">
                <a:schemeClr val="accent6"/>
              </a:gs>
            </a:gsLst>
            <a:path path="circle"/>
          </a:gradFill>
          <a:ln w="9525" cap="flat">
            <a:noFill/>
            <a:prstDash val="solid"/>
            <a:miter/>
          </a:ln>
          <a:effectLst>
            <a:outerShdw blurRad="571500" dist="381000" dir="5400000" sx="85000" sy="85000" algn="t" rotWithShape="0">
              <a:schemeClr val="accent1">
                <a:alpha val="30000"/>
              </a:schemeClr>
            </a:outerShdw>
          </a:effectLst>
        </p:spPr>
        <p:txBody>
          <a:bodyPr rtlCol="0" anchor="ctr"/>
          <a:lstStyle/>
          <a:p>
            <a:pPr marL="0" marR="0" lvl="0" indent="0" algn="l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D6868CC-06D3-29B2-D37E-CC816EDEF642}"/>
              </a:ext>
            </a:extLst>
          </p:cNvPr>
          <p:cNvCxnSpPr>
            <a:cxnSpLocks/>
          </p:cNvCxnSpPr>
          <p:nvPr/>
        </p:nvCxnSpPr>
        <p:spPr>
          <a:xfrm>
            <a:off x="9955163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B79634A-988D-5952-50CE-EEF85C6CC32A}"/>
              </a:ext>
            </a:extLst>
          </p:cNvPr>
          <p:cNvCxnSpPr>
            <a:cxnSpLocks/>
          </p:cNvCxnSpPr>
          <p:nvPr/>
        </p:nvCxnSpPr>
        <p:spPr>
          <a:xfrm>
            <a:off x="10023990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931B66F-156D-2110-907D-65AB6F39DC49}"/>
              </a:ext>
            </a:extLst>
          </p:cNvPr>
          <p:cNvCxnSpPr>
            <a:cxnSpLocks/>
          </p:cNvCxnSpPr>
          <p:nvPr/>
        </p:nvCxnSpPr>
        <p:spPr>
          <a:xfrm>
            <a:off x="10092817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E3DD864-2E68-5C86-0C72-74E67678F2C7}"/>
              </a:ext>
            </a:extLst>
          </p:cNvPr>
          <p:cNvCxnSpPr>
            <a:cxnSpLocks/>
          </p:cNvCxnSpPr>
          <p:nvPr/>
        </p:nvCxnSpPr>
        <p:spPr>
          <a:xfrm>
            <a:off x="10161644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Graphic 151" descr="Stopwatch outline">
            <a:extLst>
              <a:ext uri="{FF2B5EF4-FFF2-40B4-BE49-F238E27FC236}">
                <a16:creationId xmlns:a16="http://schemas.microsoft.com/office/drawing/2014/main" id="{C27641A5-8040-34CA-31C5-1EBA1EAD7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3014" y="445959"/>
            <a:ext cx="384432" cy="3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repeatCount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21028 -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1224 0.005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28 -4.81481E-6 L 0.42135 0.000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135 0.00024 L 0.62982 0.000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31" grpId="2" animBg="1"/>
      <p:bldP spid="131" grpId="3" animBg="1"/>
      <p:bldP spid="132" grpId="0" animBg="1"/>
      <p:bldP spid="13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Brief Summary of IQM Quantum Computer</a:t>
            </a:r>
            <a:endParaRPr dirty="0"/>
          </a:p>
        </p:txBody>
      </p:sp>
      <p:pic>
        <p:nvPicPr>
          <p:cNvPr id="5" name="Picture 4" descr="Graphical user interface, diagra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3904" y="1195562"/>
            <a:ext cx="4591658" cy="4941023"/>
          </a:xfrm>
          <a:prstGeom prst="rect">
            <a:avLst/>
          </a:prstGeom>
        </p:spPr>
      </p:pic>
      <p:pic>
        <p:nvPicPr>
          <p:cNvPr id="7" name="Picture 6" descr="A close-up of a book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90221" y="3614554"/>
            <a:ext cx="3363793" cy="2522843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00701" y="1315629"/>
            <a:ext cx="3363793" cy="224364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403191" y="1247895"/>
            <a:ext cx="2609568" cy="473238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825C72-66F9-7D43-3850-E1A6BC0B2936}"/>
              </a:ext>
            </a:extLst>
          </p:cNvPr>
          <p:cNvSpPr txBox="1"/>
          <p:nvPr/>
        </p:nvSpPr>
        <p:spPr bwMode="auto">
          <a:xfrm>
            <a:off x="1775520" y="5589240"/>
            <a:ext cx="94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1596F-7B69-774A-1217-46677AAC7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24A368-72EF-852C-79A7-FD22B7E63E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cs typeface="Microsoft Sans Serif"/>
              </a:rPr>
              <a:t>Summary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43607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Physical system </a:t>
            </a:r>
            <a:r>
              <a:rPr lang="en-US" dirty="0"/>
              <a:t>may be employed for information processing and computation.</a:t>
            </a:r>
            <a:endParaRPr dirty="0"/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Quantum computing </a:t>
            </a:r>
            <a:r>
              <a:rPr lang="en-US" dirty="0"/>
              <a:t>employs the law of </a:t>
            </a:r>
            <a:r>
              <a:rPr lang="en-US" dirty="0">
                <a:solidFill>
                  <a:srgbClr val="C00000"/>
                </a:solidFill>
              </a:rPr>
              <a:t>quantum physics to store, process and transfer information</a:t>
            </a:r>
            <a:r>
              <a:rPr lang="en-US" dirty="0"/>
              <a:t>.</a:t>
            </a:r>
            <a:endParaRPr dirty="0"/>
          </a:p>
          <a:p>
            <a:pPr>
              <a:defRPr/>
            </a:pPr>
            <a:r>
              <a:rPr lang="en-US" dirty="0"/>
              <a:t>Thanks to the progress of nanotechnology, we can fabricate </a:t>
            </a:r>
            <a:r>
              <a:rPr lang="en-US" dirty="0">
                <a:solidFill>
                  <a:srgbClr val="C00000"/>
                </a:solidFill>
              </a:rPr>
              <a:t>nanoscale devices </a:t>
            </a:r>
            <a:r>
              <a:rPr lang="en-US" dirty="0"/>
              <a:t>that follow the law of quantum mechanics. </a:t>
            </a:r>
            <a:r>
              <a:rPr lang="en-US" dirty="0">
                <a:solidFill>
                  <a:srgbClr val="C00000"/>
                </a:solidFill>
              </a:rPr>
              <a:t>Superconducting qubit </a:t>
            </a:r>
            <a:r>
              <a:rPr lang="en-US" dirty="0"/>
              <a:t>in IQM quantum computer is an example of such systems.</a:t>
            </a:r>
            <a:endParaRPr dirty="0"/>
          </a:p>
          <a:p>
            <a:pPr>
              <a:defRPr/>
            </a:pPr>
            <a:r>
              <a:rPr lang="en-US" dirty="0"/>
              <a:t>Currently available quantum computer is called </a:t>
            </a:r>
            <a:r>
              <a:rPr lang="en-US" dirty="0">
                <a:solidFill>
                  <a:srgbClr val="C00000"/>
                </a:solidFill>
              </a:rPr>
              <a:t>NISQ</a:t>
            </a:r>
            <a:r>
              <a:rPr lang="en-US" dirty="0"/>
              <a:t> (</a:t>
            </a:r>
            <a:r>
              <a:rPr lang="en-US" dirty="0">
                <a:solidFill>
                  <a:srgbClr val="C00000"/>
                </a:solidFill>
              </a:rPr>
              <a:t>Noisy Intermediate-Scale Quantum</a:t>
            </a:r>
            <a:r>
              <a:rPr lang="en-US" dirty="0"/>
              <a:t>) computer. No QECC (</a:t>
            </a:r>
            <a:r>
              <a:rPr lang="en-US" dirty="0">
                <a:solidFill>
                  <a:srgbClr val="C00000"/>
                </a:solidFill>
              </a:rPr>
              <a:t>N</a:t>
            </a:r>
            <a:r>
              <a:rPr lang="en-US" dirty="0"/>
              <a:t>).  &lt;1000 qubits (</a:t>
            </a:r>
            <a:r>
              <a:rPr lang="en-US" dirty="0">
                <a:solidFill>
                  <a:srgbClr val="C00000"/>
                </a:solidFill>
              </a:rPr>
              <a:t>IS</a:t>
            </a:r>
            <a:r>
              <a:rPr lang="en-US" dirty="0"/>
              <a:t>). </a:t>
            </a:r>
            <a:endParaRPr dirty="0"/>
          </a:p>
          <a:p>
            <a:pPr>
              <a:defRPr/>
            </a:pPr>
            <a:r>
              <a:rPr lang="en-US" dirty="0"/>
              <a:t>We will see how quantum information processing is different from and superior to classical one in the following lectures. 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Summary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38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90A4-99DC-62E4-C4BC-840DD2F7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087E69-CCE1-818A-19C3-DF4143036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cs typeface="Microsoft Sans Serif"/>
              </a:rPr>
              <a:t>Practical</a:t>
            </a:r>
            <a:r>
              <a:rPr lang="de-DE" dirty="0">
                <a:cs typeface="Microsoft Sans Serif"/>
              </a:rPr>
              <a:t> </a:t>
            </a:r>
            <a:r>
              <a:rPr lang="de-DE" dirty="0" err="1">
                <a:cs typeface="Microsoft Sans Serif"/>
              </a:rPr>
              <a:t>notes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06859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molecule&#10;&#10;Description automatically generated">
            <a:extLst>
              <a:ext uri="{FF2B5EF4-FFF2-40B4-BE49-F238E27FC236}">
                <a16:creationId xmlns:a16="http://schemas.microsoft.com/office/drawing/2014/main" id="{5119D528-1FAE-2FCB-75B8-E0158012D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12191207" cy="6857554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9405917" y="6381958"/>
            <a:ext cx="2137822" cy="143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00"/>
              </a:lnSpc>
            </a:pPr>
            <a:r>
              <a:rPr lang="en-US" sz="700" kern="0" spc="14">
                <a:solidFill>
                  <a:srgbClr val="666666">
                    <a:alpha val="100000"/>
                  </a:srgbClr>
                </a:solidFill>
                <a:latin typeface="Tahoma Regular"/>
                <a:ea typeface="Tahoma Regular"/>
                <a:cs typeface="Tahoma Regular" pitchFamily="34" charset="-120"/>
              </a:rPr>
              <a:t>CONFIDENTIAL</a:t>
            </a:r>
            <a:r>
              <a:rPr lang="en-US" sz="700" kern="0" spc="14">
                <a:solidFill>
                  <a:srgbClr val="666666">
                    <a:alpha val="100000"/>
                  </a:srgbClr>
                </a:solidFill>
                <a:latin typeface="Tahoma Regular"/>
                <a:ea typeface="Tahoma Regular" pitchFamily="34" charset="-122"/>
                <a:cs typeface="Tahoma Regular" pitchFamily="34" charset="-120"/>
              </a:rPr>
              <a:t> </a:t>
            </a:r>
            <a:endParaRPr lang="en-US" sz="700">
              <a:latin typeface="Tahoma Regular"/>
            </a:endParaRPr>
          </a:p>
        </p:txBody>
      </p:sp>
      <p:sp>
        <p:nvSpPr>
          <p:cNvPr id="22" name="Text 13"/>
          <p:cNvSpPr/>
          <p:nvPr/>
        </p:nvSpPr>
        <p:spPr>
          <a:xfrm>
            <a:off x="787396" y="711554"/>
            <a:ext cx="8261307" cy="85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49"/>
              </a:lnSpc>
            </a:pPr>
            <a:r>
              <a:rPr lang="en-US" sz="3449" b="1" dirty="0">
                <a:solidFill>
                  <a:srgbClr val="333333">
                    <a:alpha val="100000"/>
                  </a:srgbClr>
                </a:solidFill>
                <a:latin typeface="Tahoma Bold" pitchFamily="34" charset="0"/>
                <a:ea typeface="Tahoma Bold" pitchFamily="34" charset="-122"/>
                <a:cs typeface="Tahoma Bold" pitchFamily="34" charset="-120"/>
              </a:rPr>
              <a:t>Outline of the course</a:t>
            </a:r>
            <a:endParaRPr lang="en-US" sz="3449" b="1" dirty="0"/>
          </a:p>
        </p:txBody>
      </p:sp>
      <p:pic>
        <p:nvPicPr>
          <p:cNvPr id="24" name="Image 7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1016314"/>
            <a:ext cx="533397" cy="63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245918-92BE-A756-AEA8-6F0E8D9CD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29" y="6341900"/>
            <a:ext cx="460489" cy="165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B09F4-6973-A470-DF15-575966B61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076" y="1350008"/>
            <a:ext cx="7433848" cy="52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64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B2067-6978-FC95-D74F-40EF9721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1" y="1514477"/>
            <a:ext cx="8814028" cy="4662486"/>
          </a:xfrm>
        </p:spPr>
        <p:txBody>
          <a:bodyPr/>
          <a:lstStyle/>
          <a:p>
            <a:r>
              <a:rPr lang="en-GB" dirty="0"/>
              <a:t>… is intended to be an introduction to the computing (not the physics aspects) of a quantum computer</a:t>
            </a:r>
          </a:p>
          <a:p>
            <a:r>
              <a:rPr lang="en-GB" dirty="0"/>
              <a:t>… assumes you get actively engage with the lectures and the exercises</a:t>
            </a:r>
          </a:p>
          <a:p>
            <a:r>
              <a:rPr lang="en-GB" dirty="0"/>
              <a:t>… uses </a:t>
            </a:r>
            <a:r>
              <a:rPr lang="en-GB" dirty="0" err="1"/>
              <a:t>qrisp</a:t>
            </a:r>
            <a:r>
              <a:rPr lang="en-GB" dirty="0"/>
              <a:t> as the SDK for developing quantum algorithms</a:t>
            </a:r>
          </a:p>
          <a:p>
            <a:r>
              <a:rPr lang="en-GB" dirty="0"/>
              <a:t>… assumes access to quantum computers via IQM Resonance (freemium available) / IQM Server (on-prem users)</a:t>
            </a:r>
          </a:p>
          <a:p>
            <a:r>
              <a:rPr lang="en-GB" dirty="0"/>
              <a:t>… is supported by the material and applets on IQM Academy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0B6F89-B93B-E2FC-13D2-B640AE6A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This course …</a:t>
            </a:r>
          </a:p>
        </p:txBody>
      </p:sp>
    </p:spTree>
    <p:extLst>
      <p:ext uri="{BB962C8B-B14F-4D97-AF65-F5344CB8AC3E}">
        <p14:creationId xmlns:p14="http://schemas.microsoft.com/office/powerpoint/2010/main" val="2063114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Schrift, Rechteck, Reihe enthält.&#10;&#10;Automatisch generierte Beschreibung">
            <a:extLst>
              <a:ext uri="{FF2B5EF4-FFF2-40B4-BE49-F238E27FC236}">
                <a16:creationId xmlns:a16="http://schemas.microsoft.com/office/drawing/2014/main" id="{B794A0AD-AD7F-48D5-2ACA-ECCDEAE5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01" y="2065389"/>
            <a:ext cx="2278235" cy="75576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1A72B7-C32C-F25F-9BC8-397465D78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1" y="3645567"/>
            <a:ext cx="5778060" cy="2531395"/>
          </a:xfrm>
        </p:spPr>
        <p:txBody>
          <a:bodyPr/>
          <a:lstStyle/>
          <a:p>
            <a:r>
              <a:rPr lang="en-GB" dirty="0" err="1"/>
              <a:t>qrisp</a:t>
            </a:r>
            <a:r>
              <a:rPr lang="en-GB" dirty="0"/>
              <a:t> is a high level programming framework for working with quantum computing programs</a:t>
            </a:r>
          </a:p>
          <a:p>
            <a:r>
              <a:rPr lang="en-GB" dirty="0"/>
              <a:t>It’s pythonic</a:t>
            </a:r>
          </a:p>
          <a:p>
            <a:r>
              <a:rPr lang="en-GB" dirty="0"/>
              <a:t>It’s open source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DE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CA5B3A-24CF-1A0A-91EE-2BDB0F58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qrisp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5CA1C5DB-451D-4F41-010B-1DA79585D86C}"/>
              </a:ext>
            </a:extLst>
          </p:cNvPr>
          <p:cNvSpPr txBox="1"/>
          <p:nvPr/>
        </p:nvSpPr>
        <p:spPr>
          <a:xfrm>
            <a:off x="6121161" y="4921070"/>
            <a:ext cx="4897174" cy="3831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https://github.com/eclipse-qrisp/Qrisp</a:t>
            </a:r>
          </a:p>
        </p:txBody>
      </p:sp>
      <p:pic>
        <p:nvPicPr>
          <p:cNvPr id="10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28E6C78-DF40-65CC-6D68-5CBD3018E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640" y="239320"/>
            <a:ext cx="2197100" cy="2197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F630115-5BFA-3887-A021-7CAB7DEB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85" y="3028729"/>
            <a:ext cx="3364161" cy="189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9">
            <a:extLst>
              <a:ext uri="{FF2B5EF4-FFF2-40B4-BE49-F238E27FC236}">
                <a16:creationId xmlns:a16="http://schemas.microsoft.com/office/drawing/2014/main" id="{9AD71A91-EF6C-0D06-2B46-F2F575FB6B5E}"/>
              </a:ext>
            </a:extLst>
          </p:cNvPr>
          <p:cNvSpPr txBox="1"/>
          <p:nvPr/>
        </p:nvSpPr>
        <p:spPr>
          <a:xfrm>
            <a:off x="7944755" y="2357608"/>
            <a:ext cx="1225419" cy="47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qrisp.eu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B7F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sp>
        <p:nvSpPr>
          <p:cNvPr id="13" name="Textfeld 10">
            <a:extLst>
              <a:ext uri="{FF2B5EF4-FFF2-40B4-BE49-F238E27FC236}">
                <a16:creationId xmlns:a16="http://schemas.microsoft.com/office/drawing/2014/main" id="{0BDF0897-89AC-21C5-0BAF-75C88347BFC3}"/>
              </a:ext>
            </a:extLst>
          </p:cNvPr>
          <p:cNvSpPr txBox="1"/>
          <p:nvPr/>
        </p:nvSpPr>
        <p:spPr>
          <a:xfrm>
            <a:off x="6701589" y="5304252"/>
            <a:ext cx="4126831" cy="47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pip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install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„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qrisp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[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iqm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B7F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]“</a:t>
            </a:r>
          </a:p>
        </p:txBody>
      </p:sp>
    </p:spTree>
    <p:extLst>
      <p:ext uri="{BB962C8B-B14F-4D97-AF65-F5344CB8AC3E}">
        <p14:creationId xmlns:p14="http://schemas.microsoft.com/office/powerpoint/2010/main" val="3548624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E4D80AF-4069-5615-56E6-805EF1DD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Features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qrisp</a:t>
            </a:r>
            <a:r>
              <a:rPr lang="de-DE" dirty="0"/>
              <a:t> (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throughout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course</a:t>
            </a:r>
            <a:r>
              <a:rPr lang="de-DE" dirty="0"/>
              <a:t>)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FD27E87-D584-9710-7956-9C7EEB5A3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44" y="2996830"/>
            <a:ext cx="1228007" cy="12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775E8A67-EFCC-9A72-EB6F-52515158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43" y="4634181"/>
            <a:ext cx="1228008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BB426CD-FA61-CAC8-DBA6-BFF6C2E9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15" y="2996250"/>
            <a:ext cx="1228007" cy="12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28E68E15-3916-7BB5-C809-501602CA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14" y="4693156"/>
            <a:ext cx="1228007" cy="12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82B00E3-EB3E-ABA1-4338-52A4B62C39EC}"/>
              </a:ext>
            </a:extLst>
          </p:cNvPr>
          <p:cNvSpPr txBox="1"/>
          <p:nvPr/>
        </p:nvSpPr>
        <p:spPr>
          <a:xfrm>
            <a:off x="3137937" y="1845753"/>
            <a:ext cx="2623923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Typed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quantum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variables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52B080-4E03-976D-C34B-47ED6D430844}"/>
              </a:ext>
            </a:extLst>
          </p:cNvPr>
          <p:cNvSpPr txBox="1"/>
          <p:nvPr/>
        </p:nvSpPr>
        <p:spPr>
          <a:xfrm>
            <a:off x="3137936" y="3401565"/>
            <a:ext cx="1157368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Modularity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82C92DE-17C1-4E1D-8658-8EB996F0A372}"/>
              </a:ext>
            </a:extLst>
          </p:cNvPr>
          <p:cNvSpPr txBox="1"/>
          <p:nvPr/>
        </p:nvSpPr>
        <p:spPr>
          <a:xfrm>
            <a:off x="3137935" y="5120457"/>
            <a:ext cx="1842684" cy="6601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Compatibility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and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interoperability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3133CB9-523A-14B4-2D6D-260DA82A66F2}"/>
              </a:ext>
            </a:extLst>
          </p:cNvPr>
          <p:cNvSpPr txBox="1"/>
          <p:nvPr/>
        </p:nvSpPr>
        <p:spPr>
          <a:xfrm>
            <a:off x="8317261" y="5119877"/>
            <a:ext cx="2747034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Works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IQM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hardware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2C254F1-3C36-FC00-4613-82A2D208D4AE}"/>
              </a:ext>
            </a:extLst>
          </p:cNvPr>
          <p:cNvSpPr txBox="1"/>
          <p:nvPr/>
        </p:nvSpPr>
        <p:spPr>
          <a:xfrm>
            <a:off x="8317260" y="3400984"/>
            <a:ext cx="1207318" cy="321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Arithmetics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9B3F4B3-28E1-0065-8A9E-AF74985414FD}"/>
              </a:ext>
            </a:extLst>
          </p:cNvPr>
          <p:cNvSpPr txBox="1"/>
          <p:nvPr/>
        </p:nvSpPr>
        <p:spPr>
          <a:xfrm>
            <a:off x="8317259" y="1845172"/>
            <a:ext cx="2872902" cy="6601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automatic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Uncomputation</a:t>
            </a:r>
            <a:r>
              <a:rPr lang="de-DE" sz="2000" dirty="0">
                <a:solidFill>
                  <a:srgbClr val="000000"/>
                </a:solidFill>
                <a:latin typeface="Frutiger LT Com 45 Light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0000"/>
                </a:solidFill>
                <a:latin typeface="Frutiger LT Com 45 Light"/>
              </a:rPr>
              <a:t>i.e. </a:t>
            </a:r>
            <a:r>
              <a:rPr lang="de-DE" sz="2000" dirty="0" err="1">
                <a:solidFill>
                  <a:srgbClr val="000000"/>
                </a:solidFill>
                <a:latin typeface="Frutiger LT Com 45 Light"/>
              </a:rPr>
              <a:t>Garbage</a:t>
            </a:r>
            <a:r>
              <a:rPr lang="de-DE" sz="2000" dirty="0">
                <a:solidFill>
                  <a:srgbClr val="000000"/>
                </a:solidFill>
                <a:latin typeface="Frutiger LT Com 45 Light"/>
              </a:rPr>
              <a:t> Collection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45 Light"/>
              <a:ea typeface="+mn-ea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9A78441C-CC74-6D17-838A-8B4308BB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9" y="1359479"/>
            <a:ext cx="1228007" cy="12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84B65151-EE68-6DFB-9597-BAAAD3F6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16" y="1358899"/>
            <a:ext cx="1228007" cy="12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604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E656E-BD17-76D9-F45D-FBAD9D9FF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E4D80AF-4069-5615-56E6-805EF1DD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/>
              <a:t>There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different </a:t>
            </a:r>
            <a:r>
              <a:rPr lang="de-DE" sz="3200" dirty="0" err="1"/>
              <a:t>quantum</a:t>
            </a:r>
            <a:r>
              <a:rPr lang="de-DE" sz="3200" dirty="0"/>
              <a:t> </a:t>
            </a:r>
            <a:r>
              <a:rPr lang="de-DE" sz="3200" dirty="0" err="1"/>
              <a:t>computing</a:t>
            </a:r>
            <a:r>
              <a:rPr lang="de-DE" sz="3200" dirty="0"/>
              <a:t> </a:t>
            </a:r>
            <a:r>
              <a:rPr lang="de-DE" sz="3200" dirty="0" err="1"/>
              <a:t>frameworks</a:t>
            </a:r>
            <a:r>
              <a:rPr lang="de-DE" sz="3200" dirty="0"/>
              <a:t>, but </a:t>
            </a:r>
            <a:r>
              <a:rPr lang="de-DE" sz="3200" dirty="0" err="1"/>
              <a:t>qrisp</a:t>
            </a:r>
            <a:r>
              <a:rPr lang="de-DE" sz="3200" dirty="0"/>
              <a:t> will </a:t>
            </a:r>
            <a:r>
              <a:rPr lang="de-DE" sz="3200" dirty="0" err="1"/>
              <a:t>enable</a:t>
            </a:r>
            <a:r>
              <a:rPr lang="de-DE" sz="3200" dirty="0"/>
              <a:t> </a:t>
            </a:r>
            <a:r>
              <a:rPr lang="de-DE" sz="3200" dirty="0" err="1"/>
              <a:t>you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learn</a:t>
            </a:r>
            <a:r>
              <a:rPr lang="de-DE" sz="3200" dirty="0"/>
              <a:t> </a:t>
            </a:r>
            <a:r>
              <a:rPr lang="de-DE" sz="3200" dirty="0" err="1"/>
              <a:t>what</a:t>
            </a:r>
            <a:r>
              <a:rPr lang="de-DE" sz="3200" dirty="0"/>
              <a:t> </a:t>
            </a:r>
            <a:r>
              <a:rPr lang="de-DE" sz="3200" dirty="0" err="1"/>
              <a:t>matters</a:t>
            </a:r>
            <a:endParaRPr lang="de-DE" sz="3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16FF8F-2CA0-9131-7BF6-7FBF81B11B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38" y="1309690"/>
            <a:ext cx="11683923" cy="46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67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BC0B7A-80CC-B4B8-BCAE-ABF7515D8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40" y="1514477"/>
            <a:ext cx="4614555" cy="4662486"/>
          </a:xfrm>
        </p:spPr>
        <p:txBody>
          <a:bodyPr>
            <a:normAutofit/>
          </a:bodyPr>
          <a:lstStyle/>
          <a:p>
            <a:r>
              <a:rPr lang="en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platform to run and organize your quantum circuits.</a:t>
            </a:r>
          </a:p>
          <a:p>
            <a:r>
              <a:rPr lang="en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Made for education and research. </a:t>
            </a:r>
          </a:p>
          <a:p>
            <a:r>
              <a:rPr lang="en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for multiple frameworks (qrisp, qiskit, Cirq and more)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DD08F-8EE2-62DC-9DF4-F598EC57F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IQM Resonance / IQM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29327-FD7F-E090-B78D-089C3A8D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370" y="1790910"/>
            <a:ext cx="6468690" cy="4109619"/>
          </a:xfrm>
          <a:prstGeom prst="rect">
            <a:avLst/>
          </a:prstGeom>
        </p:spPr>
      </p:pic>
      <p:pic>
        <p:nvPicPr>
          <p:cNvPr id="5" name="Online Media 4" descr="Getting Started with IQM Resonance">
            <a:hlinkClick r:id="" action="ppaction://media"/>
            <a:extLst>
              <a:ext uri="{FF2B5EF4-FFF2-40B4-BE49-F238E27FC236}">
                <a16:creationId xmlns:a16="http://schemas.microsoft.com/office/drawing/2014/main" id="{17A18274-88FB-7340-4AAE-5471BA9E38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5695" y="3426369"/>
            <a:ext cx="4379044" cy="24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C63A-5886-2BC9-494D-0230A986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951210"/>
          </a:xfrm>
        </p:spPr>
        <p:txBody>
          <a:bodyPr>
            <a:noAutofit/>
          </a:bodyPr>
          <a:lstStyle/>
          <a:p>
            <a:r>
              <a:rPr lang="en-US" sz="3600" dirty="0"/>
              <a:t>Sorting a list of numbers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D618B8-F324-2A41-4825-D9C96B73251B}"/>
              </a:ext>
            </a:extLst>
          </p:cNvPr>
          <p:cNvGrpSpPr/>
          <p:nvPr/>
        </p:nvGrpSpPr>
        <p:grpSpPr>
          <a:xfrm>
            <a:off x="1224642" y="2391057"/>
            <a:ext cx="2078896" cy="2076623"/>
            <a:chOff x="865308" y="2391429"/>
            <a:chExt cx="3589731" cy="1867245"/>
          </a:xfrm>
        </p:grpSpPr>
        <p:sp>
          <p:nvSpPr>
            <p:cNvPr id="56" name="Rectangle: Rounded Corners 15">
              <a:extLst>
                <a:ext uri="{FF2B5EF4-FFF2-40B4-BE49-F238E27FC236}">
                  <a16:creationId xmlns:a16="http://schemas.microsoft.com/office/drawing/2014/main" id="{6A0FD8B3-9833-A6B6-E14A-1366CBE07A85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7" name="Rectangle: Rounded Corners 17">
              <a:extLst>
                <a:ext uri="{FF2B5EF4-FFF2-40B4-BE49-F238E27FC236}">
                  <a16:creationId xmlns:a16="http://schemas.microsoft.com/office/drawing/2014/main" id="{110D816F-DFDA-209C-61C8-C0C3BED41C5B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31" name="Right Arrow 130">
            <a:extLst>
              <a:ext uri="{FF2B5EF4-FFF2-40B4-BE49-F238E27FC236}">
                <a16:creationId xmlns:a16="http://schemas.microsoft.com/office/drawing/2014/main" id="{EC328322-B39A-E2D3-BD19-CD1F6050CC18}"/>
              </a:ext>
            </a:extLst>
          </p:cNvPr>
          <p:cNvSpPr/>
          <p:nvPr/>
        </p:nvSpPr>
        <p:spPr bwMode="auto">
          <a:xfrm rot="16200000">
            <a:off x="4540467" y="4650750"/>
            <a:ext cx="728954" cy="5040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2" name="Down Arrow 131">
            <a:extLst>
              <a:ext uri="{FF2B5EF4-FFF2-40B4-BE49-F238E27FC236}">
                <a16:creationId xmlns:a16="http://schemas.microsoft.com/office/drawing/2014/main" id="{E6AD283A-B5D5-CF8E-AE9F-EE6B3FA92639}"/>
              </a:ext>
            </a:extLst>
          </p:cNvPr>
          <p:cNvSpPr/>
          <p:nvPr/>
        </p:nvSpPr>
        <p:spPr bwMode="auto">
          <a:xfrm>
            <a:off x="4645218" y="1529476"/>
            <a:ext cx="504056" cy="64807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44F4F-D9BB-39AE-3518-B98654D6E6EE}"/>
              </a:ext>
            </a:extLst>
          </p:cNvPr>
          <p:cNvGrpSpPr/>
          <p:nvPr/>
        </p:nvGrpSpPr>
        <p:grpSpPr>
          <a:xfrm>
            <a:off x="3865496" y="2391057"/>
            <a:ext cx="2078896" cy="2076623"/>
            <a:chOff x="865308" y="2391429"/>
            <a:chExt cx="3589731" cy="1867245"/>
          </a:xfrm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A337BEF5-88BF-1C1E-567B-A4DA19CA7BEA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5" name="Rectangle: Rounded Corners 17">
              <a:extLst>
                <a:ext uri="{FF2B5EF4-FFF2-40B4-BE49-F238E27FC236}">
                  <a16:creationId xmlns:a16="http://schemas.microsoft.com/office/drawing/2014/main" id="{45C80370-DB9F-D905-4734-A2A9D676CD2A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43E268-D7B8-04BC-3FA2-E0518B6EA332}"/>
              </a:ext>
            </a:extLst>
          </p:cNvPr>
          <p:cNvGrpSpPr/>
          <p:nvPr/>
        </p:nvGrpSpPr>
        <p:grpSpPr>
          <a:xfrm>
            <a:off x="6370835" y="2391057"/>
            <a:ext cx="2078896" cy="2076623"/>
            <a:chOff x="865308" y="2391429"/>
            <a:chExt cx="3589731" cy="1867245"/>
          </a:xfrm>
        </p:grpSpPr>
        <p:sp>
          <p:nvSpPr>
            <p:cNvPr id="59" name="Rectangle: Rounded Corners 15">
              <a:extLst>
                <a:ext uri="{FF2B5EF4-FFF2-40B4-BE49-F238E27FC236}">
                  <a16:creationId xmlns:a16="http://schemas.microsoft.com/office/drawing/2014/main" id="{B56D0D4B-247C-CFB9-4FD9-64BEE70C4E76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60" name="Rectangle: Rounded Corners 17">
              <a:extLst>
                <a:ext uri="{FF2B5EF4-FFF2-40B4-BE49-F238E27FC236}">
                  <a16:creationId xmlns:a16="http://schemas.microsoft.com/office/drawing/2014/main" id="{F6538C85-9FDB-EF31-CAA8-56E272129E14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38A184-70BA-FE7E-EC9E-5835855208CF}"/>
              </a:ext>
            </a:extLst>
          </p:cNvPr>
          <p:cNvGrpSpPr/>
          <p:nvPr/>
        </p:nvGrpSpPr>
        <p:grpSpPr>
          <a:xfrm>
            <a:off x="8915092" y="2391057"/>
            <a:ext cx="2078896" cy="2076623"/>
            <a:chOff x="865308" y="2391429"/>
            <a:chExt cx="3589731" cy="1867245"/>
          </a:xfrm>
        </p:grpSpPr>
        <p:sp>
          <p:nvSpPr>
            <p:cNvPr id="128" name="Rectangle: Rounded Corners 15">
              <a:extLst>
                <a:ext uri="{FF2B5EF4-FFF2-40B4-BE49-F238E27FC236}">
                  <a16:creationId xmlns:a16="http://schemas.microsoft.com/office/drawing/2014/main" id="{5E6BDEF1-6038-0C4A-C221-426C16F25EC9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29" name="Rectangle: Rounded Corners 17">
              <a:extLst>
                <a:ext uri="{FF2B5EF4-FFF2-40B4-BE49-F238E27FC236}">
                  <a16:creationId xmlns:a16="http://schemas.microsoft.com/office/drawing/2014/main" id="{385E6EBB-EF5D-2FE2-CA7D-F8EBCDE1AAA7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432F4DF3-CF32-CF6B-CF93-FD02E40A00D3}"/>
              </a:ext>
            </a:extLst>
          </p:cNvPr>
          <p:cNvSpPr/>
          <p:nvPr/>
        </p:nvSpPr>
        <p:spPr bwMode="auto">
          <a:xfrm>
            <a:off x="9795165" y="564465"/>
            <a:ext cx="1350712" cy="951210"/>
          </a:xfrm>
          <a:prstGeom prst="roundRect">
            <a:avLst>
              <a:gd name="adj" fmla="val 16954"/>
            </a:avLst>
          </a:prstGeom>
          <a:solidFill>
            <a:schemeClr val="bg1"/>
          </a:solidFill>
          <a:ln>
            <a:noFill/>
          </a:ln>
          <a:effectLst>
            <a:outerShdw blurRad="1270000" dist="1320800" dir="2040000" sx="80000" sy="80000" algn="t" rotWithShape="0">
              <a:schemeClr val="tx1">
                <a:lumMod val="95000"/>
                <a:lumOff val="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4" name="Graphic 18">
            <a:extLst>
              <a:ext uri="{FF2B5EF4-FFF2-40B4-BE49-F238E27FC236}">
                <a16:creationId xmlns:a16="http://schemas.microsoft.com/office/drawing/2014/main" id="{6265C19A-D111-6E4C-0D96-0E973FCEFC9B}"/>
              </a:ext>
            </a:extLst>
          </p:cNvPr>
          <p:cNvSpPr/>
          <p:nvPr/>
        </p:nvSpPr>
        <p:spPr bwMode="auto">
          <a:xfrm>
            <a:off x="9579046" y="412520"/>
            <a:ext cx="432237" cy="470732"/>
          </a:xfrm>
          <a:custGeom>
            <a:avLst/>
            <a:gdLst>
              <a:gd name="connsiteX0" fmla="*/ 1238039 w 3142829"/>
              <a:gd name="connsiteY0" fmla="*/ 89328 h 3422732"/>
              <a:gd name="connsiteX1" fmla="*/ 1904789 w 3142829"/>
              <a:gd name="connsiteY1" fmla="*/ 89328 h 3422732"/>
              <a:gd name="connsiteX2" fmla="*/ 2809455 w 3142829"/>
              <a:gd name="connsiteY2" fmla="*/ 611635 h 3422732"/>
              <a:gd name="connsiteX3" fmla="*/ 3142830 w 3142829"/>
              <a:gd name="connsiteY3" fmla="*/ 1189063 h 3422732"/>
              <a:gd name="connsiteX4" fmla="*/ 3142830 w 3142829"/>
              <a:gd name="connsiteY4" fmla="*/ 2233669 h 3422732"/>
              <a:gd name="connsiteX5" fmla="*/ 2809455 w 3142829"/>
              <a:gd name="connsiteY5" fmla="*/ 2811094 h 3422732"/>
              <a:gd name="connsiteX6" fmla="*/ 1904789 w 3142829"/>
              <a:gd name="connsiteY6" fmla="*/ 3333407 h 3422732"/>
              <a:gd name="connsiteX7" fmla="*/ 1238039 w 3142829"/>
              <a:gd name="connsiteY7" fmla="*/ 3333407 h 3422732"/>
              <a:gd name="connsiteX8" fmla="*/ 333375 w 3142829"/>
              <a:gd name="connsiteY8" fmla="*/ 2811094 h 3422732"/>
              <a:gd name="connsiteX9" fmla="*/ 0 w 3142829"/>
              <a:gd name="connsiteY9" fmla="*/ 2233669 h 3422732"/>
              <a:gd name="connsiteX10" fmla="*/ 0 w 3142829"/>
              <a:gd name="connsiteY10" fmla="*/ 1189063 h 3422732"/>
              <a:gd name="connsiteX11" fmla="*/ 333375 w 3142829"/>
              <a:gd name="connsiteY11" fmla="*/ 611635 h 3422732"/>
              <a:gd name="connsiteX12" fmla="*/ 1238039 w 3142829"/>
              <a:gd name="connsiteY12" fmla="*/ 89328 h 342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2829" h="3422732" extrusionOk="0">
                <a:moveTo>
                  <a:pt x="1238039" y="89328"/>
                </a:moveTo>
                <a:cubicBezTo>
                  <a:pt x="1444332" y="-29776"/>
                  <a:pt x="1698497" y="-29776"/>
                  <a:pt x="1904789" y="89328"/>
                </a:cubicBezTo>
                <a:lnTo>
                  <a:pt x="2809455" y="611635"/>
                </a:lnTo>
                <a:cubicBezTo>
                  <a:pt x="3015747" y="730738"/>
                  <a:pt x="3142830" y="950852"/>
                  <a:pt x="3142830" y="1189063"/>
                </a:cubicBezTo>
                <a:lnTo>
                  <a:pt x="3142830" y="2233669"/>
                </a:lnTo>
                <a:cubicBezTo>
                  <a:pt x="3142830" y="2471880"/>
                  <a:pt x="3015747" y="2691993"/>
                  <a:pt x="2809455" y="2811094"/>
                </a:cubicBezTo>
                <a:lnTo>
                  <a:pt x="1904789" y="3333407"/>
                </a:lnTo>
                <a:cubicBezTo>
                  <a:pt x="1698497" y="3452507"/>
                  <a:pt x="1444332" y="3452507"/>
                  <a:pt x="1238039" y="3333407"/>
                </a:cubicBezTo>
                <a:lnTo>
                  <a:pt x="333375" y="2811094"/>
                </a:lnTo>
                <a:cubicBezTo>
                  <a:pt x="127082" y="2691993"/>
                  <a:pt x="0" y="2471880"/>
                  <a:pt x="0" y="2233669"/>
                </a:cubicBezTo>
                <a:lnTo>
                  <a:pt x="0" y="1189063"/>
                </a:lnTo>
                <a:cubicBezTo>
                  <a:pt x="0" y="950852"/>
                  <a:pt x="127082" y="730738"/>
                  <a:pt x="333375" y="611635"/>
                </a:cubicBezTo>
                <a:lnTo>
                  <a:pt x="1238039" y="89328"/>
                </a:lnTo>
                <a:close/>
              </a:path>
            </a:pathLst>
          </a:custGeom>
          <a:gradFill>
            <a:gsLst>
              <a:gs pos="15000">
                <a:schemeClr val="accent5"/>
              </a:gs>
              <a:gs pos="75000">
                <a:schemeClr val="accent6"/>
              </a:gs>
            </a:gsLst>
            <a:path path="circle"/>
          </a:gradFill>
          <a:ln w="9525" cap="flat">
            <a:noFill/>
            <a:prstDash val="solid"/>
            <a:miter/>
          </a:ln>
          <a:effectLst>
            <a:outerShdw blurRad="571500" dist="381000" dir="5400000" sx="85000" sy="85000" algn="t" rotWithShape="0">
              <a:schemeClr val="accent1">
                <a:alpha val="30000"/>
              </a:schemeClr>
            </a:outerShdw>
          </a:effectLst>
        </p:spPr>
        <p:txBody>
          <a:bodyPr rtlCol="0" anchor="ctr"/>
          <a:lstStyle/>
          <a:p>
            <a:pPr marL="0" marR="0" lvl="0" indent="0" algn="l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78BD3E-68C6-6DCA-2E51-6F4AED0CC3B9}"/>
              </a:ext>
            </a:extLst>
          </p:cNvPr>
          <p:cNvCxnSpPr>
            <a:cxnSpLocks/>
          </p:cNvCxnSpPr>
          <p:nvPr/>
        </p:nvCxnSpPr>
        <p:spPr>
          <a:xfrm>
            <a:off x="9955163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2591BF-55CE-A235-85AC-CC1C906A5DA1}"/>
              </a:ext>
            </a:extLst>
          </p:cNvPr>
          <p:cNvCxnSpPr>
            <a:cxnSpLocks/>
          </p:cNvCxnSpPr>
          <p:nvPr/>
        </p:nvCxnSpPr>
        <p:spPr>
          <a:xfrm>
            <a:off x="10023990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B9562C-4A75-84BB-0A20-7CB034505AAE}"/>
              </a:ext>
            </a:extLst>
          </p:cNvPr>
          <p:cNvCxnSpPr>
            <a:cxnSpLocks/>
          </p:cNvCxnSpPr>
          <p:nvPr/>
        </p:nvCxnSpPr>
        <p:spPr>
          <a:xfrm>
            <a:off x="10092817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822A5E-A1B2-D21D-0302-7958E663D5C6}"/>
              </a:ext>
            </a:extLst>
          </p:cNvPr>
          <p:cNvCxnSpPr>
            <a:cxnSpLocks/>
          </p:cNvCxnSpPr>
          <p:nvPr/>
        </p:nvCxnSpPr>
        <p:spPr>
          <a:xfrm>
            <a:off x="10161644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topwatch outline">
            <a:extLst>
              <a:ext uri="{FF2B5EF4-FFF2-40B4-BE49-F238E27FC236}">
                <a16:creationId xmlns:a16="http://schemas.microsoft.com/office/drawing/2014/main" id="{D18B33C8-77F2-C5AC-9720-B2CF692E9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3014" y="445959"/>
            <a:ext cx="384432" cy="3844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DCC62-A75B-FD21-D835-863996BBC6E6}"/>
              </a:ext>
            </a:extLst>
          </p:cNvPr>
          <p:cNvCxnSpPr>
            <a:cxnSpLocks/>
          </p:cNvCxnSpPr>
          <p:nvPr/>
        </p:nvCxnSpPr>
        <p:spPr>
          <a:xfrm flipH="1">
            <a:off x="9910783" y="1026664"/>
            <a:ext cx="2926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B752F-3700-6FF1-20B7-48263868C33D}"/>
              </a:ext>
            </a:extLst>
          </p:cNvPr>
          <p:cNvCxnSpPr>
            <a:cxnSpLocks/>
          </p:cNvCxnSpPr>
          <p:nvPr/>
        </p:nvCxnSpPr>
        <p:spPr>
          <a:xfrm>
            <a:off x="10365319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DED074-BF0A-9FE8-93A4-06FC31FBCB6E}"/>
              </a:ext>
            </a:extLst>
          </p:cNvPr>
          <p:cNvCxnSpPr>
            <a:cxnSpLocks/>
          </p:cNvCxnSpPr>
          <p:nvPr/>
        </p:nvCxnSpPr>
        <p:spPr>
          <a:xfrm>
            <a:off x="10428197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DF0B08-A831-2AB3-5C41-6271022CC226}"/>
              </a:ext>
            </a:extLst>
          </p:cNvPr>
          <p:cNvCxnSpPr>
            <a:cxnSpLocks/>
          </p:cNvCxnSpPr>
          <p:nvPr/>
        </p:nvCxnSpPr>
        <p:spPr>
          <a:xfrm>
            <a:off x="10494872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557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repeatCount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1029 -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21224 0.005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29 -4.81481E-6 L 0.42136 0.000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4 0.00555 L 0.41446 0.005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C63A-5886-2BC9-494D-0230A986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7"/>
            <a:ext cx="11556123" cy="951210"/>
          </a:xfrm>
        </p:spPr>
        <p:txBody>
          <a:bodyPr>
            <a:noAutofit/>
          </a:bodyPr>
          <a:lstStyle/>
          <a:p>
            <a:r>
              <a:rPr lang="en-US" sz="3600" dirty="0"/>
              <a:t>Sorting a list of numbers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D618B8-F324-2A41-4825-D9C96B73251B}"/>
              </a:ext>
            </a:extLst>
          </p:cNvPr>
          <p:cNvGrpSpPr/>
          <p:nvPr/>
        </p:nvGrpSpPr>
        <p:grpSpPr>
          <a:xfrm>
            <a:off x="1224642" y="2391057"/>
            <a:ext cx="2078896" cy="2076623"/>
            <a:chOff x="865308" y="2391429"/>
            <a:chExt cx="3589731" cy="1867245"/>
          </a:xfrm>
        </p:grpSpPr>
        <p:sp>
          <p:nvSpPr>
            <p:cNvPr id="56" name="Rectangle: Rounded Corners 15">
              <a:extLst>
                <a:ext uri="{FF2B5EF4-FFF2-40B4-BE49-F238E27FC236}">
                  <a16:creationId xmlns:a16="http://schemas.microsoft.com/office/drawing/2014/main" id="{6A0FD8B3-9833-A6B6-E14A-1366CBE07A85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7" name="Rectangle: Rounded Corners 17">
              <a:extLst>
                <a:ext uri="{FF2B5EF4-FFF2-40B4-BE49-F238E27FC236}">
                  <a16:creationId xmlns:a16="http://schemas.microsoft.com/office/drawing/2014/main" id="{110D816F-DFDA-209C-61C8-C0C3BED41C5B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38A184-70BA-FE7E-EC9E-5835855208CF}"/>
              </a:ext>
            </a:extLst>
          </p:cNvPr>
          <p:cNvGrpSpPr/>
          <p:nvPr/>
        </p:nvGrpSpPr>
        <p:grpSpPr>
          <a:xfrm>
            <a:off x="3865496" y="2391057"/>
            <a:ext cx="2078896" cy="2076623"/>
            <a:chOff x="865308" y="2391429"/>
            <a:chExt cx="3589731" cy="1867245"/>
          </a:xfrm>
        </p:grpSpPr>
        <p:sp>
          <p:nvSpPr>
            <p:cNvPr id="128" name="Rectangle: Rounded Corners 15">
              <a:extLst>
                <a:ext uri="{FF2B5EF4-FFF2-40B4-BE49-F238E27FC236}">
                  <a16:creationId xmlns:a16="http://schemas.microsoft.com/office/drawing/2014/main" id="{5E6BDEF1-6038-0C4A-C221-426C16F25EC9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29" name="Rectangle: Rounded Corners 17">
              <a:extLst>
                <a:ext uri="{FF2B5EF4-FFF2-40B4-BE49-F238E27FC236}">
                  <a16:creationId xmlns:a16="http://schemas.microsoft.com/office/drawing/2014/main" id="{385E6EBB-EF5D-2FE2-CA7D-F8EBCDE1AAA7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1" name="Right Arrow 130">
            <a:extLst>
              <a:ext uri="{FF2B5EF4-FFF2-40B4-BE49-F238E27FC236}">
                <a16:creationId xmlns:a16="http://schemas.microsoft.com/office/drawing/2014/main" id="{EC328322-B39A-E2D3-BD19-CD1F6050CC18}"/>
              </a:ext>
            </a:extLst>
          </p:cNvPr>
          <p:cNvSpPr/>
          <p:nvPr/>
        </p:nvSpPr>
        <p:spPr bwMode="auto">
          <a:xfrm rot="16200000">
            <a:off x="7051189" y="4650750"/>
            <a:ext cx="728954" cy="5040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2" name="Down Arrow 131">
            <a:extLst>
              <a:ext uri="{FF2B5EF4-FFF2-40B4-BE49-F238E27FC236}">
                <a16:creationId xmlns:a16="http://schemas.microsoft.com/office/drawing/2014/main" id="{E6AD283A-B5D5-CF8E-AE9F-EE6B3FA92639}"/>
              </a:ext>
            </a:extLst>
          </p:cNvPr>
          <p:cNvSpPr/>
          <p:nvPr/>
        </p:nvSpPr>
        <p:spPr bwMode="auto">
          <a:xfrm>
            <a:off x="7155940" y="1529476"/>
            <a:ext cx="504056" cy="64807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43E268-D7B8-04BC-3FA2-E0518B6EA332}"/>
              </a:ext>
            </a:extLst>
          </p:cNvPr>
          <p:cNvGrpSpPr/>
          <p:nvPr/>
        </p:nvGrpSpPr>
        <p:grpSpPr>
          <a:xfrm>
            <a:off x="6370835" y="2391057"/>
            <a:ext cx="2078896" cy="2076623"/>
            <a:chOff x="865308" y="2391429"/>
            <a:chExt cx="3589731" cy="1867245"/>
          </a:xfrm>
        </p:grpSpPr>
        <p:sp>
          <p:nvSpPr>
            <p:cNvPr id="59" name="Rectangle: Rounded Corners 15">
              <a:extLst>
                <a:ext uri="{FF2B5EF4-FFF2-40B4-BE49-F238E27FC236}">
                  <a16:creationId xmlns:a16="http://schemas.microsoft.com/office/drawing/2014/main" id="{B56D0D4B-247C-CFB9-4FD9-64BEE70C4E76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60" name="Rectangle: Rounded Corners 17">
              <a:extLst>
                <a:ext uri="{FF2B5EF4-FFF2-40B4-BE49-F238E27FC236}">
                  <a16:creationId xmlns:a16="http://schemas.microsoft.com/office/drawing/2014/main" id="{F6538C85-9FDB-EF31-CAA8-56E272129E14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44F4F-D9BB-39AE-3518-B98654D6E6EE}"/>
              </a:ext>
            </a:extLst>
          </p:cNvPr>
          <p:cNvGrpSpPr/>
          <p:nvPr/>
        </p:nvGrpSpPr>
        <p:grpSpPr>
          <a:xfrm>
            <a:off x="8948937" y="2391057"/>
            <a:ext cx="2078896" cy="2076623"/>
            <a:chOff x="865308" y="2391429"/>
            <a:chExt cx="3589731" cy="1867245"/>
          </a:xfrm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A337BEF5-88BF-1C1E-567B-A4DA19CA7BEA}"/>
                </a:ext>
              </a:extLst>
            </p:cNvPr>
            <p:cNvSpPr/>
            <p:nvPr/>
          </p:nvSpPr>
          <p:spPr bwMode="auto">
            <a:xfrm>
              <a:off x="1099308" y="2391429"/>
              <a:ext cx="3095147" cy="129244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5" name="Rectangle: Rounded Corners 17">
              <a:extLst>
                <a:ext uri="{FF2B5EF4-FFF2-40B4-BE49-F238E27FC236}">
                  <a16:creationId xmlns:a16="http://schemas.microsoft.com/office/drawing/2014/main" id="{45C80370-DB9F-D905-4734-A2A9D676CD2A}"/>
                </a:ext>
              </a:extLst>
            </p:cNvPr>
            <p:cNvSpPr/>
            <p:nvPr/>
          </p:nvSpPr>
          <p:spPr bwMode="auto">
            <a:xfrm>
              <a:off x="865308" y="2392094"/>
              <a:ext cx="3589731" cy="1866580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E0CDA5EC-FB72-8483-A761-011AF2C9F21F}"/>
              </a:ext>
            </a:extLst>
          </p:cNvPr>
          <p:cNvSpPr/>
          <p:nvPr/>
        </p:nvSpPr>
        <p:spPr bwMode="auto">
          <a:xfrm>
            <a:off x="9795165" y="564465"/>
            <a:ext cx="1350712" cy="951210"/>
          </a:xfrm>
          <a:prstGeom prst="roundRect">
            <a:avLst>
              <a:gd name="adj" fmla="val 16954"/>
            </a:avLst>
          </a:prstGeom>
          <a:solidFill>
            <a:schemeClr val="bg1"/>
          </a:solidFill>
          <a:ln>
            <a:noFill/>
          </a:ln>
          <a:effectLst>
            <a:outerShdw blurRad="1270000" dist="1320800" dir="2040000" sx="80000" sy="80000" algn="t" rotWithShape="0">
              <a:schemeClr val="tx1">
                <a:lumMod val="95000"/>
                <a:lumOff val="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4" name="Graphic 18">
            <a:extLst>
              <a:ext uri="{FF2B5EF4-FFF2-40B4-BE49-F238E27FC236}">
                <a16:creationId xmlns:a16="http://schemas.microsoft.com/office/drawing/2014/main" id="{E3817FC8-7C9B-8E79-5903-AEEA87596B08}"/>
              </a:ext>
            </a:extLst>
          </p:cNvPr>
          <p:cNvSpPr/>
          <p:nvPr/>
        </p:nvSpPr>
        <p:spPr bwMode="auto">
          <a:xfrm>
            <a:off x="9579046" y="412520"/>
            <a:ext cx="432237" cy="470732"/>
          </a:xfrm>
          <a:custGeom>
            <a:avLst/>
            <a:gdLst>
              <a:gd name="connsiteX0" fmla="*/ 1238039 w 3142829"/>
              <a:gd name="connsiteY0" fmla="*/ 89328 h 3422732"/>
              <a:gd name="connsiteX1" fmla="*/ 1904789 w 3142829"/>
              <a:gd name="connsiteY1" fmla="*/ 89328 h 3422732"/>
              <a:gd name="connsiteX2" fmla="*/ 2809455 w 3142829"/>
              <a:gd name="connsiteY2" fmla="*/ 611635 h 3422732"/>
              <a:gd name="connsiteX3" fmla="*/ 3142830 w 3142829"/>
              <a:gd name="connsiteY3" fmla="*/ 1189063 h 3422732"/>
              <a:gd name="connsiteX4" fmla="*/ 3142830 w 3142829"/>
              <a:gd name="connsiteY4" fmla="*/ 2233669 h 3422732"/>
              <a:gd name="connsiteX5" fmla="*/ 2809455 w 3142829"/>
              <a:gd name="connsiteY5" fmla="*/ 2811094 h 3422732"/>
              <a:gd name="connsiteX6" fmla="*/ 1904789 w 3142829"/>
              <a:gd name="connsiteY6" fmla="*/ 3333407 h 3422732"/>
              <a:gd name="connsiteX7" fmla="*/ 1238039 w 3142829"/>
              <a:gd name="connsiteY7" fmla="*/ 3333407 h 3422732"/>
              <a:gd name="connsiteX8" fmla="*/ 333375 w 3142829"/>
              <a:gd name="connsiteY8" fmla="*/ 2811094 h 3422732"/>
              <a:gd name="connsiteX9" fmla="*/ 0 w 3142829"/>
              <a:gd name="connsiteY9" fmla="*/ 2233669 h 3422732"/>
              <a:gd name="connsiteX10" fmla="*/ 0 w 3142829"/>
              <a:gd name="connsiteY10" fmla="*/ 1189063 h 3422732"/>
              <a:gd name="connsiteX11" fmla="*/ 333375 w 3142829"/>
              <a:gd name="connsiteY11" fmla="*/ 611635 h 3422732"/>
              <a:gd name="connsiteX12" fmla="*/ 1238039 w 3142829"/>
              <a:gd name="connsiteY12" fmla="*/ 89328 h 342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2829" h="3422732" extrusionOk="0">
                <a:moveTo>
                  <a:pt x="1238039" y="89328"/>
                </a:moveTo>
                <a:cubicBezTo>
                  <a:pt x="1444332" y="-29776"/>
                  <a:pt x="1698497" y="-29776"/>
                  <a:pt x="1904789" y="89328"/>
                </a:cubicBezTo>
                <a:lnTo>
                  <a:pt x="2809455" y="611635"/>
                </a:lnTo>
                <a:cubicBezTo>
                  <a:pt x="3015747" y="730738"/>
                  <a:pt x="3142830" y="950852"/>
                  <a:pt x="3142830" y="1189063"/>
                </a:cubicBezTo>
                <a:lnTo>
                  <a:pt x="3142830" y="2233669"/>
                </a:lnTo>
                <a:cubicBezTo>
                  <a:pt x="3142830" y="2471880"/>
                  <a:pt x="3015747" y="2691993"/>
                  <a:pt x="2809455" y="2811094"/>
                </a:cubicBezTo>
                <a:lnTo>
                  <a:pt x="1904789" y="3333407"/>
                </a:lnTo>
                <a:cubicBezTo>
                  <a:pt x="1698497" y="3452507"/>
                  <a:pt x="1444332" y="3452507"/>
                  <a:pt x="1238039" y="3333407"/>
                </a:cubicBezTo>
                <a:lnTo>
                  <a:pt x="333375" y="2811094"/>
                </a:lnTo>
                <a:cubicBezTo>
                  <a:pt x="127082" y="2691993"/>
                  <a:pt x="0" y="2471880"/>
                  <a:pt x="0" y="2233669"/>
                </a:cubicBezTo>
                <a:lnTo>
                  <a:pt x="0" y="1189063"/>
                </a:lnTo>
                <a:cubicBezTo>
                  <a:pt x="0" y="950852"/>
                  <a:pt x="127082" y="730738"/>
                  <a:pt x="333375" y="611635"/>
                </a:cubicBezTo>
                <a:lnTo>
                  <a:pt x="1238039" y="89328"/>
                </a:lnTo>
                <a:close/>
              </a:path>
            </a:pathLst>
          </a:custGeom>
          <a:gradFill>
            <a:gsLst>
              <a:gs pos="15000">
                <a:schemeClr val="accent5"/>
              </a:gs>
              <a:gs pos="75000">
                <a:schemeClr val="accent6"/>
              </a:gs>
            </a:gsLst>
            <a:path path="circle"/>
          </a:gradFill>
          <a:ln w="9525" cap="flat">
            <a:noFill/>
            <a:prstDash val="solid"/>
            <a:miter/>
          </a:ln>
          <a:effectLst>
            <a:outerShdw blurRad="571500" dist="381000" dir="5400000" sx="85000" sy="85000" algn="t" rotWithShape="0">
              <a:schemeClr val="accent1">
                <a:alpha val="30000"/>
              </a:schemeClr>
            </a:outerShdw>
          </a:effectLst>
        </p:spPr>
        <p:txBody>
          <a:bodyPr rtlCol="0" anchor="ctr"/>
          <a:lstStyle/>
          <a:p>
            <a:pPr marL="0" marR="0" lvl="0" indent="0" algn="l" defTabSz="914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2EC1D2-C9E4-B414-301B-D32D5AB9888B}"/>
              </a:ext>
            </a:extLst>
          </p:cNvPr>
          <p:cNvCxnSpPr>
            <a:cxnSpLocks/>
          </p:cNvCxnSpPr>
          <p:nvPr/>
        </p:nvCxnSpPr>
        <p:spPr>
          <a:xfrm>
            <a:off x="9955163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EE5D9C-74DD-1032-28B4-6CB030B444FF}"/>
              </a:ext>
            </a:extLst>
          </p:cNvPr>
          <p:cNvCxnSpPr>
            <a:cxnSpLocks/>
          </p:cNvCxnSpPr>
          <p:nvPr/>
        </p:nvCxnSpPr>
        <p:spPr>
          <a:xfrm>
            <a:off x="10023990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74FBEE-9CAA-67CD-961C-9A624B45F91D}"/>
              </a:ext>
            </a:extLst>
          </p:cNvPr>
          <p:cNvCxnSpPr>
            <a:cxnSpLocks/>
          </p:cNvCxnSpPr>
          <p:nvPr/>
        </p:nvCxnSpPr>
        <p:spPr>
          <a:xfrm>
            <a:off x="10092817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64487B-AE4D-44A6-26B7-9E29DDFE0291}"/>
              </a:ext>
            </a:extLst>
          </p:cNvPr>
          <p:cNvCxnSpPr>
            <a:cxnSpLocks/>
          </p:cNvCxnSpPr>
          <p:nvPr/>
        </p:nvCxnSpPr>
        <p:spPr>
          <a:xfrm>
            <a:off x="10161644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topwatch outline">
            <a:extLst>
              <a:ext uri="{FF2B5EF4-FFF2-40B4-BE49-F238E27FC236}">
                <a16:creationId xmlns:a16="http://schemas.microsoft.com/office/drawing/2014/main" id="{802C8624-CE73-EB12-F85E-DF3209B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3014" y="445959"/>
            <a:ext cx="384432" cy="3844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4B6B85-5905-7EA4-64A3-36735FE9A73A}"/>
              </a:ext>
            </a:extLst>
          </p:cNvPr>
          <p:cNvCxnSpPr>
            <a:cxnSpLocks/>
          </p:cNvCxnSpPr>
          <p:nvPr/>
        </p:nvCxnSpPr>
        <p:spPr>
          <a:xfrm flipH="1">
            <a:off x="9910783" y="1026664"/>
            <a:ext cx="2926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4FAEC-D3EE-B7F5-327C-7CD3A966018A}"/>
              </a:ext>
            </a:extLst>
          </p:cNvPr>
          <p:cNvCxnSpPr>
            <a:cxnSpLocks/>
          </p:cNvCxnSpPr>
          <p:nvPr/>
        </p:nvCxnSpPr>
        <p:spPr>
          <a:xfrm>
            <a:off x="10365319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E0F5DA-3E84-ABF7-421C-3D3BBCBEA356}"/>
              </a:ext>
            </a:extLst>
          </p:cNvPr>
          <p:cNvCxnSpPr>
            <a:cxnSpLocks/>
          </p:cNvCxnSpPr>
          <p:nvPr/>
        </p:nvCxnSpPr>
        <p:spPr>
          <a:xfrm>
            <a:off x="10428197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88D01A-9863-AF40-71D4-A6FB9722EDEF}"/>
              </a:ext>
            </a:extLst>
          </p:cNvPr>
          <p:cNvCxnSpPr>
            <a:cxnSpLocks/>
          </p:cNvCxnSpPr>
          <p:nvPr/>
        </p:nvCxnSpPr>
        <p:spPr>
          <a:xfrm>
            <a:off x="10494872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32F528-EBC9-3FA0-80A6-93C3FDC6B651}"/>
              </a:ext>
            </a:extLst>
          </p:cNvPr>
          <p:cNvCxnSpPr>
            <a:cxnSpLocks/>
          </p:cNvCxnSpPr>
          <p:nvPr/>
        </p:nvCxnSpPr>
        <p:spPr>
          <a:xfrm>
            <a:off x="10564145" y="887019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A036D5-2605-BE4B-3A9E-D7F5D10E341A}"/>
              </a:ext>
            </a:extLst>
          </p:cNvPr>
          <p:cNvCxnSpPr>
            <a:cxnSpLocks/>
          </p:cNvCxnSpPr>
          <p:nvPr/>
        </p:nvCxnSpPr>
        <p:spPr>
          <a:xfrm flipH="1">
            <a:off x="10310212" y="1026664"/>
            <a:ext cx="2926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A8024E-1A48-6F2B-A7A0-8DE5A05C3CCF}"/>
              </a:ext>
            </a:extLst>
          </p:cNvPr>
          <p:cNvCxnSpPr>
            <a:cxnSpLocks/>
          </p:cNvCxnSpPr>
          <p:nvPr/>
        </p:nvCxnSpPr>
        <p:spPr>
          <a:xfrm>
            <a:off x="10730261" y="883252"/>
            <a:ext cx="0" cy="294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02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repeatCount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1029 -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21224 0.005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32" grpId="0" animBg="1"/>
      <p:bldP spid="1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spaghetti noodles ingredient vector">
            <a:extLst>
              <a:ext uri="{FF2B5EF4-FFF2-40B4-BE49-F238E27FC236}">
                <a16:creationId xmlns:a16="http://schemas.microsoft.com/office/drawing/2014/main" id="{0C4E1828-000D-762C-D3F6-06251D76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244934"/>
            <a:ext cx="3381836" cy="62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7FF50D-B8D9-F46D-E95B-40AC90E1B3A4}"/>
              </a:ext>
            </a:extLst>
          </p:cNvPr>
          <p:cNvGrpSpPr/>
          <p:nvPr/>
        </p:nvGrpSpPr>
        <p:grpSpPr>
          <a:xfrm>
            <a:off x="963534" y="1268761"/>
            <a:ext cx="8911618" cy="4189294"/>
            <a:chOff x="1865232" y="2879921"/>
            <a:chExt cx="5372719" cy="1183222"/>
          </a:xfrm>
        </p:grpSpPr>
        <p:sp>
          <p:nvSpPr>
            <p:cNvPr id="8" name="Rectangle: Rounded Corners 32">
              <a:extLst>
                <a:ext uri="{FF2B5EF4-FFF2-40B4-BE49-F238E27FC236}">
                  <a16:creationId xmlns:a16="http://schemas.microsoft.com/office/drawing/2014/main" id="{B6683102-CEE0-7E5E-1575-E49561BA3879}"/>
                </a:ext>
              </a:extLst>
            </p:cNvPr>
            <p:cNvSpPr/>
            <p:nvPr/>
          </p:nvSpPr>
          <p:spPr>
            <a:xfrm>
              <a:off x="1865232" y="2879921"/>
              <a:ext cx="5372718" cy="1138465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53BD9C-C1AD-4628-A99C-B1C00A39030E}"/>
                </a:ext>
              </a:extLst>
            </p:cNvPr>
            <p:cNvSpPr/>
            <p:nvPr/>
          </p:nvSpPr>
          <p:spPr>
            <a:xfrm>
              <a:off x="2137706" y="2937331"/>
              <a:ext cx="5100245" cy="1125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262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DE" sz="5400" dirty="0"/>
                <a:t>Thinking about new computing paradigms can lead to more efficient solutions</a:t>
              </a:r>
              <a:endPara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n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11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2311-911F-17D7-5089-00BEA71C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6C529-6050-463A-FB9E-A034846E0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582" y="1629859"/>
            <a:ext cx="7034835" cy="39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6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072E-0945-0D2F-ECB5-777701BB2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E94F7DB-DBA3-A97F-2EB1-1E139F967180}"/>
              </a:ext>
            </a:extLst>
          </p:cNvPr>
          <p:cNvSpPr/>
          <p:nvPr/>
        </p:nvSpPr>
        <p:spPr bwMode="auto">
          <a:xfrm>
            <a:off x="-1" y="5022042"/>
            <a:ext cx="4975123" cy="61234"/>
          </a:xfrm>
          <a:prstGeom prst="rect">
            <a:avLst/>
          </a:prstGeom>
          <a:gradFill>
            <a:gsLst>
              <a:gs pos="15000">
                <a:schemeClr val="accent6"/>
              </a:gs>
              <a:gs pos="75000">
                <a:schemeClr val="accent5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2" name="Picture 1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1D861733-7838-BE2F-9045-415E0F7BC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9"/>
          <a:stretch/>
        </p:blipFill>
        <p:spPr>
          <a:xfrm>
            <a:off x="4905946" y="2067994"/>
            <a:ext cx="5875285" cy="3637029"/>
          </a:xfrm>
          <a:custGeom>
            <a:avLst/>
            <a:gdLst>
              <a:gd name="connsiteX0" fmla="*/ 406429 w 8126412"/>
              <a:gd name="connsiteY0" fmla="*/ 0 h 3940175"/>
              <a:gd name="connsiteX1" fmla="*/ 7719983 w 8126412"/>
              <a:gd name="connsiteY1" fmla="*/ 0 h 3940175"/>
              <a:gd name="connsiteX2" fmla="*/ 8126412 w 8126412"/>
              <a:gd name="connsiteY2" fmla="*/ 406429 h 3940175"/>
              <a:gd name="connsiteX3" fmla="*/ 8126412 w 8126412"/>
              <a:gd name="connsiteY3" fmla="*/ 3533746 h 3940175"/>
              <a:gd name="connsiteX4" fmla="*/ 7719983 w 8126412"/>
              <a:gd name="connsiteY4" fmla="*/ 3940175 h 3940175"/>
              <a:gd name="connsiteX5" fmla="*/ 406429 w 8126412"/>
              <a:gd name="connsiteY5" fmla="*/ 3940175 h 3940175"/>
              <a:gd name="connsiteX6" fmla="*/ 0 w 8126412"/>
              <a:gd name="connsiteY6" fmla="*/ 3533746 h 3940175"/>
              <a:gd name="connsiteX7" fmla="*/ 0 w 8126412"/>
              <a:gd name="connsiteY7" fmla="*/ 406429 h 3940175"/>
              <a:gd name="connsiteX8" fmla="*/ 406429 w 8126412"/>
              <a:gd name="connsiteY8" fmla="*/ 0 h 39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6412" h="3940175">
                <a:moveTo>
                  <a:pt x="406429" y="0"/>
                </a:moveTo>
                <a:lnTo>
                  <a:pt x="7719983" y="0"/>
                </a:lnTo>
                <a:cubicBezTo>
                  <a:pt x="7944448" y="0"/>
                  <a:pt x="8126412" y="181964"/>
                  <a:pt x="8126412" y="406429"/>
                </a:cubicBezTo>
                <a:lnTo>
                  <a:pt x="8126412" y="3533746"/>
                </a:lnTo>
                <a:cubicBezTo>
                  <a:pt x="8126412" y="3758211"/>
                  <a:pt x="7944448" y="3940175"/>
                  <a:pt x="7719983" y="3940175"/>
                </a:cubicBezTo>
                <a:lnTo>
                  <a:pt x="406429" y="3940175"/>
                </a:lnTo>
                <a:cubicBezTo>
                  <a:pt x="181964" y="3940175"/>
                  <a:pt x="0" y="3758211"/>
                  <a:pt x="0" y="3533746"/>
                </a:cubicBezTo>
                <a:lnTo>
                  <a:pt x="0" y="406429"/>
                </a:lnTo>
                <a:cubicBezTo>
                  <a:pt x="0" y="181964"/>
                  <a:pt x="181964" y="0"/>
                  <a:pt x="40642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B19FA7F-E0D5-FA04-32D3-5D3DE0D3E87E}"/>
              </a:ext>
            </a:extLst>
          </p:cNvPr>
          <p:cNvGrpSpPr/>
          <p:nvPr/>
        </p:nvGrpSpPr>
        <p:grpSpPr>
          <a:xfrm>
            <a:off x="1302818" y="2380962"/>
            <a:ext cx="4385759" cy="1950939"/>
            <a:chOff x="1968544" y="2841473"/>
            <a:chExt cx="3489892" cy="268338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1D1B175-F96C-5824-020B-76E0B452FAA7}"/>
                </a:ext>
              </a:extLst>
            </p:cNvPr>
            <p:cNvSpPr/>
            <p:nvPr/>
          </p:nvSpPr>
          <p:spPr>
            <a:xfrm>
              <a:off x="1968544" y="2841473"/>
              <a:ext cx="3489892" cy="2683383"/>
            </a:xfrm>
            <a:prstGeom prst="roundRect">
              <a:avLst>
                <a:gd name="adj" fmla="val 1695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320800" dir="2040000" sx="80000" sy="80000" algn="t" rotWithShape="0">
                <a:schemeClr val="tx1">
                  <a:lumMod val="95000"/>
                  <a:lumOff val="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8C77CD-9C65-C215-7AA9-19A1B55447B0}"/>
                </a:ext>
              </a:extLst>
            </p:cNvPr>
            <p:cNvSpPr/>
            <p:nvPr/>
          </p:nvSpPr>
          <p:spPr>
            <a:xfrm>
              <a:off x="2114805" y="3198931"/>
              <a:ext cx="3197369" cy="1968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13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j-ea"/>
                  <a:cs typeface="+mj-cs"/>
                </a:rPr>
                <a:t>Problem with current computers:</a:t>
              </a:r>
            </a:p>
            <a:p>
              <a:pPr marL="342900" marR="0" lvl="0" indent="-342900" algn="l" defTabSz="914413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j-ea"/>
                  <a:cs typeface="+mj-cs"/>
                </a:rPr>
                <a:t>Intractable problems</a:t>
              </a:r>
            </a:p>
            <a:p>
              <a:pPr marL="342900" marR="0" lvl="0" indent="-342900" algn="l" defTabSz="914413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j-ea"/>
                  <a:cs typeface="+mj-cs"/>
                </a:rPr>
                <a:t>Fundamental limits</a:t>
              </a:r>
            </a:p>
            <a:p>
              <a:pPr marL="342900" marR="0" lvl="0" indent="-342900" algn="l" defTabSz="914413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j-ea"/>
                  <a:cs typeface="+mj-cs"/>
                </a:rPr>
                <a:t>Time &amp; power limits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5D2658-99BF-D272-0B35-755DE620804E}"/>
              </a:ext>
            </a:extLst>
          </p:cNvPr>
          <p:cNvGrpSpPr/>
          <p:nvPr/>
        </p:nvGrpSpPr>
        <p:grpSpPr>
          <a:xfrm>
            <a:off x="5750796" y="4282943"/>
            <a:ext cx="5745804" cy="1726572"/>
            <a:chOff x="2533546" y="2380714"/>
            <a:chExt cx="5745804" cy="17265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6BC2B2E-FA3F-D90C-C304-FEC11A987A95}"/>
                </a:ext>
              </a:extLst>
            </p:cNvPr>
            <p:cNvGrpSpPr/>
            <p:nvPr/>
          </p:nvGrpSpPr>
          <p:grpSpPr>
            <a:xfrm>
              <a:off x="2906632" y="2968821"/>
              <a:ext cx="5372718" cy="1138465"/>
              <a:chOff x="1865232" y="2879921"/>
              <a:chExt cx="5372718" cy="11384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E27D487-4E54-3B1D-15FD-842F77388C7F}"/>
                  </a:ext>
                </a:extLst>
              </p:cNvPr>
              <p:cNvSpPr/>
              <p:nvPr/>
            </p:nvSpPr>
            <p:spPr>
              <a:xfrm>
                <a:off x="1865232" y="2879921"/>
                <a:ext cx="5372718" cy="1138465"/>
              </a:xfrm>
              <a:prstGeom prst="roundRect">
                <a:avLst>
                  <a:gd name="adj" fmla="val 1695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1320800" dir="2040000" sx="80000" sy="80000" algn="t" rotWithShape="0">
                  <a:schemeClr val="tx1">
                    <a:lumMod val="95000"/>
                    <a:lumOff val="5000"/>
                    <a:alpha val="2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8DEE36E-4117-BD6B-2A3E-328990282767}"/>
                  </a:ext>
                </a:extLst>
              </p:cNvPr>
              <p:cNvSpPr/>
              <p:nvPr/>
            </p:nvSpPr>
            <p:spPr>
              <a:xfrm>
                <a:off x="2371045" y="3027531"/>
                <a:ext cx="4689844" cy="843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262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Sans Serif"/>
                    <a:ea typeface="+mn-ea"/>
                    <a:cs typeface="Segoe UI Light" panose="020B0502040204020203" pitchFamily="34" charset="0"/>
                  </a:rPr>
                  <a:t>“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Sans Serif"/>
                    <a:ea typeface="+mn-ea"/>
                    <a:cs typeface="+mn-cs"/>
                  </a:rPr>
                  <a:t>Latest findings suggest global computing is more likely responsible for between 2.1% and 3.9% of greenhouse gas emissions</a:t>
                </a: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Sans Serif"/>
                    <a:ea typeface="+mn-ea"/>
                    <a:cs typeface="Segoe UI Light" panose="020B0502040204020203" pitchFamily="34" charset="0"/>
                  </a:rPr>
                  <a:t>.“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7D22C7-D40A-913A-4B85-C6B8155F7542}"/>
                </a:ext>
              </a:extLst>
            </p:cNvPr>
            <p:cNvGrpSpPr/>
            <p:nvPr/>
          </p:nvGrpSpPr>
          <p:grpSpPr>
            <a:xfrm>
              <a:off x="2533546" y="2380714"/>
              <a:ext cx="878899" cy="957174"/>
              <a:chOff x="1203247" y="677113"/>
              <a:chExt cx="878899" cy="957174"/>
            </a:xfrm>
          </p:grpSpPr>
          <p:sp>
            <p:nvSpPr>
              <p:cNvPr id="31" name="Graphic 18">
                <a:extLst>
                  <a:ext uri="{FF2B5EF4-FFF2-40B4-BE49-F238E27FC236}">
                    <a16:creationId xmlns:a16="http://schemas.microsoft.com/office/drawing/2014/main" id="{57A7594C-D931-074A-EE13-138A10B023E5}"/>
                  </a:ext>
                </a:extLst>
              </p:cNvPr>
              <p:cNvSpPr/>
              <p:nvPr/>
            </p:nvSpPr>
            <p:spPr>
              <a:xfrm>
                <a:off x="1203247" y="677113"/>
                <a:ext cx="878899" cy="957174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6"/>
                  </a:gs>
                  <a:gs pos="75000">
                    <a:schemeClr val="accent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>
                <a:noFill/>
                <a:prstDash val="solid"/>
                <a:miter/>
              </a:ln>
              <a:effectLst>
                <a:outerShdw blurRad="571500" dist="381000" dir="5400000" sx="85000" sy="85000" algn="t" rotWithShape="0">
                  <a:schemeClr val="accent1">
                    <a:alpha val="30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2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FAF2D5-636A-C501-AD5B-BE55CF45AB8D}"/>
                  </a:ext>
                </a:extLst>
              </p:cNvPr>
              <p:cNvSpPr txBox="1"/>
              <p:nvPr/>
            </p:nvSpPr>
            <p:spPr>
              <a:xfrm>
                <a:off x="1437864" y="973886"/>
                <a:ext cx="409664" cy="363628"/>
              </a:xfrm>
              <a:custGeom>
                <a:avLst/>
                <a:gdLst>
                  <a:gd name="connsiteX0" fmla="*/ 147325 w 163535"/>
                  <a:gd name="connsiteY0" fmla="*/ 10 h 145158"/>
                  <a:gd name="connsiteX1" fmla="*/ 163535 w 163535"/>
                  <a:gd name="connsiteY1" fmla="*/ 1292 h 145158"/>
                  <a:gd name="connsiteX2" fmla="*/ 159601 w 163535"/>
                  <a:gd name="connsiteY2" fmla="*/ 30515 h 145158"/>
                  <a:gd name="connsiteX3" fmla="*/ 139089 w 163535"/>
                  <a:gd name="connsiteY3" fmla="*/ 34870 h 145158"/>
                  <a:gd name="connsiteX4" fmla="*/ 128833 w 163535"/>
                  <a:gd name="connsiteY4" fmla="*/ 50324 h 145158"/>
                  <a:gd name="connsiteX5" fmla="*/ 127568 w 163535"/>
                  <a:gd name="connsiteY5" fmla="*/ 72944 h 145158"/>
                  <a:gd name="connsiteX6" fmla="*/ 163535 w 163535"/>
                  <a:gd name="connsiteY6" fmla="*/ 72944 h 145158"/>
                  <a:gd name="connsiteX7" fmla="*/ 163535 w 163535"/>
                  <a:gd name="connsiteY7" fmla="*/ 145158 h 145158"/>
                  <a:gd name="connsiteX8" fmla="*/ 94131 w 163535"/>
                  <a:gd name="connsiteY8" fmla="*/ 145158 h 145158"/>
                  <a:gd name="connsiteX9" fmla="*/ 94131 w 163535"/>
                  <a:gd name="connsiteY9" fmla="*/ 70134 h 145158"/>
                  <a:gd name="connsiteX10" fmla="*/ 111552 w 163535"/>
                  <a:gd name="connsiteY10" fmla="*/ 14499 h 145158"/>
                  <a:gd name="connsiteX11" fmla="*/ 147325 w 163535"/>
                  <a:gd name="connsiteY11" fmla="*/ 10 h 145158"/>
                  <a:gd name="connsiteX12" fmla="*/ 53195 w 163535"/>
                  <a:gd name="connsiteY12" fmla="*/ 10 h 145158"/>
                  <a:gd name="connsiteX13" fmla="*/ 69404 w 163535"/>
                  <a:gd name="connsiteY13" fmla="*/ 1292 h 145158"/>
                  <a:gd name="connsiteX14" fmla="*/ 65470 w 163535"/>
                  <a:gd name="connsiteY14" fmla="*/ 30515 h 145158"/>
                  <a:gd name="connsiteX15" fmla="*/ 44958 w 163535"/>
                  <a:gd name="connsiteY15" fmla="*/ 34870 h 145158"/>
                  <a:gd name="connsiteX16" fmla="*/ 34702 w 163535"/>
                  <a:gd name="connsiteY16" fmla="*/ 50324 h 145158"/>
                  <a:gd name="connsiteX17" fmla="*/ 33438 w 163535"/>
                  <a:gd name="connsiteY17" fmla="*/ 72944 h 145158"/>
                  <a:gd name="connsiteX18" fmla="*/ 69404 w 163535"/>
                  <a:gd name="connsiteY18" fmla="*/ 72944 h 145158"/>
                  <a:gd name="connsiteX19" fmla="*/ 69404 w 163535"/>
                  <a:gd name="connsiteY19" fmla="*/ 145158 h 145158"/>
                  <a:gd name="connsiteX20" fmla="*/ 0 w 163535"/>
                  <a:gd name="connsiteY20" fmla="*/ 145158 h 145158"/>
                  <a:gd name="connsiteX21" fmla="*/ 0 w 163535"/>
                  <a:gd name="connsiteY21" fmla="*/ 70134 h 145158"/>
                  <a:gd name="connsiteX22" fmla="*/ 17421 w 163535"/>
                  <a:gd name="connsiteY22" fmla="*/ 14499 h 145158"/>
                  <a:gd name="connsiteX23" fmla="*/ 53195 w 163535"/>
                  <a:gd name="connsiteY23" fmla="*/ 10 h 14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3535" h="145158">
                    <a:moveTo>
                      <a:pt x="147325" y="10"/>
                    </a:moveTo>
                    <a:cubicBezTo>
                      <a:pt x="152371" y="-72"/>
                      <a:pt x="157775" y="355"/>
                      <a:pt x="163535" y="1292"/>
                    </a:cubicBezTo>
                    <a:lnTo>
                      <a:pt x="159601" y="30515"/>
                    </a:lnTo>
                    <a:cubicBezTo>
                      <a:pt x="150984" y="29766"/>
                      <a:pt x="144147" y="31217"/>
                      <a:pt x="139089" y="34870"/>
                    </a:cubicBezTo>
                    <a:cubicBezTo>
                      <a:pt x="134031" y="38523"/>
                      <a:pt x="130612" y="43674"/>
                      <a:pt x="128833" y="50324"/>
                    </a:cubicBezTo>
                    <a:cubicBezTo>
                      <a:pt x="127053" y="56974"/>
                      <a:pt x="126632" y="64514"/>
                      <a:pt x="127568" y="72944"/>
                    </a:cubicBezTo>
                    <a:lnTo>
                      <a:pt x="163535" y="72944"/>
                    </a:lnTo>
                    <a:lnTo>
                      <a:pt x="163535" y="145158"/>
                    </a:lnTo>
                    <a:lnTo>
                      <a:pt x="94131" y="145158"/>
                    </a:lnTo>
                    <a:lnTo>
                      <a:pt x="94131" y="70134"/>
                    </a:lnTo>
                    <a:cubicBezTo>
                      <a:pt x="94131" y="45594"/>
                      <a:pt x="99938" y="27049"/>
                      <a:pt x="111552" y="14499"/>
                    </a:cubicBezTo>
                    <a:cubicBezTo>
                      <a:pt x="120263" y="5085"/>
                      <a:pt x="132187" y="256"/>
                      <a:pt x="147325" y="10"/>
                    </a:cubicBezTo>
                    <a:close/>
                    <a:moveTo>
                      <a:pt x="53195" y="10"/>
                    </a:moveTo>
                    <a:cubicBezTo>
                      <a:pt x="58241" y="-72"/>
                      <a:pt x="63644" y="355"/>
                      <a:pt x="69404" y="1292"/>
                    </a:cubicBezTo>
                    <a:lnTo>
                      <a:pt x="65470" y="30515"/>
                    </a:lnTo>
                    <a:cubicBezTo>
                      <a:pt x="56853" y="29766"/>
                      <a:pt x="50016" y="31217"/>
                      <a:pt x="44958" y="34870"/>
                    </a:cubicBezTo>
                    <a:cubicBezTo>
                      <a:pt x="39900" y="38523"/>
                      <a:pt x="36482" y="43674"/>
                      <a:pt x="34702" y="50324"/>
                    </a:cubicBezTo>
                    <a:cubicBezTo>
                      <a:pt x="32922" y="56974"/>
                      <a:pt x="32501" y="64514"/>
                      <a:pt x="33438" y="72944"/>
                    </a:cubicBezTo>
                    <a:lnTo>
                      <a:pt x="69404" y="72944"/>
                    </a:lnTo>
                    <a:lnTo>
                      <a:pt x="69404" y="145158"/>
                    </a:lnTo>
                    <a:lnTo>
                      <a:pt x="0" y="145158"/>
                    </a:lnTo>
                    <a:lnTo>
                      <a:pt x="0" y="70134"/>
                    </a:lnTo>
                    <a:cubicBezTo>
                      <a:pt x="0" y="45594"/>
                      <a:pt x="5807" y="27049"/>
                      <a:pt x="17421" y="14499"/>
                    </a:cubicBezTo>
                    <a:cubicBezTo>
                      <a:pt x="26132" y="5085"/>
                      <a:pt x="38056" y="256"/>
                      <a:pt x="53195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4800" b="1">
                    <a:solidFill>
                      <a:srgbClr val="111029"/>
                    </a:solidFill>
                    <a:latin typeface="+mj-lt"/>
                  </a:defRPr>
                </a:lvl1pPr>
              </a:lstStyle>
              <a:p>
                <a:pPr marL="0" marR="0" lvl="0" indent="0" algn="l" defTabSz="9142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111029"/>
                  </a:solidFill>
                  <a:effectLst/>
                  <a:uLnTx/>
                  <a:uFillTx/>
                  <a:latin typeface="Microsoft Sans Serif"/>
                  <a:ea typeface="+mn-ea"/>
                  <a:cs typeface="+mn-cs"/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401A961-DBB0-24FE-B9B3-BD6BB07FBC68}"/>
              </a:ext>
            </a:extLst>
          </p:cNvPr>
          <p:cNvSpPr txBox="1"/>
          <p:nvPr/>
        </p:nvSpPr>
        <p:spPr bwMode="auto">
          <a:xfrm>
            <a:off x="317939" y="4543234"/>
            <a:ext cx="416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5000">
                      <a:srgbClr val="02D99F"/>
                    </a:gs>
                    <a:gs pos="75000">
                      <a:srgbClr val="00B1E3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Microsoft Sans Serif"/>
                <a:ea typeface="+mn-ea"/>
                <a:cs typeface="+mn-cs"/>
              </a:rPr>
              <a:t>Current approach is not scalable!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9E6DD-15C9-85D9-61AE-090E71BEB2A0}"/>
              </a:ext>
            </a:extLst>
          </p:cNvPr>
          <p:cNvSpPr txBox="1"/>
          <p:nvPr/>
        </p:nvSpPr>
        <p:spPr>
          <a:xfrm>
            <a:off x="6755733" y="6407750"/>
            <a:ext cx="47408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DE" sz="1100">
                <a:solidFill>
                  <a:srgbClr val="000000"/>
                </a:solidFill>
                <a:hlinkClick r:id="rId4"/>
              </a:rPr>
              <a:t>https://www.upi.com/Science_News/2021/09/10/communications-tech-carbon-emissions/8771631295350/</a:t>
            </a:r>
            <a:r>
              <a:rPr lang="en-US" sz="1100">
                <a:solidFill>
                  <a:srgbClr val="000000"/>
                </a:solidFill>
              </a:rPr>
              <a:t> </a:t>
            </a:r>
            <a:endParaRPr lang="en-DE" sz="110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E17BA-CA51-A5FC-F5CA-0199367D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556123" cy="1536617"/>
          </a:xfrm>
        </p:spPr>
        <p:txBody>
          <a:bodyPr>
            <a:normAutofit/>
          </a:bodyPr>
          <a:lstStyle/>
          <a:p>
            <a:r>
              <a:rPr kumimoji="0" lang="en-US" sz="4400" b="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There are problems, a classical computer cannot (efficiently) solve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3C7B7A-39A9-1BAE-41A3-9C0C64B0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9" y="365126"/>
            <a:ext cx="11556123" cy="1536617"/>
          </a:xfrm>
        </p:spPr>
        <p:txBody>
          <a:bodyPr>
            <a:normAutofit/>
          </a:bodyPr>
          <a:lstStyle/>
          <a:p>
            <a:r>
              <a:rPr kumimoji="0" lang="en-US" sz="4400" b="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There are problems, a classical computer cannot (efficiently) solve</a:t>
            </a:r>
            <a:endParaRPr lang="en-GB" dirty="0"/>
          </a:p>
        </p:txBody>
      </p:sp>
      <p:pic>
        <p:nvPicPr>
          <p:cNvPr id="1026" name="Picture 2" descr="Enlarged view: Graph comparing the computing power of quantum computers to classical computers.">
            <a:extLst>
              <a:ext uri="{FF2B5EF4-FFF2-40B4-BE49-F238E27FC236}">
                <a16:creationId xmlns:a16="http://schemas.microsoft.com/office/drawing/2014/main" id="{348FCB56-D55F-8AA3-3CB4-6D0115875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43" y="1901743"/>
            <a:ext cx="9150514" cy="457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A8D15-DFE7-945F-8092-5F21CA71A39A}"/>
              </a:ext>
            </a:extLst>
          </p:cNvPr>
          <p:cNvSpPr txBox="1"/>
          <p:nvPr/>
        </p:nvSpPr>
        <p:spPr>
          <a:xfrm>
            <a:off x="3213100" y="6477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6F6F6F"/>
                </a:solidFill>
                <a:effectLst/>
                <a:latin typeface="DINPro"/>
              </a:rPr>
              <a:t>Graphics: </a:t>
            </a:r>
            <a:r>
              <a:rPr lang="en-GB" b="0" i="0" dirty="0">
                <a:solidFill>
                  <a:srgbClr val="6F6F6F"/>
                </a:solidFill>
                <a:effectLst/>
                <a:latin typeface="DINPro"/>
                <a:hlinkClick r:id="rId4"/>
              </a:rPr>
              <a:t>ETH Zurich, Microsoft, ACM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519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2.xml><?xml version="1.0" encoding="utf-8"?>
<a:theme xmlns:a="http://schemas.openxmlformats.org/drawingml/2006/main" name="2_Office Theme">
  <a:themeElements>
    <a:clrScheme name="IQM">
      <a:dk1>
        <a:srgbClr val="000000"/>
      </a:dk1>
      <a:lt1>
        <a:srgbClr val="FFFFFF"/>
      </a:lt1>
      <a:dk2>
        <a:srgbClr val="F7F7F7"/>
      </a:dk2>
      <a:lt2>
        <a:srgbClr val="E1DEDB"/>
      </a:lt2>
      <a:accent1>
        <a:srgbClr val="699CE5"/>
      </a:accent1>
      <a:accent2>
        <a:srgbClr val="02D99F"/>
      </a:accent2>
      <a:accent3>
        <a:srgbClr val="F7915F"/>
      </a:accent3>
      <a:accent4>
        <a:srgbClr val="FCCD6F"/>
      </a:accent4>
      <a:accent5>
        <a:srgbClr val="00B1E3"/>
      </a:accent5>
      <a:accent6>
        <a:srgbClr val="02D99F"/>
      </a:accent6>
      <a:hlink>
        <a:srgbClr val="699CE5"/>
      </a:hlink>
      <a:folHlink>
        <a:srgbClr val="02D99F"/>
      </a:folHlink>
    </a:clrScheme>
    <a:fontScheme name="IQM Sans Serif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BD817FB-3A4B-4A15-B3EB-61191D34E9A9}" vid="{B37B6771-1EF7-4619-8645-A395300CE8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D24AF73138B42845FD9735E18BEA2" ma:contentTypeVersion="4" ma:contentTypeDescription="Create a new document." ma:contentTypeScope="" ma:versionID="af2bb4ea15821f098b1390709bbbf477">
  <xsd:schema xmlns:xsd="http://www.w3.org/2001/XMLSchema" xmlns:xs="http://www.w3.org/2001/XMLSchema" xmlns:p="http://schemas.microsoft.com/office/2006/metadata/properties" xmlns:ns2="73a3f9ec-3487-4a5d-a88d-24f09e9b796e" targetNamespace="http://schemas.microsoft.com/office/2006/metadata/properties" ma:root="true" ma:fieldsID="2e512d1d08a266fbf485206566755e90" ns2:_="">
    <xsd:import namespace="73a3f9ec-3487-4a5d-a88d-24f09e9b79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3f9ec-3487-4a5d-a88d-24f09e9b7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62697F-1CA7-4F71-B7BF-0EF721DC71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5A837E-52E9-4391-8021-5CDFC9197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3f9ec-3487-4a5d-a88d-24f09e9b7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7862</TotalTime>
  <Words>2358</Words>
  <Application>Microsoft Macintosh PowerPoint</Application>
  <PresentationFormat>Widescreen</PresentationFormat>
  <Paragraphs>420</Paragraphs>
  <Slides>39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Aptos</vt:lpstr>
      <vt:lpstr>Arial</vt:lpstr>
      <vt:lpstr>Calibri</vt:lpstr>
      <vt:lpstr>Cambria Math</vt:lpstr>
      <vt:lpstr>DINPro</vt:lpstr>
      <vt:lpstr>Frutiger LT Com 45 Light</vt:lpstr>
      <vt:lpstr>Independent</vt:lpstr>
      <vt:lpstr>Microsoft Sans Serif</vt:lpstr>
      <vt:lpstr>Noto Sans Cond</vt:lpstr>
      <vt:lpstr>Open Sans</vt:lpstr>
      <vt:lpstr>Segoe UI Light</vt:lpstr>
      <vt:lpstr>Tahoma</vt:lpstr>
      <vt:lpstr>Tahoma Bold</vt:lpstr>
      <vt:lpstr>Tahoma Regular</vt:lpstr>
      <vt:lpstr>Verdana</vt:lpstr>
      <vt:lpstr>1_Office Theme</vt:lpstr>
      <vt:lpstr>2_Office Theme</vt:lpstr>
      <vt:lpstr>PowerPoint Presentation</vt:lpstr>
      <vt:lpstr>Why think about different computing paradigms?</vt:lpstr>
      <vt:lpstr>Sorting a list of numbers</vt:lpstr>
      <vt:lpstr>Sorting a list of numbers</vt:lpstr>
      <vt:lpstr>Sorting a list of numbers</vt:lpstr>
      <vt:lpstr>PowerPoint Presentation</vt:lpstr>
      <vt:lpstr>PowerPoint Presentation</vt:lpstr>
      <vt:lpstr>There are problems, a classical computer cannot (efficiently) solve</vt:lpstr>
      <vt:lpstr>There are problems, a classical computer cannot (efficiently) solve</vt:lpstr>
      <vt:lpstr>Overview</vt:lpstr>
      <vt:lpstr>Information is Physical. (R Landauer (IBM), 1991) </vt:lpstr>
      <vt:lpstr>Complexity depends on the device for processing</vt:lpstr>
      <vt:lpstr>Quantum Information Processing</vt:lpstr>
      <vt:lpstr>Another Motivation for Quantum Computing</vt:lpstr>
      <vt:lpstr>Bits and Qubits</vt:lpstr>
      <vt:lpstr>Classical Computer vs. Quantum Computer </vt:lpstr>
      <vt:lpstr>What is quantum computing?</vt:lpstr>
      <vt:lpstr>What is quantum computing?</vt:lpstr>
      <vt:lpstr>What is quantum computing?</vt:lpstr>
      <vt:lpstr>What is quantum computing?</vt:lpstr>
      <vt:lpstr>What is quantum computing?</vt:lpstr>
      <vt:lpstr>“Quantum Parallelism”</vt:lpstr>
      <vt:lpstr>Computational Complexity</vt:lpstr>
      <vt:lpstr>A suitable measure for complexity</vt:lpstr>
      <vt:lpstr>A suitable measure for complexity</vt:lpstr>
      <vt:lpstr>Complexity of algorithms</vt:lpstr>
      <vt:lpstr>Complexity of algorithms</vt:lpstr>
      <vt:lpstr>Computational Complexity</vt:lpstr>
      <vt:lpstr>Caution: Not All Algorithms Can Be Improved</vt:lpstr>
      <vt:lpstr>Brief Summary of IQM Quantum Computer</vt:lpstr>
      <vt:lpstr>Summary</vt:lpstr>
      <vt:lpstr>Summary</vt:lpstr>
      <vt:lpstr>Practical notes</vt:lpstr>
      <vt:lpstr>PowerPoint Presentation</vt:lpstr>
      <vt:lpstr>This course …</vt:lpstr>
      <vt:lpstr>qrisp</vt:lpstr>
      <vt:lpstr>Features of qrisp (you will learn about these throughout the course)</vt:lpstr>
      <vt:lpstr>There are different quantum computing frameworks, but qrisp will enable you to learn what matters</vt:lpstr>
      <vt:lpstr>IQM Resonance / IQM Server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Rank</dc:creator>
  <cp:lastModifiedBy>Stefan Seegerer</cp:lastModifiedBy>
  <cp:revision>64</cp:revision>
  <dcterms:created xsi:type="dcterms:W3CDTF">2024-05-08T09:20:40Z</dcterms:created>
  <dcterms:modified xsi:type="dcterms:W3CDTF">2025-07-08T05:55:13Z</dcterms:modified>
</cp:coreProperties>
</file>