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701" r:id="rId5"/>
  </p:sldMasterIdLst>
  <p:notesMasterIdLst>
    <p:notesMasterId r:id="rId32"/>
  </p:notesMasterIdLst>
  <p:handoutMasterIdLst>
    <p:handoutMasterId r:id="rId33"/>
  </p:handoutMasterIdLst>
  <p:sldIdLst>
    <p:sldId id="256" r:id="rId6"/>
    <p:sldId id="297" r:id="rId7"/>
    <p:sldId id="264" r:id="rId8"/>
    <p:sldId id="266" r:id="rId9"/>
    <p:sldId id="271" r:id="rId10"/>
    <p:sldId id="273" r:id="rId11"/>
    <p:sldId id="267" r:id="rId12"/>
    <p:sldId id="272" r:id="rId13"/>
    <p:sldId id="277" r:id="rId14"/>
    <p:sldId id="276" r:id="rId15"/>
    <p:sldId id="278" r:id="rId16"/>
    <p:sldId id="279" r:id="rId17"/>
    <p:sldId id="265" r:id="rId18"/>
    <p:sldId id="280" r:id="rId19"/>
    <p:sldId id="281" r:id="rId20"/>
    <p:sldId id="282" r:id="rId21"/>
    <p:sldId id="283" r:id="rId22"/>
    <p:sldId id="284" r:id="rId23"/>
    <p:sldId id="289" r:id="rId24"/>
    <p:sldId id="290" r:id="rId25"/>
    <p:sldId id="294" r:id="rId26"/>
    <p:sldId id="291" r:id="rId27"/>
    <p:sldId id="295" r:id="rId28"/>
    <p:sldId id="296" r:id="rId29"/>
    <p:sldId id="288" r:id="rId30"/>
    <p:sldId id="258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Cartograph Mono CF Medium" pitchFamily="49" charset="77"/>
      <p:regular r:id="rId39"/>
    </p:embeddedFont>
    <p:embeddedFont>
      <p:font typeface="Libertinus Math" pitchFamily="2" charset="0"/>
      <p:regular r:id="rId40"/>
    </p:embeddedFont>
    <p:embeddedFont>
      <p:font typeface="Microsoft Sans Serif" panose="020B0604020202020204" pitchFamily="34" charset="0"/>
      <p:regular r:id="rId41"/>
    </p:embeddedFont>
    <p:embeddedFont>
      <p:font typeface="Monument Grotesk" panose="02010604030000020004" pitchFamily="2" charset="0"/>
      <p:regular r:id="rId42"/>
      <p:bold r:id="rId43"/>
      <p:italic r:id="rId44"/>
      <p:boldItalic r:id="rId45"/>
    </p:embeddedFont>
    <p:embeddedFont>
      <p:font typeface="Source Code Pro" panose="020B0509030403020204" pitchFamily="49" charset="0"/>
      <p:regular r:id="rId46"/>
      <p:bold r:id="rId47"/>
      <p:italic r:id="rId48"/>
      <p:boldItalic r:id="rId49"/>
    </p:embeddedFont>
    <p:embeddedFont>
      <p:font typeface="Source Code Variable" panose="020B0309030403020204" pitchFamily="34" charset="0"/>
      <p:regular r:id="rId50"/>
      <p:bold r:id="rId51"/>
      <p:italic r:id="rId52"/>
      <p:boldItalic r:id="rId53"/>
    </p:embeddedFont>
  </p:embeddedFontLst>
  <p:defaultTextStyle>
    <a:defPPr>
      <a:defRPr lang="en-FI"/>
    </a:defPPr>
    <a:lvl1pPr marL="0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62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24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56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87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918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49" algn="l" defTabSz="91426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95F41A-3A22-416A-B0E3-15DF50BED1C6}" name="Raghunath Koduvayur" initials="RK" userId="S::raghunath@meetiqm.com::db8b8b0a-b535-4922-8414-dd9ec282ea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85F4"/>
    <a:srgbClr val="C40606"/>
    <a:srgbClr val="3AD581"/>
    <a:srgbClr val="759DEB"/>
    <a:srgbClr val="DF5548"/>
    <a:srgbClr val="51C9EC"/>
    <a:srgbClr val="3DABEC"/>
    <a:srgbClr val="3DABEB"/>
    <a:srgbClr val="47B2E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3265" autoAdjust="0"/>
  </p:normalViewPr>
  <p:slideViewPr>
    <p:cSldViewPr snapToGrid="0">
      <p:cViewPr varScale="1">
        <p:scale>
          <a:sx n="115" d="100"/>
          <a:sy n="115" d="100"/>
        </p:scale>
        <p:origin x="960" y="184"/>
      </p:cViewPr>
      <p:guideLst>
        <p:guide orient="horz" pos="391"/>
        <p:guide pos="211"/>
        <p:guide pos="74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24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FBCD9-4A1E-604F-8840-6B9ACFB992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06FFE-141B-434C-87B5-277E250C86CE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82C32-E0BD-3C48-97D4-6FB77553D9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76BB3-C470-5B40-9D71-B5ACBCAE69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9F585-2528-A44C-B066-C72AAC256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883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51709-3C94-D840-9271-7E9389635E79}" type="datetimeFigureOut">
              <a:rPr lang="en-FI" smtClean="0"/>
              <a:t>11/6/23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CF047-398C-4F48-85E0-05CD43A06C2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99715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2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4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6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7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18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49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50E5B-DDDE-054F-80EE-DDB91E14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862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C64C0545-AD14-9342-931B-366B4C69137C}"/>
              </a:ext>
            </a:extLst>
          </p:cNvPr>
          <p:cNvSpPr/>
          <p:nvPr userDrawn="1"/>
        </p:nvSpPr>
        <p:spPr>
          <a:xfrm>
            <a:off x="5886450" y="242256"/>
            <a:ext cx="5987610" cy="576809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fi-FI">
                <a:latin typeface="+mn-lt"/>
              </a:rPr>
              <a:t>v</a:t>
            </a:r>
            <a:endParaRPr>
              <a:latin typeface="+mn-lt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4347F187-8DB3-5C40-B28F-D1E41D086688}"/>
              </a:ext>
            </a:extLst>
          </p:cNvPr>
          <p:cNvSpPr/>
          <p:nvPr userDrawn="1"/>
        </p:nvSpPr>
        <p:spPr>
          <a:xfrm flipV="1">
            <a:off x="334963" y="115883"/>
            <a:ext cx="11539098" cy="115666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3C47D5E1-63AF-8B49-BC6C-68DAD8885744}"/>
              </a:ext>
            </a:extLst>
          </p:cNvPr>
          <p:cNvSpPr/>
          <p:nvPr userDrawn="1"/>
        </p:nvSpPr>
        <p:spPr>
          <a:xfrm>
            <a:off x="376952" y="10493136"/>
            <a:ext cx="19350355" cy="0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BF9A92A2-9B7F-4E4C-B89F-A9DA20B8F8B9}"/>
              </a:ext>
            </a:extLst>
          </p:cNvPr>
          <p:cNvSpPr/>
          <p:nvPr userDrawn="1"/>
        </p:nvSpPr>
        <p:spPr>
          <a:xfrm flipV="1">
            <a:off x="334963" y="6123281"/>
            <a:ext cx="11539096" cy="115658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180B9A0-3E9B-724E-B7E7-E93AE50C6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21" y="2711948"/>
            <a:ext cx="5237162" cy="2501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400" spc="-15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BFF3E7-B9FA-42AE-96AD-741BFB632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952" y="619061"/>
            <a:ext cx="2844800" cy="1008063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1A0D8-62DD-4A9C-9588-986500BD87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0621" y="5806554"/>
            <a:ext cx="3303852" cy="23290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068CCD7-C4DE-4775-AF56-04928E4551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3328" y="5806554"/>
            <a:ext cx="1508755" cy="232906"/>
          </a:xfrm>
        </p:spPr>
        <p:txBody>
          <a:bodyPr>
            <a:noAutofit/>
          </a:bodyPr>
          <a:lstStyle>
            <a:lvl1pPr marL="0" indent="0" algn="r">
              <a:buNone/>
              <a:defRPr sz="1200" u="sng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www.meetiqm.com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7030A9F-FD44-4CE3-842D-7EB865747B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875" y="5537488"/>
            <a:ext cx="3305175" cy="286232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Name</a:t>
            </a:r>
            <a:endParaRPr lang="en-FI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1F11929-7F9C-4091-86EC-DADD3D0DE9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8751" y="1714500"/>
            <a:ext cx="3279774" cy="404813"/>
          </a:xfrm>
        </p:spPr>
        <p:txBody>
          <a:bodyPr>
            <a:noAutofit/>
          </a:bodyPr>
          <a:lstStyle>
            <a:lvl1pPr marL="0" indent="0" algn="ctr">
              <a:buNone/>
              <a:defRPr sz="1400" spc="-20" baseline="0"/>
            </a:lvl1pPr>
          </a:lstStyle>
          <a:p>
            <a:pPr lvl="0"/>
            <a:r>
              <a:rPr lang="en-GB" dirty="0"/>
              <a:t>WE BUILD QUANTUM COMPUTERS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20528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40" y="1514477"/>
            <a:ext cx="11556123" cy="4662486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AEF53132-E3EE-294B-B017-01B9E9BAF224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19C0D9-D7DE-B543-A3F3-D5D454D3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7"/>
            <a:ext cx="11556123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52A9923-7CB3-405A-B1CC-F1431FF4D76C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384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AEF53132-E3EE-294B-B017-01B9E9BAF224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19C0D9-D7DE-B543-A3F3-D5D454D3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7"/>
            <a:ext cx="11556123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52A9923-7CB3-405A-B1CC-F1431FF4D76C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5748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CC464CE-A75A-4DC5-AC14-6445DD615C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615451"/>
            <a:ext cx="1390075" cy="138960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AEF53132-E3EE-294B-B017-01B9E9BAF224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52A9923-7CB3-405A-B1CC-F1431FF4D76C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A271E3E-91DF-4B19-AEEA-DB38C7E64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5774" y="0"/>
            <a:ext cx="4086225" cy="6857999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24" y="2139175"/>
            <a:ext cx="6479026" cy="3899545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19C0D9-D7DE-B543-A3F3-D5D454D3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724" y="913443"/>
            <a:ext cx="6479026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D0F48C-EA49-4B1D-8ED3-01438C23CD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67147" y="612523"/>
            <a:ext cx="4506912" cy="5426327"/>
          </a:xfrm>
          <a:solidFill>
            <a:schemeClr val="bg2"/>
          </a:solidFill>
          <a:ln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photo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21401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3FBEB6-9EDF-4C68-9DDD-69F3CAEF54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8250" y="613015"/>
            <a:ext cx="1390075" cy="138960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AEF53132-E3EE-294B-B017-01B9E9BAF224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52A9923-7CB3-405A-B1CC-F1431FF4D76C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A271E3E-91DF-4B19-AEEA-DB38C7E64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4086225" cy="6857999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011" y="2139175"/>
            <a:ext cx="6479026" cy="3899545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19C0D9-D7DE-B543-A3F3-D5D454D3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8011" y="913443"/>
            <a:ext cx="6479026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D0F48C-EA49-4B1D-8ED3-01438C23CD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4963" y="612523"/>
            <a:ext cx="4506912" cy="5426327"/>
          </a:xfrm>
          <a:solidFill>
            <a:schemeClr val="bg2"/>
          </a:solidFill>
          <a:ln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photo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39512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6DDE36-F996-4FD8-A696-6BE2943291E6}"/>
              </a:ext>
            </a:extLst>
          </p:cNvPr>
          <p:cNvSpPr/>
          <p:nvPr userDrawn="1"/>
        </p:nvSpPr>
        <p:spPr>
          <a:xfrm>
            <a:off x="0" y="2288285"/>
            <a:ext cx="12191999" cy="375043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769F9A70-A75D-4409-93F5-1E928D8E7B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85839" y="714583"/>
            <a:ext cx="422635" cy="5859827"/>
          </a:xfrm>
          <a:gradFill>
            <a:gsLst>
              <a:gs pos="0">
                <a:srgbClr val="00B2E3"/>
              </a:gs>
              <a:gs pos="100000">
                <a:srgbClr val="01D89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FI" sz="1799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Microsoft Sans Serif" panose="020B0604020202020204" pitchFamily="34" charset="0"/>
              </a:defRPr>
            </a:lvl1pPr>
          </a:lstStyle>
          <a:p>
            <a:pPr marL="0" marR="0" lvl="0" indent="0" algn="ctr" defTabSz="91426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B0C7D3F-D118-4C2F-8615-DD7037E3C2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613015"/>
            <a:ext cx="1390075" cy="138960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AEF53132-E3EE-294B-B017-01B9E9BAF224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52A9923-7CB3-405A-B1CC-F1431FF4D76C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24" y="2550731"/>
            <a:ext cx="6479026" cy="3250798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19C0D9-D7DE-B543-A3F3-D5D454D3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724" y="913443"/>
            <a:ext cx="6479026" cy="1091608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D0F48C-EA49-4B1D-8ED3-01438C23CD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72374" y="0"/>
            <a:ext cx="4619625" cy="6858000"/>
          </a:xfrm>
          <a:solidFill>
            <a:schemeClr val="bg2"/>
          </a:solidFill>
          <a:ln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photo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95785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0F61AE3-523A-492E-899A-2786456C22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photo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36943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68CFD4-5C8C-204B-8209-0327F2B22073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3A8D72BA-E687-1545-98F4-759DF84AAD5C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23645B7-B2FA-42B1-8DD4-868A58C12F15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761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A0AAB-C999-4DC1-B26B-616C666563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26183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AD90E3-3EBF-4949-B936-347917B7D3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>
              <a:latin typeface="+mj-lt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517BF49-5B09-9A48-9AEC-0AB697825B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9088" y="2678985"/>
            <a:ext cx="3933825" cy="341632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buNone/>
              <a:defRPr sz="1800">
                <a:solidFill>
                  <a:schemeClr val="accent2"/>
                </a:solidFill>
                <a:latin typeface="+mj-lt"/>
                <a:cs typeface="Microsoft Sans Serif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Firstname</a:t>
            </a:r>
            <a:r>
              <a:rPr lang="en-GB" dirty="0"/>
              <a:t> Surname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ED304DC-0F64-5848-972F-0455CB6951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9088" y="3009108"/>
            <a:ext cx="3933825" cy="289970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buNone/>
              <a:defRPr sz="1400">
                <a:latin typeface="+mj-lt"/>
                <a:cs typeface="Microsoft Sans Serif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BE344E8-32E2-9F4F-AC1F-3EAF858F73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29088" y="3361039"/>
            <a:ext cx="3933825" cy="286232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buNone/>
              <a:defRPr sz="1400">
                <a:solidFill>
                  <a:schemeClr val="accent2"/>
                </a:solidFill>
                <a:latin typeface="+mj-lt"/>
                <a:cs typeface="Microsoft Sans Serif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name@meetiqm.com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C52AE-110C-4573-B513-FD9F5455C1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07653" y="4661797"/>
            <a:ext cx="2376694" cy="842423"/>
          </a:xfrm>
          <a:prstGeom prst="rect">
            <a:avLst/>
          </a:prstGeom>
        </p:spPr>
      </p:pic>
      <p:sp>
        <p:nvSpPr>
          <p:cNvPr id="7" name="Google Shape;55;p13">
            <a:extLst>
              <a:ext uri="{FF2B5EF4-FFF2-40B4-BE49-F238E27FC236}">
                <a16:creationId xmlns:a16="http://schemas.microsoft.com/office/drawing/2014/main" id="{37FC2604-829B-4D98-AC9A-E404EB629DD1}"/>
              </a:ext>
            </a:extLst>
          </p:cNvPr>
          <p:cNvSpPr txBox="1">
            <a:spLocks/>
          </p:cNvSpPr>
          <p:nvPr userDrawn="1"/>
        </p:nvSpPr>
        <p:spPr>
          <a:xfrm>
            <a:off x="3028839" y="5537757"/>
            <a:ext cx="6134322" cy="45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625519">
              <a:lnSpc>
                <a:spcPts val="2916"/>
              </a:lnSpc>
              <a:buClr>
                <a:srgbClr val="595959"/>
              </a:buClr>
              <a:buSzPts val="1800"/>
            </a:pPr>
            <a:r>
              <a:rPr lang="en-GB" sz="1800" b="1" spc="0" baseline="0" dirty="0">
                <a:solidFill>
                  <a:schemeClr val="accent2"/>
                </a:solidFill>
                <a:latin typeface="+mj-lt"/>
                <a:cs typeface="Microsoft Sans Serif" panose="020B0604020202020204" pitchFamily="34" charset="0"/>
              </a:rPr>
              <a:t>www.meetiqm.com</a:t>
            </a:r>
          </a:p>
        </p:txBody>
      </p:sp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E701C437-8910-4FD5-A624-A4895030EA6B}"/>
              </a:ext>
            </a:extLst>
          </p:cNvPr>
          <p:cNvSpPr txBox="1">
            <a:spLocks/>
          </p:cNvSpPr>
          <p:nvPr userDrawn="1"/>
        </p:nvSpPr>
        <p:spPr>
          <a:xfrm>
            <a:off x="3028839" y="1348562"/>
            <a:ext cx="6134322" cy="70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625519">
              <a:lnSpc>
                <a:spcPts val="2916"/>
              </a:lnSpc>
              <a:buClr>
                <a:srgbClr val="595959"/>
              </a:buClr>
              <a:buSzPts val="1800"/>
            </a:pPr>
            <a:r>
              <a:rPr lang="en-GB" sz="7800" b="1" spc="0" dirty="0">
                <a:solidFill>
                  <a:schemeClr val="accent2"/>
                </a:solidFill>
                <a:latin typeface="+mj-lt"/>
                <a:cs typeface="Microsoft Sans Serif" panose="020B0604020202020204" pitchFamily="34" charset="0"/>
              </a:rPr>
              <a:t>Thanks!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C8FBEE39-CD2B-4451-A5F4-6418E433006B}"/>
              </a:ext>
            </a:extLst>
          </p:cNvPr>
          <p:cNvSpPr/>
          <p:nvPr userDrawn="1"/>
        </p:nvSpPr>
        <p:spPr>
          <a:xfrm flipV="1">
            <a:off x="334963" y="6123281"/>
            <a:ext cx="11539096" cy="115658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337CF6B-A775-4619-806B-CB62CE96AFD7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9642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50E5B-DDDE-054F-80EE-DDB91E14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862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C64C0545-AD14-9342-931B-366B4C69137C}"/>
              </a:ext>
            </a:extLst>
          </p:cNvPr>
          <p:cNvSpPr/>
          <p:nvPr userDrawn="1"/>
        </p:nvSpPr>
        <p:spPr>
          <a:xfrm>
            <a:off x="5886450" y="242256"/>
            <a:ext cx="5987610" cy="576809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+mn-lt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4347F187-8DB3-5C40-B28F-D1E41D086688}"/>
              </a:ext>
            </a:extLst>
          </p:cNvPr>
          <p:cNvSpPr/>
          <p:nvPr userDrawn="1"/>
        </p:nvSpPr>
        <p:spPr>
          <a:xfrm flipV="1">
            <a:off x="334963" y="115883"/>
            <a:ext cx="11539098" cy="115666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3C47D5E1-63AF-8B49-BC6C-68DAD8885744}"/>
              </a:ext>
            </a:extLst>
          </p:cNvPr>
          <p:cNvSpPr/>
          <p:nvPr userDrawn="1"/>
        </p:nvSpPr>
        <p:spPr>
          <a:xfrm>
            <a:off x="376952" y="10493136"/>
            <a:ext cx="19350355" cy="0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BF9A92A2-9B7F-4E4C-B89F-A9DA20B8F8B9}"/>
              </a:ext>
            </a:extLst>
          </p:cNvPr>
          <p:cNvSpPr/>
          <p:nvPr userDrawn="1"/>
        </p:nvSpPr>
        <p:spPr>
          <a:xfrm flipV="1">
            <a:off x="334963" y="6123281"/>
            <a:ext cx="11539096" cy="115658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42C42E6-C82E-4BB8-B892-A05534F8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21" y="2711948"/>
            <a:ext cx="5237162" cy="2501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400" spc="-15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0553DA8-9163-4745-8B76-1783BCBA9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952" y="619061"/>
            <a:ext cx="2844800" cy="1008063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endParaRPr lang="en-FI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7FA2FC3-327F-4A38-9736-32B7CE517A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0621" y="5806554"/>
            <a:ext cx="3303852" cy="23290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AAC0178-67D3-475F-A769-4D9666E85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3328" y="5806554"/>
            <a:ext cx="1508755" cy="232906"/>
          </a:xfrm>
        </p:spPr>
        <p:txBody>
          <a:bodyPr>
            <a:noAutofit/>
          </a:bodyPr>
          <a:lstStyle>
            <a:lvl1pPr marL="0" indent="0" algn="r">
              <a:buNone/>
              <a:defRPr sz="1200" u="sng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www.meetiqm.com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A89FB47-5DB8-46D5-A8E5-3EE4B13FA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875" y="5537488"/>
            <a:ext cx="3305175" cy="286232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Name</a:t>
            </a:r>
            <a:endParaRPr lang="en-FI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CC76DE3-AF39-4386-A0AC-FAD52B2665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8751" y="1714500"/>
            <a:ext cx="3279774" cy="404813"/>
          </a:xfrm>
        </p:spPr>
        <p:txBody>
          <a:bodyPr>
            <a:noAutofit/>
          </a:bodyPr>
          <a:lstStyle>
            <a:lvl1pPr marL="0" indent="0" algn="ctr">
              <a:buNone/>
              <a:defRPr sz="1400" spc="-20" baseline="0"/>
            </a:lvl1pPr>
          </a:lstStyle>
          <a:p>
            <a:pPr lvl="0"/>
            <a:r>
              <a:rPr lang="en-GB" dirty="0"/>
              <a:t>WE BUILD QUANTUM COMPUTERS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01757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3D83B-5D07-42F4-A757-BAFDA16C09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6450" y="231775"/>
            <a:ext cx="5988050" cy="5778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50E5B-DDDE-054F-80EE-DDB91E14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862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4347F187-8DB3-5C40-B28F-D1E41D086688}"/>
              </a:ext>
            </a:extLst>
          </p:cNvPr>
          <p:cNvSpPr/>
          <p:nvPr userDrawn="1"/>
        </p:nvSpPr>
        <p:spPr>
          <a:xfrm flipV="1">
            <a:off x="334963" y="106358"/>
            <a:ext cx="11539098" cy="115666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3C47D5E1-63AF-8B49-BC6C-68DAD8885744}"/>
              </a:ext>
            </a:extLst>
          </p:cNvPr>
          <p:cNvSpPr/>
          <p:nvPr userDrawn="1"/>
        </p:nvSpPr>
        <p:spPr>
          <a:xfrm>
            <a:off x="376952" y="10493136"/>
            <a:ext cx="19350355" cy="0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BF9A92A2-9B7F-4E4C-B89F-A9DA20B8F8B9}"/>
              </a:ext>
            </a:extLst>
          </p:cNvPr>
          <p:cNvSpPr/>
          <p:nvPr userDrawn="1"/>
        </p:nvSpPr>
        <p:spPr>
          <a:xfrm flipV="1">
            <a:off x="334963" y="6123281"/>
            <a:ext cx="11539096" cy="115658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34EA99-239C-4133-945C-237B823591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952" y="619061"/>
            <a:ext cx="2844800" cy="100806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09B4CD-1F7A-4390-A47A-06445FBF9C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0621" y="5806554"/>
            <a:ext cx="3303852" cy="23290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167F1FC-FB8D-4D1A-BBC7-7C5E0D62E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21" y="2711948"/>
            <a:ext cx="5237162" cy="2501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400" spc="-15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9A56D66-D79C-43EC-A439-D0A32214C3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3328" y="5806554"/>
            <a:ext cx="1508755" cy="232906"/>
          </a:xfrm>
        </p:spPr>
        <p:txBody>
          <a:bodyPr>
            <a:noAutofit/>
          </a:bodyPr>
          <a:lstStyle>
            <a:lvl1pPr marL="0" indent="0" algn="r">
              <a:buNone/>
              <a:defRPr sz="1200" u="sng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www.meetiqm.com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C407F-D3BC-4205-BF35-C7C0691525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875" y="5537488"/>
            <a:ext cx="3305175" cy="286232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Name</a:t>
            </a:r>
            <a:endParaRPr lang="en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737C62-D0BB-4AAD-AE38-BCBBCB870A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8751" y="1714500"/>
            <a:ext cx="3279774" cy="404813"/>
          </a:xfrm>
        </p:spPr>
        <p:txBody>
          <a:bodyPr>
            <a:noAutofit/>
          </a:bodyPr>
          <a:lstStyle>
            <a:lvl1pPr marL="0" indent="0" algn="ctr">
              <a:buNone/>
              <a:defRPr sz="1400" spc="-20" baseline="0"/>
            </a:lvl1pPr>
          </a:lstStyle>
          <a:p>
            <a:pPr lvl="0"/>
            <a:r>
              <a:rPr lang="en-GB" dirty="0"/>
              <a:t>WE BUILD QUANTUM COMPUTERS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78406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3D83B-5D07-42F4-A757-BAFDA16C09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6450" y="231775"/>
            <a:ext cx="5988050" cy="5778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50E5B-DDDE-054F-80EE-DDB91E14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0862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3C47D5E1-63AF-8B49-BC6C-68DAD8885744}"/>
              </a:ext>
            </a:extLst>
          </p:cNvPr>
          <p:cNvSpPr/>
          <p:nvPr userDrawn="1"/>
        </p:nvSpPr>
        <p:spPr>
          <a:xfrm>
            <a:off x="376952" y="10493136"/>
            <a:ext cx="19350355" cy="0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4347F187-8DB3-5C40-B28F-D1E41D086688}"/>
              </a:ext>
            </a:extLst>
          </p:cNvPr>
          <p:cNvSpPr/>
          <p:nvPr userDrawn="1"/>
        </p:nvSpPr>
        <p:spPr>
          <a:xfrm flipV="1">
            <a:off x="334963" y="106358"/>
            <a:ext cx="11539098" cy="115666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BF9A92A2-9B7F-4E4C-B89F-A9DA20B8F8B9}"/>
              </a:ext>
            </a:extLst>
          </p:cNvPr>
          <p:cNvSpPr/>
          <p:nvPr userDrawn="1"/>
        </p:nvSpPr>
        <p:spPr>
          <a:xfrm flipV="1">
            <a:off x="334963" y="6123281"/>
            <a:ext cx="11539096" cy="115658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34BE83B-C34A-42B1-948E-58C7754A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21" y="2711948"/>
            <a:ext cx="5237162" cy="2501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400" spc="-15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E7BF005-876B-4C24-9AFE-C1CFB627FE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952" y="619061"/>
            <a:ext cx="2844800" cy="100806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endParaRPr lang="en-FI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FC38634-1EA8-4738-A5E6-74CC293521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0621" y="5806554"/>
            <a:ext cx="3303852" cy="23290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F12A744-358C-4FC8-8B3E-0222FCEE1E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3328" y="5806554"/>
            <a:ext cx="1508755" cy="232906"/>
          </a:xfrm>
        </p:spPr>
        <p:txBody>
          <a:bodyPr>
            <a:noAutofit/>
          </a:bodyPr>
          <a:lstStyle>
            <a:lvl1pPr marL="0" indent="0" algn="r">
              <a:buNone/>
              <a:defRPr sz="1200" u="sng"/>
            </a:lvl1pPr>
            <a:lvl2pPr marL="457207" indent="0">
              <a:buNone/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www.meetiqm.com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222AF9E-706E-4462-8EE5-4F9DD989AD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875" y="5537488"/>
            <a:ext cx="3305175" cy="286232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Name</a:t>
            </a:r>
            <a:endParaRPr lang="en-FI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B1366DD-3A4F-45DB-9CB1-7D450C5AF4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8751" y="1714500"/>
            <a:ext cx="3279774" cy="404813"/>
          </a:xfrm>
        </p:spPr>
        <p:txBody>
          <a:bodyPr>
            <a:noAutofit/>
          </a:bodyPr>
          <a:lstStyle>
            <a:lvl1pPr marL="0" indent="0" algn="ctr">
              <a:buNone/>
              <a:defRPr sz="1400" spc="-20" baseline="0"/>
            </a:lvl1pPr>
          </a:lstStyle>
          <a:p>
            <a:pPr lvl="0"/>
            <a:r>
              <a:rPr lang="en-GB" dirty="0"/>
              <a:t>WE BUILD QUANTUM COMPUTERS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7261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78B2AB-6A74-41AA-82C0-E9886CD473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95354497-9D70-47FC-865A-21CB4A43B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160" y="492368"/>
            <a:ext cx="5565532" cy="5565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E76CA-2D2F-4E46-8A02-DE1BFEE5E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972" y="6356351"/>
            <a:ext cx="878056" cy="365125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B7D2B15-57BC-494C-8B10-20AE5CA7D3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99160" y="492368"/>
            <a:ext cx="5565532" cy="55655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change the photo</a:t>
            </a:r>
            <a:endParaRPr lang="en-FI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86C512-99F3-49F5-BF03-B681B80976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6092" y="1095374"/>
            <a:ext cx="4701559" cy="4701559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F7D14F-4DC9-474E-963C-3A5A3B9FAC35}"/>
              </a:ext>
            </a:extLst>
          </p:cNvPr>
          <p:cNvCxnSpPr>
            <a:cxnSpLocks/>
          </p:cNvCxnSpPr>
          <p:nvPr userDrawn="1"/>
        </p:nvCxnSpPr>
        <p:spPr>
          <a:xfrm>
            <a:off x="1598983" y="1405054"/>
            <a:ext cx="40357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CC700E-2E50-47B7-BC17-DEF21297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60" y="3275133"/>
            <a:ext cx="4061222" cy="2166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 spc="-15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797839E-9918-1770-70FB-59F63DF1BA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26545" y="6407959"/>
            <a:ext cx="738910" cy="2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02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(with full size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0F61AE3-523A-492E-899A-2786456C22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photo</a:t>
            </a:r>
            <a:endParaRPr lang="en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37EFE-D169-4B41-AAC2-34312937FB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931701"/>
            <a:ext cx="5080000" cy="2387600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Fastlane to Quantum Advantage</a:t>
            </a:r>
          </a:p>
        </p:txBody>
      </p:sp>
    </p:spTree>
    <p:extLst>
      <p:ext uri="{BB962C8B-B14F-4D97-AF65-F5344CB8AC3E}">
        <p14:creationId xmlns:p14="http://schemas.microsoft.com/office/powerpoint/2010/main" val="4251624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7EFE-D169-4B41-AAC2-34312937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4375"/>
            <a:ext cx="9144000" cy="2387600"/>
          </a:xfrm>
        </p:spPr>
        <p:txBody>
          <a:bodyPr anchor="ctr">
            <a:normAutofit/>
          </a:bodyPr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B7E8BB-C28D-3F46-AB0A-EC8C885B5B2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8262543-F131-2E4F-AA9E-DF5330F49A18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016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/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68CFD4-5C8C-204B-8209-0327F2B22073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3A8D72BA-E687-1545-98F4-759DF84AAD5C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23645B7-B2FA-42B1-8DD4-868A58C12F15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5A725DA-7C7E-4976-8887-AA2C5AA78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2" y="467360"/>
            <a:ext cx="7048818" cy="5679440"/>
          </a:xfrm>
          <a:custGeom>
            <a:avLst/>
            <a:gdLst>
              <a:gd name="connsiteX0" fmla="*/ 0 w 5603067"/>
              <a:gd name="connsiteY0" fmla="*/ 0 h 5679440"/>
              <a:gd name="connsiteX1" fmla="*/ 5603067 w 5603067"/>
              <a:gd name="connsiteY1" fmla="*/ 0 h 5679440"/>
              <a:gd name="connsiteX2" fmla="*/ 5603067 w 5603067"/>
              <a:gd name="connsiteY2" fmla="*/ 5679440 h 5679440"/>
              <a:gd name="connsiteX3" fmla="*/ 0 w 5603067"/>
              <a:gd name="connsiteY3" fmla="*/ 5679440 h 567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3067" h="5679440">
                <a:moveTo>
                  <a:pt x="0" y="0"/>
                </a:moveTo>
                <a:lnTo>
                  <a:pt x="5603067" y="0"/>
                </a:lnTo>
                <a:lnTo>
                  <a:pt x="5603067" y="5679440"/>
                </a:lnTo>
                <a:lnTo>
                  <a:pt x="0" y="5679440"/>
                </a:lnTo>
                <a:close/>
              </a:path>
            </a:pathLst>
          </a:cu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ABC75-0503-4CD9-AC4C-15BE78B581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4963" y="466725"/>
            <a:ext cx="7048500" cy="5680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change the photo</a:t>
            </a:r>
            <a:endParaRPr lang="en-FI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5D1972B-847C-46FB-A024-E8CD417B99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5287" y="2817159"/>
            <a:ext cx="5058772" cy="2707341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endParaRPr lang="en-FI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185BCB5-B135-4D39-99B0-0C5FDDCCD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648" y="3199950"/>
            <a:ext cx="4464050" cy="1153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80000"/>
              </a:lnSpc>
              <a:defRPr sz="5400" spc="-150">
                <a:latin typeface="+mn-lt"/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566DA5D-3E37-443A-BE53-73AF62D42D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648" y="4463817"/>
            <a:ext cx="4464050" cy="831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346083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46262-C96C-41DB-AD7F-93A83D9C8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0188" y="2030412"/>
            <a:ext cx="5293875" cy="397993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FI"/>
          </a:p>
        </p:txBody>
      </p:sp>
      <p:pic>
        <p:nvPicPr>
          <p:cNvPr id="12" name="Picture 11" descr="A picture containing watch, dark, close&#10;&#10;Description automatically generated">
            <a:extLst>
              <a:ext uri="{FF2B5EF4-FFF2-40B4-BE49-F238E27FC236}">
                <a16:creationId xmlns:a16="http://schemas.microsoft.com/office/drawing/2014/main" id="{831A4FCC-9146-EE41-BA5B-1D32A80F0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249458"/>
            <a:ext cx="5987610" cy="576088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0AAA697-85FE-B04A-84B9-CCF9621EC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0780" y="522669"/>
            <a:ext cx="4779962" cy="1408244"/>
          </a:xfrm>
        </p:spPr>
        <p:txBody>
          <a:bodyPr anchor="t">
            <a:noAutofit/>
          </a:bodyPr>
          <a:lstStyle>
            <a:lvl1pPr algn="l">
              <a:defRPr lang="en-GB" sz="44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12B3E49-8E0F-EF49-A0D8-EC97E7E4A83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BC24F6FD-4D68-7D4F-A37D-0D16C49D3A14}"/>
              </a:ext>
            </a:extLst>
          </p:cNvPr>
          <p:cNvSpPr/>
          <p:nvPr userDrawn="1"/>
        </p:nvSpPr>
        <p:spPr>
          <a:xfrm flipV="1">
            <a:off x="317939" y="115883"/>
            <a:ext cx="11556122" cy="133572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48AF65EA-0067-9F44-A1A0-B8D56558EA51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9969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C3D381-3DE6-4DCD-98C3-FB3A411441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963" y="249458"/>
            <a:ext cx="5988050" cy="57753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46262-C96C-41DB-AD7F-93A83D9C8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0188" y="2030412"/>
            <a:ext cx="5293875" cy="397993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0AAA697-85FE-B04A-84B9-CCF9621EC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0780" y="522669"/>
            <a:ext cx="4779962" cy="1408244"/>
          </a:xfrm>
        </p:spPr>
        <p:txBody>
          <a:bodyPr anchor="t">
            <a:noAutofit/>
          </a:bodyPr>
          <a:lstStyle>
            <a:lvl1pPr algn="l">
              <a:defRPr lang="en-GB" sz="44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12B3E49-8E0F-EF49-A0D8-EC97E7E4A83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BC24F6FD-4D68-7D4F-A37D-0D16C49D3A14}"/>
              </a:ext>
            </a:extLst>
          </p:cNvPr>
          <p:cNvSpPr/>
          <p:nvPr userDrawn="1"/>
        </p:nvSpPr>
        <p:spPr>
          <a:xfrm flipV="1">
            <a:off x="317939" y="106358"/>
            <a:ext cx="11556122" cy="133572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48AF65EA-0067-9F44-A1A0-B8D56558EA51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990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C3D381-3DE6-4DCD-98C3-FB3A411441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86013" y="249458"/>
            <a:ext cx="5988050" cy="57753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46262-C96C-41DB-AD7F-93A83D9C8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371" y="2030412"/>
            <a:ext cx="5293875" cy="397993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0AAA697-85FE-B04A-84B9-CCF9621EC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522669"/>
            <a:ext cx="4779962" cy="1408244"/>
          </a:xfrm>
        </p:spPr>
        <p:txBody>
          <a:bodyPr anchor="t">
            <a:noAutofit/>
          </a:bodyPr>
          <a:lstStyle>
            <a:lvl1pPr algn="l">
              <a:defRPr lang="en-GB" sz="44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12B3E49-8E0F-EF49-A0D8-EC97E7E4A83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9F412DB9-907C-4F32-9821-3822868946DB}"/>
              </a:ext>
            </a:extLst>
          </p:cNvPr>
          <p:cNvSpPr/>
          <p:nvPr userDrawn="1"/>
        </p:nvSpPr>
        <p:spPr>
          <a:xfrm flipV="1">
            <a:off x="317939" y="106358"/>
            <a:ext cx="11556122" cy="133572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15B94B1A-5ADD-4D21-B020-C3CE4AE3762C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9435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8EB8455-F2F0-4B2A-970B-87CAC3845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613015"/>
            <a:ext cx="1390075" cy="1389600"/>
          </a:xfrm>
          <a:solidFill>
            <a:srgbClr val="262626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endParaRPr lang="en-FI" dirty="0"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AEF53132-E3EE-294B-B017-01B9E9BAF224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52A9923-7CB3-405A-B1CC-F1431FF4D76C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A271E3E-91DF-4B19-AEEA-DB38C7E64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5774" y="0"/>
            <a:ext cx="4086225" cy="6857999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endParaRPr lang="en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24" y="2139175"/>
            <a:ext cx="6479026" cy="3899545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19C0D9-D7DE-B543-A3F3-D5D454D3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724" y="913443"/>
            <a:ext cx="6479026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D0F48C-EA49-4B1D-8ED3-01438C23CD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67147" y="612523"/>
            <a:ext cx="4506912" cy="5426327"/>
          </a:xfrm>
          <a:solidFill>
            <a:schemeClr val="bg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photo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682128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72262E0B-561F-4BDE-AB4A-5B4B73F1D7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8250" y="613015"/>
            <a:ext cx="1390075" cy="13896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endParaRPr lang="en-FI" dirty="0"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AEF53132-E3EE-294B-B017-01B9E9BAF224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52A9923-7CB3-405A-B1CC-F1431FF4D76C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A271E3E-91DF-4B19-AEEA-DB38C7E64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4086225" cy="6857999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endParaRPr lang="en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011" y="2139175"/>
            <a:ext cx="6479026" cy="3899545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19C0D9-D7DE-B543-A3F3-D5D454D3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8011" y="913443"/>
            <a:ext cx="6479026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D0F48C-EA49-4B1D-8ED3-01438C23CD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4963" y="612523"/>
            <a:ext cx="4506912" cy="5426327"/>
          </a:xfrm>
          <a:solidFill>
            <a:schemeClr val="bg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photo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9964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78B2AB-6A74-41AA-82C0-E9886CD473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5" name="Picture Placeholder 3" descr="A picture containing floor, indoor, appliance, old&#10;&#10;Description automatically generated">
            <a:extLst>
              <a:ext uri="{FF2B5EF4-FFF2-40B4-BE49-F238E27FC236}">
                <a16:creationId xmlns:a16="http://schemas.microsoft.com/office/drawing/2014/main" id="{95354497-9D70-47FC-865A-21CB4A43B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160" y="492368"/>
            <a:ext cx="5565531" cy="5565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E76CA-2D2F-4E46-8A02-DE1BFEE5E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972" y="6356351"/>
            <a:ext cx="878056" cy="365125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B7D2B15-57BC-494C-8B10-20AE5CA7D3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6400" y="492368"/>
            <a:ext cx="5584583" cy="55655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change the photo</a:t>
            </a:r>
            <a:endParaRPr lang="en-FI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86C512-99F3-49F5-BF03-B681B80976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6092" y="1095374"/>
            <a:ext cx="4701559" cy="470155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F7D14F-4DC9-474E-963C-3A5A3B9FAC35}"/>
              </a:ext>
            </a:extLst>
          </p:cNvPr>
          <p:cNvCxnSpPr>
            <a:cxnSpLocks/>
          </p:cNvCxnSpPr>
          <p:nvPr userDrawn="1"/>
        </p:nvCxnSpPr>
        <p:spPr>
          <a:xfrm>
            <a:off x="1598983" y="1405054"/>
            <a:ext cx="40357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CC700E-2E50-47B7-BC17-DEF21297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60" y="3275133"/>
            <a:ext cx="4061222" cy="2166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 spc="-15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305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6DDE36-F996-4FD8-A696-6BE2943291E6}"/>
              </a:ext>
            </a:extLst>
          </p:cNvPr>
          <p:cNvSpPr/>
          <p:nvPr userDrawn="1"/>
        </p:nvSpPr>
        <p:spPr>
          <a:xfrm>
            <a:off x="0" y="2288285"/>
            <a:ext cx="12191999" cy="375043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71CAB5-189C-420F-A48B-2EA6EB256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85839" y="714583"/>
            <a:ext cx="422635" cy="5859827"/>
          </a:xfrm>
          <a:gradFill>
            <a:gsLst>
              <a:gs pos="0">
                <a:srgbClr val="00B2E3"/>
              </a:gs>
              <a:gs pos="100000">
                <a:srgbClr val="01D89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FI" sz="1799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Microsoft Sans Serif" panose="020B0604020202020204" pitchFamily="34" charset="0"/>
              </a:defRPr>
            </a:lvl1pPr>
          </a:lstStyle>
          <a:p>
            <a:pPr marL="0" marR="0" lvl="0" indent="0" algn="ctr" defTabSz="91426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FI" dirty="0"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AEF53132-E3EE-294B-B017-01B9E9BAF224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52A9923-7CB3-405A-B1CC-F1431FF4D76C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C9592E-363D-46E7-A64A-15A0AD72F5C6}"/>
              </a:ext>
            </a:extLst>
          </p:cNvPr>
          <p:cNvSpPr/>
          <p:nvPr userDrawn="1"/>
        </p:nvSpPr>
        <p:spPr>
          <a:xfrm>
            <a:off x="334963" y="613015"/>
            <a:ext cx="1390075" cy="137484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24" y="2550731"/>
            <a:ext cx="6479026" cy="3250798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19C0D9-D7DE-B543-A3F3-D5D454D3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724" y="913443"/>
            <a:ext cx="6479026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D0F48C-EA49-4B1D-8ED3-01438C23CD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72374" y="0"/>
            <a:ext cx="4619625" cy="6858000"/>
          </a:xfrm>
          <a:solidFill>
            <a:schemeClr val="bg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photo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43670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B245D0-52EE-934D-A8D6-57700EEF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40" y="1514477"/>
            <a:ext cx="11556123" cy="4662486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19C0D9-D7DE-B543-A3F3-D5D454D3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7"/>
            <a:ext cx="11556123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0272E22-FF31-4A2E-A423-555EAA5464A5}"/>
              </a:ext>
            </a:extLst>
          </p:cNvPr>
          <p:cNvSpPr/>
          <p:nvPr userDrawn="1"/>
        </p:nvSpPr>
        <p:spPr>
          <a:xfrm flipV="1">
            <a:off x="317939" y="115883"/>
            <a:ext cx="11556122" cy="133572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B81F989C-741A-475A-9788-F53C51D682D1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9979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19C0D9-D7DE-B543-A3F3-D5D454D3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7"/>
            <a:ext cx="11556123" cy="109160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0272E22-FF31-4A2E-A423-555EAA5464A5}"/>
              </a:ext>
            </a:extLst>
          </p:cNvPr>
          <p:cNvSpPr/>
          <p:nvPr userDrawn="1"/>
        </p:nvSpPr>
        <p:spPr>
          <a:xfrm flipV="1">
            <a:off x="317939" y="115883"/>
            <a:ext cx="11556122" cy="133572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B81F989C-741A-475A-9788-F53C51D682D1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137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0F61AE3-523A-492E-899A-2786456C2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57734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68CFD4-5C8C-204B-8209-0327F2B22073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EA43E885-BFB2-4B83-916A-9EF2176FC68B}"/>
              </a:ext>
            </a:extLst>
          </p:cNvPr>
          <p:cNvSpPr/>
          <p:nvPr userDrawn="1"/>
        </p:nvSpPr>
        <p:spPr>
          <a:xfrm flipV="1">
            <a:off x="317939" y="115883"/>
            <a:ext cx="11556122" cy="133572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432FFD4-C056-45DF-B73C-B65F7617863F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2028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A0AAB-C999-4DC1-B26B-616C666563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56304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AD90E3-3EBF-4949-B936-347917B7D3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latin typeface="+mn-lt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517BF49-5B09-9A48-9AEC-0AB697825B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9088" y="2678985"/>
            <a:ext cx="3933825" cy="341632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buNone/>
              <a:defRPr sz="1800">
                <a:solidFill>
                  <a:schemeClr val="accent2"/>
                </a:solidFill>
                <a:latin typeface="+mn-lt"/>
                <a:cs typeface="Microsoft Sans Serif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Firstname</a:t>
            </a:r>
            <a:r>
              <a:rPr lang="en-GB" dirty="0"/>
              <a:t> Surname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ED304DC-0F64-5848-972F-0455CB6951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9088" y="3009108"/>
            <a:ext cx="3933825" cy="289970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buNone/>
              <a:defRPr sz="1400">
                <a:latin typeface="+mn-lt"/>
                <a:cs typeface="Microsoft Sans Serif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BE344E8-32E2-9F4F-AC1F-3EAF858F73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29088" y="3361039"/>
            <a:ext cx="3933825" cy="286232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buNone/>
              <a:defRPr sz="1400">
                <a:solidFill>
                  <a:schemeClr val="accent2"/>
                </a:solidFill>
                <a:latin typeface="+mn-lt"/>
                <a:cs typeface="Microsoft Sans Serif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name@meetiqm.com</a:t>
            </a:r>
            <a:endParaRPr lang="en-GB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AC52AE-110C-4573-B513-FD9F5455C1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7320" y="4661797"/>
            <a:ext cx="2377360" cy="842423"/>
          </a:xfrm>
          <a:prstGeom prst="rect">
            <a:avLst/>
          </a:prstGeom>
        </p:spPr>
      </p:pic>
      <p:sp>
        <p:nvSpPr>
          <p:cNvPr id="7" name="Google Shape;55;p13">
            <a:extLst>
              <a:ext uri="{FF2B5EF4-FFF2-40B4-BE49-F238E27FC236}">
                <a16:creationId xmlns:a16="http://schemas.microsoft.com/office/drawing/2014/main" id="{37FC2604-829B-4D98-AC9A-E404EB629DD1}"/>
              </a:ext>
            </a:extLst>
          </p:cNvPr>
          <p:cNvSpPr txBox="1">
            <a:spLocks/>
          </p:cNvSpPr>
          <p:nvPr userDrawn="1"/>
        </p:nvSpPr>
        <p:spPr>
          <a:xfrm>
            <a:off x="3028839" y="5537757"/>
            <a:ext cx="6134322" cy="45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625519">
              <a:lnSpc>
                <a:spcPts val="2916"/>
              </a:lnSpc>
              <a:buClr>
                <a:srgbClr val="595959"/>
              </a:buClr>
              <a:buSzPts val="1800"/>
            </a:pPr>
            <a:r>
              <a:rPr lang="en-GB" sz="1800" b="1" spc="0" baseline="0" dirty="0">
                <a:solidFill>
                  <a:schemeClr val="accent2"/>
                </a:solidFill>
                <a:latin typeface="+mn-lt"/>
                <a:cs typeface="Microsoft Sans Serif" panose="020B0604020202020204" pitchFamily="34" charset="0"/>
              </a:rPr>
              <a:t>www.meetiqm.com</a:t>
            </a:r>
          </a:p>
        </p:txBody>
      </p:sp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E701C437-8910-4FD5-A624-A4895030EA6B}"/>
              </a:ext>
            </a:extLst>
          </p:cNvPr>
          <p:cNvSpPr txBox="1">
            <a:spLocks/>
          </p:cNvSpPr>
          <p:nvPr userDrawn="1"/>
        </p:nvSpPr>
        <p:spPr>
          <a:xfrm>
            <a:off x="3028839" y="1348562"/>
            <a:ext cx="6134322" cy="70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625519">
              <a:lnSpc>
                <a:spcPts val="2916"/>
              </a:lnSpc>
              <a:buClr>
                <a:srgbClr val="595959"/>
              </a:buClr>
              <a:buSzPts val="1800"/>
            </a:pPr>
            <a:r>
              <a:rPr lang="en-GB" sz="7800" b="1" spc="0" dirty="0">
                <a:solidFill>
                  <a:schemeClr val="accent2"/>
                </a:solidFill>
                <a:latin typeface="+mn-lt"/>
                <a:cs typeface="Microsoft Sans Serif" panose="020B0604020202020204" pitchFamily="34" charset="0"/>
              </a:rPr>
              <a:t>Thanks!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7D5FC6AD-8546-4928-BA59-954AB0BFCB7A}"/>
              </a:ext>
            </a:extLst>
          </p:cNvPr>
          <p:cNvSpPr/>
          <p:nvPr userDrawn="1"/>
        </p:nvSpPr>
        <p:spPr>
          <a:xfrm flipV="1">
            <a:off x="334963" y="106358"/>
            <a:ext cx="11539098" cy="115666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3F45B938-C0ED-4F1C-8F7D-8B944949D66D}"/>
              </a:ext>
            </a:extLst>
          </p:cNvPr>
          <p:cNvSpPr/>
          <p:nvPr userDrawn="1"/>
        </p:nvSpPr>
        <p:spPr>
          <a:xfrm flipV="1">
            <a:off x="334963" y="6123281"/>
            <a:ext cx="11539096" cy="115658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543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(with full size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0F61AE3-523A-492E-899A-2786456C22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23826"/>
            <a:ext cx="12192000" cy="6981825"/>
          </a:xfrm>
          <a:solidFill>
            <a:srgbClr val="EEEEEE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change the photo</a:t>
            </a:r>
            <a:endParaRPr lang="en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37EFE-D169-4B41-AAC2-34312937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1931701"/>
            <a:ext cx="5080000" cy="2387600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399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7EFE-D169-4B41-AAC2-34312937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4375"/>
            <a:ext cx="9144000" cy="2387600"/>
          </a:xfrm>
        </p:spPr>
        <p:txBody>
          <a:bodyPr anchor="ctr">
            <a:normAutofit/>
          </a:bodyPr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B7E8BB-C28D-3F46-AB0A-EC8C885B5B2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8262543-F131-2E4F-AA9E-DF5330F49A18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226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/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68CFD4-5C8C-204B-8209-0327F2B22073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3A8D72BA-E687-1545-98F4-759DF84AAD5C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23645B7-B2FA-42B1-8DD4-868A58C12F15}"/>
              </a:ext>
            </a:extLst>
          </p:cNvPr>
          <p:cNvSpPr/>
          <p:nvPr userDrawn="1"/>
        </p:nvSpPr>
        <p:spPr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5A725DA-7C7E-4976-8887-AA2C5AA78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2" y="467360"/>
            <a:ext cx="7048818" cy="5679440"/>
          </a:xfrm>
          <a:custGeom>
            <a:avLst/>
            <a:gdLst>
              <a:gd name="connsiteX0" fmla="*/ 0 w 5603067"/>
              <a:gd name="connsiteY0" fmla="*/ 0 h 5679440"/>
              <a:gd name="connsiteX1" fmla="*/ 5603067 w 5603067"/>
              <a:gd name="connsiteY1" fmla="*/ 0 h 5679440"/>
              <a:gd name="connsiteX2" fmla="*/ 5603067 w 5603067"/>
              <a:gd name="connsiteY2" fmla="*/ 5679440 h 5679440"/>
              <a:gd name="connsiteX3" fmla="*/ 0 w 5603067"/>
              <a:gd name="connsiteY3" fmla="*/ 5679440 h 567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3067" h="5679440">
                <a:moveTo>
                  <a:pt x="0" y="0"/>
                </a:moveTo>
                <a:lnTo>
                  <a:pt x="5603067" y="0"/>
                </a:lnTo>
                <a:lnTo>
                  <a:pt x="5603067" y="5679440"/>
                </a:lnTo>
                <a:lnTo>
                  <a:pt x="0" y="567944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DACEBE-3061-434B-9DAB-D900B13401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972" y="6356351"/>
            <a:ext cx="878056" cy="36512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ABC75-0503-4CD9-AC4C-15BE78B581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4963" y="466725"/>
            <a:ext cx="7048500" cy="5680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change the photo</a:t>
            </a:r>
            <a:endParaRPr lang="en-FI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5D1972B-847C-46FB-A024-E8CD417B99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5287" y="2817159"/>
            <a:ext cx="5058772" cy="2707341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185BCB5-B135-4D39-99B0-0C5FDDCCD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648" y="3199950"/>
            <a:ext cx="4464050" cy="1153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80000"/>
              </a:lnSpc>
              <a:defRPr sz="5400" spc="-150">
                <a:latin typeface="+mn-lt"/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566DA5D-3E37-443A-BE53-73AF62D42D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648" y="4463817"/>
            <a:ext cx="4464050" cy="831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30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46262-C96C-41DB-AD7F-93A83D9C8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0188" y="2030412"/>
            <a:ext cx="5293875" cy="397993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picture containing watch, dark, close&#10;&#10;Description automatically generated">
            <a:extLst>
              <a:ext uri="{FF2B5EF4-FFF2-40B4-BE49-F238E27FC236}">
                <a16:creationId xmlns:a16="http://schemas.microsoft.com/office/drawing/2014/main" id="{831A4FCC-9146-EE41-BA5B-1D32A80F0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350569"/>
            <a:ext cx="5882520" cy="5659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0AAA697-85FE-B04A-84B9-CCF9621EC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0780" y="522669"/>
            <a:ext cx="4779962" cy="1408244"/>
          </a:xfrm>
        </p:spPr>
        <p:txBody>
          <a:bodyPr anchor="t">
            <a:noAutofit/>
          </a:bodyPr>
          <a:lstStyle>
            <a:lvl1pPr algn="l">
              <a:defRPr lang="en-GB" sz="44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12B3E49-8E0F-EF49-A0D8-EC97E7E4A83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48AF65EA-0067-9F44-A1A0-B8D56558EA51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9AC3A238-58B5-4747-AC30-2B366FD54D1D}"/>
              </a:ext>
            </a:extLst>
          </p:cNvPr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onument Grotesk"/>
            </a:endParaRPr>
          </a:p>
        </p:txBody>
      </p:sp>
    </p:spTree>
    <p:extLst>
      <p:ext uri="{BB962C8B-B14F-4D97-AF65-F5344CB8AC3E}">
        <p14:creationId xmlns:p14="http://schemas.microsoft.com/office/powerpoint/2010/main" val="5047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C3D381-3DE6-4DCD-98C3-FB3A4114418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334963" y="350569"/>
            <a:ext cx="5883215" cy="56742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46262-C96C-41DB-AD7F-93A83D9C8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0188" y="2030412"/>
            <a:ext cx="5293875" cy="397993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0AAA697-85FE-B04A-84B9-CCF9621EC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0780" y="522669"/>
            <a:ext cx="4779962" cy="1408244"/>
          </a:xfrm>
        </p:spPr>
        <p:txBody>
          <a:bodyPr anchor="t">
            <a:noAutofit/>
          </a:bodyPr>
          <a:lstStyle>
            <a:lvl1pPr algn="l">
              <a:defRPr lang="en-GB" sz="44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12B3E49-8E0F-EF49-A0D8-EC97E7E4A83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48AF65EA-0067-9F44-A1A0-B8D56558EA51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A64C25AE-E0FA-4A10-B824-28D7E7C1FE29}"/>
              </a:ext>
            </a:extLst>
          </p:cNvPr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onument Grotesk"/>
            </a:endParaRPr>
          </a:p>
        </p:txBody>
      </p:sp>
    </p:spTree>
    <p:extLst>
      <p:ext uri="{BB962C8B-B14F-4D97-AF65-F5344CB8AC3E}">
        <p14:creationId xmlns:p14="http://schemas.microsoft.com/office/powerpoint/2010/main" val="904502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C3D381-3DE6-4DCD-98C3-FB3A411441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0847" y="350569"/>
            <a:ext cx="5883215" cy="56742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46262-C96C-41DB-AD7F-93A83D9C8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371" y="2030412"/>
            <a:ext cx="5293875" cy="397993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7" indent="0">
              <a:buNone/>
              <a:defRPr sz="1600"/>
            </a:lvl2pPr>
            <a:lvl3pPr marL="914413" indent="0">
              <a:buNone/>
              <a:defRPr sz="1600"/>
            </a:lvl3pPr>
            <a:lvl4pPr marL="1371620" indent="0">
              <a:buNone/>
              <a:defRPr sz="1600"/>
            </a:lvl4pPr>
            <a:lvl5pPr marL="1828826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0AAA697-85FE-B04A-84B9-CCF9621EC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522669"/>
            <a:ext cx="4779962" cy="1408244"/>
          </a:xfrm>
        </p:spPr>
        <p:txBody>
          <a:bodyPr anchor="t">
            <a:noAutofit/>
          </a:bodyPr>
          <a:lstStyle>
            <a:lvl1pPr algn="l">
              <a:defRPr lang="en-GB" sz="44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12B3E49-8E0F-EF49-A0D8-EC97E7E4A830}"/>
              </a:ext>
            </a:extLst>
          </p:cNvPr>
          <p:cNvSpPr txBox="1">
            <a:spLocks/>
          </p:cNvSpPr>
          <p:nvPr userDrawn="1"/>
        </p:nvSpPr>
        <p:spPr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48AF65EA-0067-9F44-A1A0-B8D56558EA51}"/>
              </a:ext>
            </a:extLst>
          </p:cNvPr>
          <p:cNvSpPr/>
          <p:nvPr userDrawn="1"/>
        </p:nvSpPr>
        <p:spPr>
          <a:xfrm flipV="1">
            <a:off x="334963" y="6123279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35C5052D-A0E5-4A52-AFB1-EF8F88ED6CA2}"/>
              </a:ext>
            </a:extLst>
          </p:cNvPr>
          <p:cNvSpPr/>
          <p:nvPr userDrawn="1"/>
        </p:nvSpPr>
        <p:spPr bwMode="auto">
          <a:xfrm flipV="1">
            <a:off x="334963" y="216998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latin typeface="Monument Grotesk"/>
            </a:endParaRPr>
          </a:p>
        </p:txBody>
      </p:sp>
    </p:spTree>
    <p:extLst>
      <p:ext uri="{BB962C8B-B14F-4D97-AF65-F5344CB8AC3E}">
        <p14:creationId xmlns:p14="http://schemas.microsoft.com/office/powerpoint/2010/main" val="41113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8.sv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E9BD3-1CB4-9E42-A797-C126D05A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6"/>
            <a:ext cx="11035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044D-3872-BE44-8E92-2709775A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39" y="1825625"/>
            <a:ext cx="11035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B36BE-0FC1-7242-A899-E71C1B135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0862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4FED35-97F9-4CE4-B35E-876D85DCC536}"/>
              </a:ext>
            </a:extLst>
          </p:cNvPr>
          <p:cNvSpPr txBox="1">
            <a:spLocks/>
          </p:cNvSpPr>
          <p:nvPr userDrawn="1"/>
        </p:nvSpPr>
        <p:spPr>
          <a:xfrm>
            <a:off x="317938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262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1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2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4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6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7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18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49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/>
              <a:t>Fast Lane to Quantum Advantage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28799-35D1-4758-AEEB-B315032960E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972" y="6356351"/>
            <a:ext cx="87805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6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5" r:id="rId2"/>
    <p:sldLayoutId id="2147483700" r:id="rId3"/>
    <p:sldLayoutId id="2147483696" r:id="rId4"/>
    <p:sldLayoutId id="2147483663" r:id="rId5"/>
    <p:sldLayoutId id="2147483713" r:id="rId6"/>
    <p:sldLayoutId id="2147483693" r:id="rId7"/>
    <p:sldLayoutId id="2147483697" r:id="rId8"/>
    <p:sldLayoutId id="2147483698" r:id="rId9"/>
    <p:sldLayoutId id="2147483667" r:id="rId10"/>
    <p:sldLayoutId id="2147483729" r:id="rId11"/>
    <p:sldLayoutId id="2147483714" r:id="rId12"/>
    <p:sldLayoutId id="2147483715" r:id="rId13"/>
    <p:sldLayoutId id="2147483716" r:id="rId14"/>
    <p:sldLayoutId id="2147483724" r:id="rId15"/>
    <p:sldLayoutId id="2147483655" r:id="rId16"/>
    <p:sldLayoutId id="2147483717" r:id="rId17"/>
    <p:sldLayoutId id="2147483728" r:id="rId18"/>
  </p:sldLayoutIdLst>
  <p:hf hdr="0" ftr="0" dt="0"/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3" indent="-228603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E9BD3-1CB4-9E42-A797-C126D05A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6"/>
            <a:ext cx="11035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044D-3872-BE44-8E92-2709775A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39" y="1825625"/>
            <a:ext cx="11035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B36BE-0FC1-7242-A899-E71C1B135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0862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Monument Grotesk" panose="02010504030000020004" pitchFamily="2" charset="0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902D94-16BC-DE42-86D5-E7EAAFDD916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726545" y="6407959"/>
            <a:ext cx="738910" cy="26190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E2E63F-EEEA-4CCF-96A5-99443640B572}"/>
              </a:ext>
            </a:extLst>
          </p:cNvPr>
          <p:cNvSpPr txBox="1">
            <a:spLocks/>
          </p:cNvSpPr>
          <p:nvPr userDrawn="1"/>
        </p:nvSpPr>
        <p:spPr>
          <a:xfrm>
            <a:off x="317938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262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1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2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4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6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7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18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49" algn="l" defTabSz="914262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dirty="0">
                <a:latin typeface="Monument Grotesk" panose="02010504030000020004" pitchFamily="2" charset="0"/>
              </a:rPr>
              <a:t>Fast Lane to Quantum Advantage</a:t>
            </a:r>
          </a:p>
        </p:txBody>
      </p:sp>
    </p:spTree>
    <p:extLst>
      <p:ext uri="{BB962C8B-B14F-4D97-AF65-F5344CB8AC3E}">
        <p14:creationId xmlns:p14="http://schemas.microsoft.com/office/powerpoint/2010/main" val="2083123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18" r:id="rId3"/>
    <p:sldLayoutId id="2147483705" r:id="rId4"/>
    <p:sldLayoutId id="2147483706" r:id="rId5"/>
    <p:sldLayoutId id="2147483719" r:id="rId6"/>
    <p:sldLayoutId id="2147483707" r:id="rId7"/>
    <p:sldLayoutId id="2147483708" r:id="rId8"/>
    <p:sldLayoutId id="2147483709" r:id="rId9"/>
    <p:sldLayoutId id="2147483720" r:id="rId10"/>
    <p:sldLayoutId id="2147483721" r:id="rId11"/>
    <p:sldLayoutId id="2147483722" r:id="rId12"/>
    <p:sldLayoutId id="2147483710" r:id="rId13"/>
    <p:sldLayoutId id="2147483730" r:id="rId14"/>
    <p:sldLayoutId id="2147483712" r:id="rId15"/>
    <p:sldLayoutId id="2147483711" r:id="rId16"/>
    <p:sldLayoutId id="2147483723" r:id="rId17"/>
    <p:sldLayoutId id="2147483727" r:id="rId18"/>
  </p:sldLayoutIdLst>
  <p:hf hdr="0" ftr="0" dt="0"/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ument Grotesk" panose="02010504030000020004" pitchFamily="2" charset="0"/>
          <a:ea typeface="+mj-ea"/>
          <a:cs typeface="+mj-cs"/>
        </a:defRPr>
      </a:lvl1pPr>
    </p:titleStyle>
    <p:bodyStyle>
      <a:lvl1pPr marL="228603" indent="-228603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ument Grotesk" panose="02010504030000020004" pitchFamily="2" charset="0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ument Grotesk" panose="02010504030000020004" pitchFamily="2" charset="0"/>
          <a:ea typeface="+mn-ea"/>
          <a:cs typeface="+mn-cs"/>
        </a:defRPr>
      </a:lvl2pPr>
      <a:lvl3pPr marL="114301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ument Grotesk" panose="02010504030000020004" pitchFamily="2" charset="0"/>
          <a:ea typeface="+mn-ea"/>
          <a:cs typeface="+mn-cs"/>
        </a:defRPr>
      </a:lvl3pPr>
      <a:lvl4pPr marL="160022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ument Grotesk" panose="02010504030000020004" pitchFamily="2" charset="0"/>
          <a:ea typeface="+mn-ea"/>
          <a:cs typeface="+mn-cs"/>
        </a:defRPr>
      </a:lvl4pPr>
      <a:lvl5pPr marL="205742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ument Grotesk" panose="02010504030000020004" pitchFamily="2" charset="0"/>
          <a:ea typeface="+mn-ea"/>
          <a:cs typeface="+mn-cs"/>
        </a:defRPr>
      </a:lvl5pPr>
      <a:lvl6pPr marL="251463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hyperlink" Target="https://github.com/zlatko-minev/pyEPR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cs.github.com/iqm-finland/KQCircuits/blob/main/klayout_package/python/scripts/simulations/double_pads_sim.py?q=path%3Adouble_pads_sim.py" TargetMode="Externa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iqm-finland.github.io/KQCircuits/api/kqcircuits.simulations.simulation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qm-finland.github.io/KQCircuits/api/kqcircuits.simulations.simulation.html" TargetMode="External"/><Relationship Id="rId2" Type="http://schemas.openxmlformats.org/officeDocument/2006/relationships/hyperlink" Target="https://www.klayout.de/doc-qt5/code/module_db.html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iqm-finland.github.io/KQCircuits/api/kqcircuits.simulations.export.elmer.elmer_export.html#kqcircuits.simulations.export.elmer.elmer_export.export_elmer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github.com/scqubits/scqubits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hyperlink" Target="https://scikit-rf.readthedocs.io/en/latest/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s://qutip.org/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hyperlink" Target="https://mybinder.org/v2/gh/scqubits/scqubits-examples/releas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scqubits.readthedocs.io/en/latest/guide/ipynb/hilbertspace.html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scikit-rf.readthedocs.io/en/latest/index.html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erfem.org/blog/" TargetMode="External"/><Relationship Id="rId2" Type="http://schemas.openxmlformats.org/officeDocument/2006/relationships/hyperlink" Target="https://gmsh.info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hyperlink" Target="https://www.paraview.org/download/" TargetMode="External"/><Relationship Id="rId4" Type="http://schemas.openxmlformats.org/officeDocument/2006/relationships/hyperlink" Target="http://www.elmerfem.org/blog/binarie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ic.funet.fi/pub/sci/physics/elmer/bin/windows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forwindows.org/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ubuntu.com/ws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qm-finland.github.io/KQCircuits/developer/containers.html?highlight=singularity#singularity-usage" TargetMode="External"/><Relationship Id="rId2" Type="http://schemas.openxmlformats.org/officeDocument/2006/relationships/hyperlink" Target="https://github.com/iqm-finland/KQCircuits/pkgs/container/kqcircuits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9B7508D-A5C0-FE33-82C6-3F28DD758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KQCircuits:</a:t>
            </a:r>
            <a:br>
              <a:rPr lang="fi-FI" dirty="0"/>
            </a:br>
            <a:r>
              <a:rPr lang="fi-FI" dirty="0" err="1"/>
              <a:t>Simulations</a:t>
            </a:r>
            <a:endParaRPr lang="en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EB901-2BCB-4132-B1C0-C3F67687AB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www.meetiqm.com</a:t>
            </a:r>
            <a:endParaRPr lang="en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3AD966-4797-4618-A814-10DACCE3B4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BUILD QUANTUM COMPUTERS</a:t>
            </a:r>
            <a:endParaRPr lang="en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00844-CF15-4162-D670-F676829FE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C4AC9B-A5FA-04C0-3545-BF83141191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9875" y="5537488"/>
            <a:ext cx="3695456" cy="286232"/>
          </a:xfrm>
        </p:spPr>
        <p:txBody>
          <a:bodyPr/>
          <a:lstStyle/>
          <a:p>
            <a:r>
              <a:rPr lang="fi-FI" dirty="0"/>
              <a:t>Niko Savola, </a:t>
            </a:r>
            <a:r>
              <a:rPr lang="fi-FI" dirty="0" err="1"/>
              <a:t>Quantum</a:t>
            </a:r>
            <a:r>
              <a:rPr lang="fi-FI" dirty="0"/>
              <a:t> </a:t>
            </a:r>
            <a:r>
              <a:rPr lang="fi-FI" dirty="0" err="1"/>
              <a:t>Engineer</a:t>
            </a:r>
            <a:r>
              <a:rPr lang="fi-FI" dirty="0"/>
              <a:t> </a:t>
            </a:r>
            <a:r>
              <a:rPr lang="fi-FI" dirty="0" err="1"/>
              <a:t>Intern</a:t>
            </a:r>
            <a:endParaRPr lang="en-FI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B3637A3-2B58-4F5D-5697-10B3C4B7F9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8798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4176210-40E1-D5A2-C0A3-21CDA72C8122}"/>
              </a:ext>
            </a:extLst>
          </p:cNvPr>
          <p:cNvSpPr txBox="1">
            <a:spLocks/>
          </p:cNvSpPr>
          <p:nvPr/>
        </p:nvSpPr>
        <p:spPr>
          <a:xfrm>
            <a:off x="334372" y="1666874"/>
            <a:ext cx="5099274" cy="4343473"/>
          </a:xfrm>
          <a:prstGeom prst="rect">
            <a:avLst/>
          </a:prstGeom>
        </p:spPr>
        <p:txBody>
          <a:bodyPr/>
          <a:lstStyle>
            <a:lvl1pPr marL="228603" indent="-228603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 err="1"/>
              <a:t>We</a:t>
            </a:r>
            <a:r>
              <a:rPr lang="fi-FI" sz="2000" dirty="0"/>
              <a:t> just </a:t>
            </a:r>
            <a:r>
              <a:rPr lang="fi-FI" sz="2000" dirty="0" err="1"/>
              <a:t>did</a:t>
            </a:r>
            <a:r>
              <a:rPr lang="fi-FI" sz="2000" dirty="0"/>
              <a:t> a </a:t>
            </a:r>
            <a:r>
              <a:rPr lang="fi-FI" sz="2000" dirty="0" err="1"/>
              <a:t>capacitance</a:t>
            </a:r>
            <a:r>
              <a:rPr lang="fi-FI" sz="2000" dirty="0"/>
              <a:t> </a:t>
            </a:r>
            <a:r>
              <a:rPr lang="fi-FI" sz="2000" dirty="0" err="1"/>
              <a:t>simulation</a:t>
            </a:r>
            <a:r>
              <a:rPr lang="fi-FI" sz="2000" dirty="0"/>
              <a:t> of </a:t>
            </a:r>
            <a:r>
              <a:rPr lang="fi-FI" sz="2000" dirty="0" err="1"/>
              <a:t>three</a:t>
            </a:r>
            <a:r>
              <a:rPr lang="fi-FI" sz="2000" dirty="0"/>
              <a:t> </a:t>
            </a:r>
            <a:r>
              <a:rPr lang="fi-FI" sz="2000" dirty="0" err="1"/>
              <a:t>qubits</a:t>
            </a:r>
            <a:r>
              <a:rPr lang="fi-FI" sz="2000" dirty="0"/>
              <a:t> </a:t>
            </a:r>
            <a:r>
              <a:rPr lang="fi-FI" sz="2000" dirty="0" err="1"/>
              <a:t>with</a:t>
            </a:r>
            <a:r>
              <a:rPr lang="fi-FI" sz="2000" dirty="0"/>
              <a:t> </a:t>
            </a:r>
            <a:r>
              <a:rPr lang="fi-FI" sz="2000" dirty="0" err="1"/>
              <a:t>readout</a:t>
            </a:r>
            <a:r>
              <a:rPr lang="fi-FI" sz="2000" dirty="0"/>
              <a:t>- and </a:t>
            </a:r>
            <a:r>
              <a:rPr lang="fi-FI" sz="2000" dirty="0" err="1"/>
              <a:t>drivelines</a:t>
            </a:r>
            <a:r>
              <a:rPr lang="fi-FI" sz="2000" dirty="0"/>
              <a:t> </a:t>
            </a:r>
            <a:r>
              <a:rPr lang="fi-FI" sz="2000" dirty="0" err="1"/>
              <a:t>each</a:t>
            </a:r>
            <a:r>
              <a:rPr lang="fi-FI" sz="2000" dirty="0"/>
              <a:t>. </a:t>
            </a:r>
            <a:r>
              <a:rPr lang="fi-FI" sz="2000" dirty="0" err="1"/>
              <a:t>This</a:t>
            </a:r>
            <a:r>
              <a:rPr lang="fi-FI" sz="2000" dirty="0"/>
              <a:t> </a:t>
            </a:r>
            <a:r>
              <a:rPr lang="fi-FI" sz="2000" dirty="0" err="1"/>
              <a:t>provides</a:t>
            </a:r>
            <a:r>
              <a:rPr lang="fi-FI" sz="2000" dirty="0"/>
              <a:t> a 9x9 </a:t>
            </a:r>
            <a:r>
              <a:rPr lang="fi-FI" sz="2000" dirty="0" err="1"/>
              <a:t>capacitance</a:t>
            </a:r>
            <a:r>
              <a:rPr lang="fi-FI" sz="2000" dirty="0"/>
              <a:t> </a:t>
            </a:r>
            <a:r>
              <a:rPr lang="fi-FI" sz="2000" dirty="0" err="1"/>
              <a:t>matrix</a:t>
            </a:r>
            <a:r>
              <a:rPr lang="fi-FI" sz="2000" dirty="0"/>
              <a:t> for </a:t>
            </a:r>
            <a:r>
              <a:rPr lang="fi-FI" sz="2000" dirty="0" err="1"/>
              <a:t>examining</a:t>
            </a:r>
            <a:r>
              <a:rPr lang="fi-FI" sz="2000" dirty="0"/>
              <a:t> </a:t>
            </a:r>
            <a:r>
              <a:rPr lang="fi-FI" sz="2000" dirty="0" err="1"/>
              <a:t>coupling</a:t>
            </a:r>
            <a:r>
              <a:rPr lang="fi-FI" sz="2000" dirty="0"/>
              <a:t>.</a:t>
            </a:r>
          </a:p>
          <a:p>
            <a:pPr marL="0" indent="0">
              <a:buNone/>
            </a:pP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matrix</a:t>
            </a:r>
            <a:r>
              <a:rPr lang="fi-FI" sz="2000" dirty="0"/>
              <a:t> is </a:t>
            </a:r>
            <a:r>
              <a:rPr lang="fi-FI" sz="2000" dirty="0" err="1"/>
              <a:t>stored</a:t>
            </a:r>
            <a:r>
              <a:rPr lang="fi-FI" sz="2000" dirty="0"/>
              <a:t> in JSON </a:t>
            </a:r>
            <a:r>
              <a:rPr lang="fi-FI" sz="2000" dirty="0" err="1"/>
              <a:t>form</a:t>
            </a:r>
            <a:r>
              <a:rPr lang="fi-FI" sz="2000" dirty="0"/>
              <a:t> in </a:t>
            </a:r>
            <a:r>
              <a:rPr lang="fi-FI" sz="2000" dirty="0" err="1"/>
              <a:t>corresponding</a:t>
            </a:r>
            <a:r>
              <a:rPr lang="fi-FI" sz="2000" dirty="0"/>
              <a:t> </a:t>
            </a:r>
            <a:r>
              <a:rPr lang="fi-FI" sz="19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_..._</a:t>
            </a:r>
            <a:r>
              <a:rPr lang="fi-FI" sz="19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project_results.json</a:t>
            </a:r>
            <a:r>
              <a:rPr lang="fi-FI" sz="1900" dirty="0"/>
              <a:t> </a:t>
            </a:r>
            <a:r>
              <a:rPr lang="fi-FI" sz="2000" dirty="0" err="1"/>
              <a:t>files</a:t>
            </a:r>
            <a:r>
              <a:rPr lang="fi-FI" sz="2000" dirty="0"/>
              <a:t> for </a:t>
            </a:r>
            <a:r>
              <a:rPr lang="fi-FI" sz="2000" dirty="0" err="1"/>
              <a:t>each</a:t>
            </a:r>
            <a:r>
              <a:rPr lang="fi-FI" sz="2000" dirty="0"/>
              <a:t> </a:t>
            </a:r>
            <a:r>
              <a:rPr lang="fi-FI" sz="2000" dirty="0" err="1"/>
              <a:t>geometry</a:t>
            </a:r>
            <a:r>
              <a:rPr lang="fi-FI" sz="2000" dirty="0"/>
              <a:t> </a:t>
            </a:r>
            <a:r>
              <a:rPr lang="fi-FI" sz="2000" dirty="0" err="1"/>
              <a:t>variation</a:t>
            </a:r>
            <a:r>
              <a:rPr lang="fi-FI" sz="2000" dirty="0"/>
              <a:t>.</a:t>
            </a:r>
          </a:p>
          <a:p>
            <a:pPr marL="0" indent="0">
              <a:buNone/>
            </a:pPr>
            <a:r>
              <a:rPr lang="fi-FI" sz="2000" dirty="0" err="1"/>
              <a:t>ParaView</a:t>
            </a:r>
            <a:r>
              <a:rPr lang="fi-FI" sz="2000" dirty="0"/>
              <a:t> </a:t>
            </a:r>
            <a:r>
              <a:rPr lang="fi-FI" sz="2000" dirty="0" err="1"/>
              <a:t>may</a:t>
            </a:r>
            <a:r>
              <a:rPr lang="fi-FI" sz="2000" dirty="0"/>
              <a:t> </a:t>
            </a:r>
            <a:r>
              <a:rPr lang="fi-FI" sz="2000" dirty="0" err="1"/>
              <a:t>be</a:t>
            </a:r>
            <a:r>
              <a:rPr lang="fi-FI" sz="2000" dirty="0"/>
              <a:t> </a:t>
            </a:r>
            <a:r>
              <a:rPr lang="fi-FI" sz="2000" dirty="0" err="1"/>
              <a:t>used</a:t>
            </a:r>
            <a:r>
              <a:rPr lang="fi-FI" sz="2000" dirty="0"/>
              <a:t> to </a:t>
            </a:r>
            <a:r>
              <a:rPr lang="fi-FI" sz="2000" dirty="0" err="1"/>
              <a:t>see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field</a:t>
            </a:r>
            <a:r>
              <a:rPr lang="fi-FI" sz="2000" dirty="0"/>
              <a:t> </a:t>
            </a:r>
            <a:r>
              <a:rPr lang="fi-FI" sz="2000" dirty="0" err="1"/>
              <a:t>solutions</a:t>
            </a:r>
            <a:r>
              <a:rPr lang="fi-FI" sz="2000" dirty="0"/>
              <a:t>. </a:t>
            </a:r>
            <a:r>
              <a:rPr lang="fi-FI" sz="2000" dirty="0" err="1"/>
              <a:t>Although</a:t>
            </a:r>
            <a:r>
              <a:rPr lang="fi-FI" sz="2000" dirty="0"/>
              <a:t> </a:t>
            </a:r>
            <a:r>
              <a:rPr lang="fi-FI" sz="2000" dirty="0" err="1"/>
              <a:t>here</a:t>
            </a:r>
            <a:r>
              <a:rPr lang="fi-FI" sz="2000" dirty="0"/>
              <a:t> it </a:t>
            </a:r>
            <a:r>
              <a:rPr lang="fi-FI" sz="2000" dirty="0" err="1"/>
              <a:t>isn’t</a:t>
            </a:r>
            <a:r>
              <a:rPr lang="fi-FI" sz="2000" dirty="0"/>
              <a:t> </a:t>
            </a:r>
            <a:r>
              <a:rPr lang="fi-FI" sz="2000" dirty="0" err="1"/>
              <a:t>very</a:t>
            </a:r>
            <a:r>
              <a:rPr lang="fi-FI" sz="2000" dirty="0"/>
              <a:t> </a:t>
            </a:r>
            <a:r>
              <a:rPr lang="fi-FI" sz="2000" dirty="0" err="1"/>
              <a:t>interesting</a:t>
            </a:r>
            <a:r>
              <a:rPr lang="fi-FI" sz="2000" dirty="0"/>
              <a:t> w/o </a:t>
            </a:r>
            <a:r>
              <a:rPr lang="fi-FI" sz="2000" dirty="0" err="1"/>
              <a:t>enabling</a:t>
            </a:r>
            <a:r>
              <a:rPr lang="fi-FI" sz="2000" dirty="0"/>
              <a:t> </a:t>
            </a:r>
            <a:r>
              <a:rPr lang="fi-FI" sz="2000" dirty="0" err="1"/>
              <a:t>saving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electric</a:t>
            </a:r>
            <a:r>
              <a:rPr lang="fi-FI" sz="2000" dirty="0"/>
              <a:t> </a:t>
            </a:r>
            <a:r>
              <a:rPr lang="fi-FI" sz="2000" dirty="0" err="1"/>
              <a:t>field</a:t>
            </a:r>
            <a:r>
              <a:rPr lang="fi-FI" sz="2000" dirty="0"/>
              <a:t> in Elmer.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field</a:t>
            </a:r>
            <a:r>
              <a:rPr lang="fi-FI" sz="2000" dirty="0"/>
              <a:t> </a:t>
            </a:r>
            <a:r>
              <a:rPr lang="fi-FI" sz="2000" dirty="0" err="1"/>
              <a:t>solution</a:t>
            </a:r>
            <a:r>
              <a:rPr lang="fi-FI" sz="2000" dirty="0"/>
              <a:t> is </a:t>
            </a:r>
            <a:r>
              <a:rPr lang="fi-FI" sz="2000" dirty="0" err="1"/>
              <a:t>stored</a:t>
            </a:r>
            <a:r>
              <a:rPr lang="fi-FI" sz="2000" dirty="0"/>
              <a:t> in a .</a:t>
            </a:r>
            <a:r>
              <a:rPr lang="fi-FI" sz="2000" dirty="0" err="1"/>
              <a:t>vtu</a:t>
            </a:r>
            <a:r>
              <a:rPr lang="fi-FI" sz="2000" dirty="0"/>
              <a:t> </a:t>
            </a:r>
            <a:r>
              <a:rPr lang="fi-FI" sz="2000" dirty="0" err="1"/>
              <a:t>file</a:t>
            </a:r>
            <a:r>
              <a:rPr lang="fi-FI" sz="2000" dirty="0"/>
              <a:t> inside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individual</a:t>
            </a:r>
            <a:r>
              <a:rPr lang="fi-FI" sz="2000" dirty="0"/>
              <a:t> </a:t>
            </a:r>
            <a:r>
              <a:rPr lang="fi-FI" sz="2000" dirty="0" err="1"/>
              <a:t>simulation</a:t>
            </a:r>
            <a:r>
              <a:rPr lang="fi-FI" sz="2000" dirty="0"/>
              <a:t> </a:t>
            </a:r>
            <a:r>
              <a:rPr lang="fi-FI" sz="2000" dirty="0" err="1"/>
              <a:t>folders</a:t>
            </a:r>
            <a:r>
              <a:rPr lang="fi-FI" sz="2000" dirty="0"/>
              <a:t>. </a:t>
            </a:r>
            <a:r>
              <a:rPr lang="fi-FI" sz="2000" dirty="0" err="1"/>
              <a:t>Use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terminal</a:t>
            </a:r>
            <a:r>
              <a:rPr lang="fi-FI" sz="2000" dirty="0"/>
              <a:t> </a:t>
            </a:r>
            <a:r>
              <a:rPr lang="fi-FI" sz="2000" dirty="0" err="1"/>
              <a:t>with</a:t>
            </a:r>
            <a:r>
              <a:rPr lang="fi-FI" sz="2000" dirty="0"/>
              <a:t> </a:t>
            </a:r>
            <a:r>
              <a:rPr lang="fi-FI" sz="19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paraview</a:t>
            </a:r>
            <a:r>
              <a:rPr lang="fi-FI" sz="2000" dirty="0"/>
              <a:t> </a:t>
            </a:r>
            <a:r>
              <a:rPr lang="fi-FI" sz="2000" dirty="0" err="1"/>
              <a:t>or</a:t>
            </a:r>
            <a:r>
              <a:rPr lang="fi-FI" sz="2000" dirty="0"/>
              <a:t> </a:t>
            </a:r>
            <a:br>
              <a:rPr lang="fi-FI" sz="2000" dirty="0"/>
            </a:br>
            <a:r>
              <a:rPr lang="fi-FI" sz="2000" dirty="0" err="1"/>
              <a:t>File</a:t>
            </a:r>
            <a:r>
              <a:rPr lang="fi-FI" sz="2000" dirty="0"/>
              <a:t> → Open inside </a:t>
            </a:r>
            <a:r>
              <a:rPr lang="fi-FI" sz="2000" dirty="0" err="1"/>
              <a:t>ParaView</a:t>
            </a:r>
            <a:r>
              <a:rPr lang="fi-FI" sz="2000" dirty="0"/>
              <a:t>.</a:t>
            </a:r>
            <a:endParaRPr lang="en-FI" sz="2000" dirty="0">
              <a:latin typeface="Source Code Variable" panose="020B0309030403020204" pitchFamily="49" charset="0"/>
              <a:ea typeface="Source Code Variable" panose="020B0309030403020204" pitchFamily="49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F358000-388C-4A08-BA55-57F6A06FE4DD}"/>
              </a:ext>
            </a:extLst>
          </p:cNvPr>
          <p:cNvSpPr txBox="1">
            <a:spLocks/>
          </p:cNvSpPr>
          <p:nvPr/>
        </p:nvSpPr>
        <p:spPr>
          <a:xfrm>
            <a:off x="334962" y="522669"/>
            <a:ext cx="11562747" cy="1053883"/>
          </a:xfrm>
          <a:prstGeom prst="rect">
            <a:avLst/>
          </a:prstGeom>
        </p:spPr>
        <p:txBody>
          <a:bodyPr/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i-FI" dirty="0" err="1"/>
              <a:t>Viewing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results</a:t>
            </a:r>
            <a:endParaRPr lang="en-FI" dirty="0"/>
          </a:p>
        </p:txBody>
      </p:sp>
      <p:pic>
        <p:nvPicPr>
          <p:cNvPr id="4" name="Picture 3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0F0D9FD7-537F-0D32-CC8A-B32E793FE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646" y="522669"/>
            <a:ext cx="6944974" cy="562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44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1">
                <a:extLst>
                  <a:ext uri="{FF2B5EF4-FFF2-40B4-BE49-F238E27FC236}">
                    <a16:creationId xmlns:a16="http://schemas.microsoft.com/office/drawing/2014/main" id="{5AC71B11-8A29-0F4E-863B-A448514FF2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6932" y="1930914"/>
                <a:ext cx="6537132" cy="375627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127000" sx="101000" sy="101000" algn="ctr" rotWithShape="0">
                  <a:prstClr val="black">
                    <a:alpha val="10000"/>
                  </a:prstClr>
                </a:outerShdw>
              </a:effectLst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marL="0" indent="0" algn="ctr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fi-FI" sz="2400" dirty="0"/>
                  <a:t>Ansys Q3D </a:t>
                </a:r>
                <a:r>
                  <a:rPr lang="fi-FI" sz="2400" dirty="0" err="1"/>
                  <a:t>with</a:t>
                </a:r>
                <a:r>
                  <a:rPr lang="fi-FI" sz="2400" dirty="0"/>
                  <a:t> </a:t>
                </a:r>
                <a:r>
                  <a:rPr lang="fi-FI" sz="2400" dirty="0" err="1"/>
                  <a:t>ports</a:t>
                </a:r>
                <a:r>
                  <a:rPr lang="fi-FI" sz="2400" dirty="0"/>
                  <a:t> </a:t>
                </a:r>
                <a:r>
                  <a:rPr lang="fi-FI" sz="2400" dirty="0" err="1"/>
                  <a:t>converted</a:t>
                </a:r>
                <a:r>
                  <a:rPr lang="fi-FI" sz="2400" dirty="0"/>
                  <a:t> to </a:t>
                </a:r>
                <a:r>
                  <a:rPr lang="fi-FI" sz="2400" dirty="0" err="1"/>
                  <a:t>sources</a:t>
                </a:r>
                <a:endParaRPr lang="fi-FI" sz="24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fi-FI" sz="2400" dirty="0" err="1"/>
                  <a:t>Ansys</a:t>
                </a:r>
                <a:r>
                  <a:rPr lang="fi-FI" sz="2400" dirty="0"/>
                  <a:t> HFSS </a:t>
                </a:r>
                <a:r>
                  <a:rPr lang="fi-FI" sz="2400" dirty="0" err="1"/>
                  <a:t>with</a:t>
                </a:r>
                <a:r>
                  <a:rPr lang="fi-FI" sz="2400" dirty="0"/>
                  <a:t> </a:t>
                </a:r>
                <a:r>
                  <a:rPr lang="fi-FI" sz="2400" dirty="0" err="1"/>
                  <a:t>ports</a:t>
                </a:r>
                <a:endParaRPr lang="fi-FI" sz="24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fi-FI" sz="2400" dirty="0" err="1"/>
                  <a:t>Ansys</a:t>
                </a:r>
                <a:r>
                  <a:rPr lang="fi-FI" sz="2400" dirty="0"/>
                  <a:t> HFSS </a:t>
                </a:r>
                <a:r>
                  <a:rPr lang="fi-FI" sz="2400" dirty="0" err="1"/>
                  <a:t>Eigenmode</a:t>
                </a:r>
                <a:r>
                  <a:rPr lang="fi-FI" sz="2400" dirty="0"/>
                  <a:t> </a:t>
                </a:r>
                <a:r>
                  <a:rPr lang="fi-FI" sz="2400" dirty="0" err="1"/>
                  <a:t>with</a:t>
                </a:r>
                <a:r>
                  <a:rPr lang="fi-FI" sz="2400" dirty="0"/>
                  <a:t> </a:t>
                </a:r>
                <a:r>
                  <a:rPr lang="fi-FI" sz="2400" dirty="0" err="1"/>
                  <a:t>ideal</a:t>
                </a:r>
                <a:r>
                  <a:rPr lang="fi-FI" sz="2400" dirty="0"/>
                  <a:t> </a:t>
                </a:r>
                <a:r>
                  <a:rPr lang="fi-FI" sz="2400" dirty="0" err="1"/>
                  <a:t>inductors</a:t>
                </a:r>
                <a:r>
                  <a:rPr lang="fi-FI" sz="2400" dirty="0"/>
                  <a:t> </a:t>
                </a:r>
                <a:r>
                  <a:rPr lang="fi-FI" sz="2400" dirty="0" err="1"/>
                  <a:t>modelling</a:t>
                </a:r>
                <a:r>
                  <a:rPr lang="fi-FI" sz="2400" dirty="0"/>
                  <a:t> </a:t>
                </a:r>
                <a:r>
                  <a:rPr lang="fi-FI" sz="2400" dirty="0" err="1"/>
                  <a:t>junctions</a:t>
                </a:r>
                <a:r>
                  <a:rPr lang="fi-FI" sz="2400" dirty="0"/>
                  <a:t>/</a:t>
                </a:r>
                <a:r>
                  <a:rPr lang="fi-FI" sz="2400" dirty="0" err="1"/>
                  <a:t>SQUIDs</a:t>
                </a:r>
                <a:endParaRPr lang="fi-FI" sz="2400" dirty="0"/>
              </a:p>
              <a:p>
                <a:pPr marL="742957" lvl="1" indent="-285750"/>
                <a:r>
                  <a:rPr lang="fi-FI" dirty="0">
                    <a:hlinkClick r:id="rId2"/>
                  </a:rPr>
                  <a:t>pyEPR</a:t>
                </a:r>
                <a:r>
                  <a:rPr lang="fi-FI" dirty="0"/>
                  <a:t> </a:t>
                </a:r>
                <a:r>
                  <a:rPr lang="fi-FI" dirty="0" err="1"/>
                  <a:t>support</a:t>
                </a:r>
                <a:endParaRPr lang="fi-FI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fi-FI" sz="2400" dirty="0"/>
                  <a:t>2D cross-</a:t>
                </a:r>
                <a:r>
                  <a:rPr lang="fi-FI" sz="2400" dirty="0" err="1"/>
                  <a:t>sections</a:t>
                </a:r>
                <a:r>
                  <a:rPr lang="fi-FI" sz="2400" dirty="0"/>
                  <a:t> in Elmer</a:t>
                </a:r>
              </a:p>
              <a:p>
                <a:pPr marL="742957" lvl="1" indent="-285750"/>
                <a:r>
                  <a:rPr lang="fi-FI" dirty="0" err="1"/>
                  <a:t>Kinetic</a:t>
                </a:r>
                <a:r>
                  <a:rPr lang="fi-FI" dirty="0"/>
                  <a:t> </a:t>
                </a:r>
                <a:r>
                  <a:rPr lang="fi-FI" dirty="0" err="1"/>
                  <a:t>inductance</a:t>
                </a:r>
                <a:r>
                  <a:rPr lang="fi-FI" dirty="0"/>
                  <a:t> for some </a:t>
                </a:r>
                <a:r>
                  <a:rPr lang="fi-FI" dirty="0" err="1"/>
                  <a:t>penetration</a:t>
                </a:r>
                <a:r>
                  <a:rPr lang="fi-FI" dirty="0"/>
                  <a:t> </a:t>
                </a:r>
                <a:r>
                  <a:rPr lang="fi-FI" dirty="0" err="1"/>
                  <a:t>depth</a:t>
                </a:r>
                <a:r>
                  <a:rPr lang="fi-FI" dirty="0"/>
                  <a:t> </a:t>
                </a:r>
                <a14:m>
                  <m:oMath xmlns:m="http://schemas.openxmlformats.org/officeDocument/2006/math">
                    <m:r>
                      <a:rPr lang="fi-FI" i="1" smtClean="0">
                        <a:latin typeface="Libertinus Math" pitchFamily="50" charset="0"/>
                        <a:ea typeface="Libertinus Math" pitchFamily="50" charset="0"/>
                        <a:cs typeface="Libertinus Math" pitchFamily="50" charset="0"/>
                      </a:rPr>
                      <m:t>𝜆</m:t>
                    </m:r>
                  </m:oMath>
                </a14:m>
                <a:endParaRPr lang="fi-FI" dirty="0">
                  <a:ea typeface="Libertinus Math" pitchFamily="50" charset="0"/>
                  <a:cs typeface="Libertinus Math" pitchFamily="50" charset="0"/>
                </a:endParaRPr>
              </a:p>
              <a:p>
                <a:pPr marL="742957" lvl="1" indent="-285750"/>
                <a:r>
                  <a:rPr lang="fi-FI" dirty="0"/>
                  <a:t>Energy </a:t>
                </a:r>
                <a:r>
                  <a:rPr lang="fi-FI" dirty="0" err="1"/>
                  <a:t>participation</a:t>
                </a:r>
                <a:r>
                  <a:rPr lang="fi-FI" dirty="0"/>
                  <a:t> </a:t>
                </a:r>
                <a:r>
                  <a:rPr lang="fi-FI" dirty="0" err="1"/>
                  <a:t>ratio</a:t>
                </a:r>
                <a:r>
                  <a:rPr lang="fi-FI" dirty="0"/>
                  <a:t> (EPR) [1]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fi-FI" sz="2400" dirty="0" err="1"/>
                  <a:t>Sonnet</a:t>
                </a:r>
                <a:endParaRPr lang="en-FI" sz="2400" dirty="0"/>
              </a:p>
            </p:txBody>
          </p:sp>
        </mc:Choice>
        <mc:Fallback xmlns="">
          <p:sp>
            <p:nvSpPr>
              <p:cNvPr id="7" name="Text Placeholder 1">
                <a:extLst>
                  <a:ext uri="{FF2B5EF4-FFF2-40B4-BE49-F238E27FC236}">
                    <a16:creationId xmlns:a16="http://schemas.microsoft.com/office/drawing/2014/main" id="{5AC71B11-8A29-0F4E-863B-A448514FF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932" y="1930914"/>
                <a:ext cx="6537132" cy="37562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127000" sx="101000" sy="101000" algn="ctr" rotWithShape="0">
                  <a:prstClr val="black">
                    <a:alpha val="10000"/>
                  </a:prstClr>
                </a:outerShdw>
              </a:effectLst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2">
            <a:extLst>
              <a:ext uri="{FF2B5EF4-FFF2-40B4-BE49-F238E27FC236}">
                <a16:creationId xmlns:a16="http://schemas.microsoft.com/office/drawing/2014/main" id="{FB5E2D83-15C8-4CA9-17BD-7670D5AE8973}"/>
              </a:ext>
            </a:extLst>
          </p:cNvPr>
          <p:cNvSpPr txBox="1">
            <a:spLocks/>
          </p:cNvSpPr>
          <p:nvPr/>
        </p:nvSpPr>
        <p:spPr>
          <a:xfrm>
            <a:off x="5336931" y="522669"/>
            <a:ext cx="6520106" cy="140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i-FI" dirty="0" err="1"/>
              <a:t>Other</a:t>
            </a:r>
            <a:r>
              <a:rPr lang="fi-FI" dirty="0"/>
              <a:t> out-of-</a:t>
            </a:r>
            <a:r>
              <a:rPr lang="fi-FI" dirty="0" err="1"/>
              <a:t>the</a:t>
            </a:r>
            <a:r>
              <a:rPr lang="fi-FI" dirty="0"/>
              <a:t>-box </a:t>
            </a:r>
            <a:r>
              <a:rPr lang="fi-FI" dirty="0" err="1"/>
              <a:t>simulations</a:t>
            </a:r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D27179-BCE6-8D6A-2DFE-0F18B93F3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"/>
          <a:stretch/>
        </p:blipFill>
        <p:spPr>
          <a:xfrm>
            <a:off x="990600" y="4020379"/>
            <a:ext cx="4140078" cy="2123017"/>
          </a:xfrm>
          <a:prstGeom prst="rect">
            <a:avLst/>
          </a:prstGeom>
        </p:spPr>
      </p:pic>
      <p:pic>
        <p:nvPicPr>
          <p:cNvPr id="12" name="Picture 11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ABB3963-EB37-FBC0-073C-D4D7F2B95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36" y="2245035"/>
            <a:ext cx="3120589" cy="175304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73988EC-3008-470F-E759-7AA01B15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522669"/>
            <a:ext cx="2525678" cy="81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96301D-687C-AF8D-C48C-074973688E16}"/>
              </a:ext>
            </a:extLst>
          </p:cNvPr>
          <p:cNvSpPr txBox="1"/>
          <p:nvPr/>
        </p:nvSpPr>
        <p:spPr>
          <a:xfrm>
            <a:off x="5548984" y="568719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</a:rPr>
              <a:t>[1] Z. K. </a:t>
            </a:r>
            <a:r>
              <a:rPr lang="en-GB" sz="1400" dirty="0" err="1">
                <a:effectLst/>
              </a:rPr>
              <a:t>Minev</a:t>
            </a:r>
            <a:r>
              <a:rPr lang="en-GB" sz="1400" dirty="0"/>
              <a:t> et al.</a:t>
            </a:r>
            <a:r>
              <a:rPr lang="en-GB" sz="1400" dirty="0">
                <a:effectLst/>
              </a:rPr>
              <a:t>, ‘Energy-participation quantization of Josephson circuits’, </a:t>
            </a:r>
            <a:r>
              <a:rPr lang="en-GB" sz="1400" i="1" dirty="0" err="1">
                <a:effectLst/>
              </a:rPr>
              <a:t>npj</a:t>
            </a:r>
            <a:r>
              <a:rPr lang="en-GB" sz="1400" i="1" dirty="0">
                <a:effectLst/>
              </a:rPr>
              <a:t> Quantum Inf</a:t>
            </a:r>
            <a:r>
              <a:rPr lang="en-GB" sz="1400" dirty="0">
                <a:effectLst/>
              </a:rPr>
              <a:t>, vol. 7, no. 1, Art. no. 1, Aug. 2021</a:t>
            </a:r>
            <a:endParaRPr lang="en-FI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4BCF2F-C548-6EE6-EEDD-E876A832D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6175" y="1360040"/>
            <a:ext cx="3362376" cy="8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12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4176210-40E1-D5A2-C0A3-21CDA72C8122}"/>
              </a:ext>
            </a:extLst>
          </p:cNvPr>
          <p:cNvSpPr txBox="1">
            <a:spLocks/>
          </p:cNvSpPr>
          <p:nvPr/>
        </p:nvSpPr>
        <p:spPr>
          <a:xfrm>
            <a:off x="334370" y="1666874"/>
            <a:ext cx="5582853" cy="4343473"/>
          </a:xfrm>
          <a:prstGeom prst="rect">
            <a:avLst/>
          </a:prstGeom>
        </p:spPr>
        <p:txBody>
          <a:bodyPr/>
          <a:lstStyle>
            <a:lvl1pPr marL="228603" indent="-228603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 err="1">
                <a:ea typeface="Source Code Variable" panose="020B0309030403020204" pitchFamily="49" charset="0"/>
              </a:rPr>
              <a:t>Essentially</a:t>
            </a:r>
            <a:r>
              <a:rPr lang="fi-FI" sz="2000" dirty="0">
                <a:ea typeface="Source Code Variable" panose="020B0309030403020204" pitchFamily="49" charset="0"/>
              </a:rPr>
              <a:t>,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user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interface</a:t>
            </a:r>
            <a:r>
              <a:rPr lang="fi-FI" sz="2000" dirty="0">
                <a:ea typeface="Source Code Variable" panose="020B0309030403020204" pitchFamily="49" charset="0"/>
              </a:rPr>
              <a:t> for </a:t>
            </a:r>
            <a:r>
              <a:rPr lang="fi-FI" sz="2000" dirty="0" err="1">
                <a:ea typeface="Source Code Variable" panose="020B0309030403020204" pitchFamily="49" charset="0"/>
              </a:rPr>
              <a:t>running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simulation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batches</a:t>
            </a:r>
            <a:r>
              <a:rPr lang="fi-FI" sz="2000" dirty="0">
                <a:ea typeface="Source Code Variable" panose="020B0309030403020204" pitchFamily="49" charset="0"/>
              </a:rPr>
              <a:t> is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same</a:t>
            </a:r>
            <a:r>
              <a:rPr lang="fi-FI" sz="2000" dirty="0">
                <a:ea typeface="Source Code Variable" panose="020B0309030403020204" pitchFamily="49" charset="0"/>
              </a:rPr>
              <a:t> as Elmer:</a:t>
            </a:r>
          </a:p>
          <a:p>
            <a:pPr marL="457200" indent="-457200">
              <a:buAutoNum type="arabicPeriod"/>
            </a:pPr>
            <a:r>
              <a:rPr lang="fi-FI" sz="2000" dirty="0" err="1">
                <a:ea typeface="Source Code Variable" panose="020B0309030403020204" pitchFamily="49" charset="0"/>
              </a:rPr>
              <a:t>Export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simulation</a:t>
            </a:r>
            <a:r>
              <a:rPr lang="fi-FI" sz="2000" dirty="0">
                <a:ea typeface="Source Code Variable" panose="020B0309030403020204" pitchFamily="49" charset="0"/>
              </a:rPr>
              <a:t> output </a:t>
            </a:r>
            <a:r>
              <a:rPr lang="fi-FI" sz="2000" dirty="0" err="1">
                <a:ea typeface="Source Code Variable" panose="020B0309030403020204" pitchFamily="49" charset="0"/>
              </a:rPr>
              <a:t>folder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with</a:t>
            </a:r>
            <a:r>
              <a:rPr lang="fi-FI" sz="2000" dirty="0">
                <a:ea typeface="Source Code Variable" panose="020B0309030403020204" pitchFamily="49" charset="0"/>
              </a:rPr>
              <a:t> a Python </a:t>
            </a:r>
            <a:r>
              <a:rPr lang="fi-FI" sz="2000" dirty="0" err="1">
                <a:ea typeface="Source Code Variable" panose="020B0309030403020204" pitchFamily="49" charset="0"/>
              </a:rPr>
              <a:t>script</a:t>
            </a:r>
            <a:r>
              <a:rPr lang="fi-FI" sz="2000" dirty="0">
                <a:ea typeface="Source Code Variable" panose="020B0309030403020204" pitchFamily="49" charset="0"/>
              </a:rPr>
              <a:t>, </a:t>
            </a:r>
            <a:r>
              <a:rPr lang="fi-FI" sz="2000" dirty="0" err="1">
                <a:ea typeface="Source Code Variable" panose="020B0309030403020204" pitchFamily="49" charset="0"/>
              </a:rPr>
              <a:t>but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use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1900" dirty="0" err="1">
                <a:latin typeface="Cartograph Mono CF Medium" pitchFamily="49" charset="77"/>
                <a:ea typeface="Source Code Variable" panose="020B0309030403020204" pitchFamily="49" charset="0"/>
              </a:rPr>
              <a:t>export_ansys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function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instead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>
                <a:latin typeface="Cartograph Mono CF Medium" pitchFamily="49" charset="77"/>
                <a:ea typeface="Source Code Variable" panose="020B0309030403020204" pitchFamily="49" charset="0"/>
              </a:rPr>
              <a:t>of </a:t>
            </a:r>
            <a:r>
              <a:rPr lang="fi-FI" sz="1900" dirty="0" err="1">
                <a:latin typeface="Cartograph Mono CF Medium" pitchFamily="49" charset="77"/>
                <a:ea typeface="Source Code Variable" panose="020B0309030403020204" pitchFamily="49" charset="0"/>
              </a:rPr>
              <a:t>export_elmer</a:t>
            </a:r>
            <a:endParaRPr lang="fi-FI" sz="1800" dirty="0">
              <a:latin typeface="Cartograph Mono CF Medium" pitchFamily="49" charset="77"/>
              <a:ea typeface="Source Code Variable" panose="020B0309030403020204" pitchFamily="49" charset="0"/>
            </a:endParaRPr>
          </a:p>
          <a:p>
            <a:pPr marL="457200" indent="-457200">
              <a:buAutoNum type="arabicPeriod"/>
            </a:pPr>
            <a:r>
              <a:rPr lang="fi-FI" sz="2000" dirty="0" err="1">
                <a:latin typeface="+mj-lt"/>
                <a:ea typeface="Source Code Variable" panose="020B0309030403020204" pitchFamily="49" charset="0"/>
              </a:rPr>
              <a:t>Run</a:t>
            </a:r>
            <a:r>
              <a:rPr lang="fi-FI" sz="2000" dirty="0">
                <a:latin typeface="+mj-lt"/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latin typeface="+mj-lt"/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latin typeface="+mj-lt"/>
                <a:ea typeface="Source Code Variable" panose="020B0309030403020204" pitchFamily="49" charset="0"/>
              </a:rPr>
              <a:t> </a:t>
            </a:r>
            <a:r>
              <a:rPr lang="fi-FI" sz="18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simulation.bat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(Windows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only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due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to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being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the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main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Ansys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platform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but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easy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to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edit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for Linux).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This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will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import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the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geometry</a:t>
            </a:r>
            <a:r>
              <a:rPr lang="fi-FI" sz="2000" dirty="0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,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setup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the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simulation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and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run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the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variations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serially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Source Code Variable" panose="020B0309030403020204" pitchFamily="49" charset="0"/>
                <a:cs typeface="+mn-cs"/>
              </a:rPr>
              <a:t>.</a:t>
            </a:r>
          </a:p>
          <a:p>
            <a:pPr marL="457200" indent="-457200">
              <a:buAutoNum type="arabicPeriod"/>
            </a:pPr>
            <a:r>
              <a:rPr lang="fi-FI" sz="2000" dirty="0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For Q3D, </a:t>
            </a:r>
            <a:r>
              <a:rPr lang="fi-FI" sz="1900" dirty="0">
                <a:solidFill>
                  <a:srgbClr val="000000"/>
                </a:solidFill>
                <a:latin typeface="Cartograph Mono CF Medium" pitchFamily="49" charset="77"/>
                <a:ea typeface="Source Code Variable" panose="020B0309030403020204" pitchFamily="49" charset="0"/>
              </a:rPr>
              <a:t>..._</a:t>
            </a:r>
            <a:r>
              <a:rPr lang="fi-FI" sz="1900" dirty="0" err="1">
                <a:solidFill>
                  <a:srgbClr val="000000"/>
                </a:solidFill>
                <a:latin typeface="Cartograph Mono CF Medium" pitchFamily="49" charset="77"/>
                <a:ea typeface="Source Code Variable" panose="020B0309030403020204" pitchFamily="49" charset="0"/>
              </a:rPr>
              <a:t>project_results.json</a:t>
            </a:r>
            <a:r>
              <a:rPr lang="fi-FI" sz="2000" dirty="0">
                <a:solidFill>
                  <a:srgbClr val="000000"/>
                </a:solidFill>
                <a:latin typeface="Cartograph Mono CF Medium" pitchFamily="49" charset="77"/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files</a:t>
            </a:r>
            <a:r>
              <a:rPr lang="fi-FI" sz="2000" dirty="0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 in </a:t>
            </a:r>
            <a:r>
              <a:rPr lang="fi-FI" sz="2000" dirty="0" err="1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same</a:t>
            </a:r>
            <a:r>
              <a:rPr lang="fi-FI" sz="2000" dirty="0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format</a:t>
            </a:r>
            <a:r>
              <a:rPr lang="fi-FI" sz="2000" dirty="0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are</a:t>
            </a:r>
            <a:r>
              <a:rPr lang="fi-FI" sz="2000" dirty="0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latin typeface="Microsoft Sans Serif"/>
                <a:ea typeface="Source Code Variable" panose="020B0309030403020204" pitchFamily="49" charset="0"/>
              </a:rPr>
              <a:t>generated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ea typeface="Source Code Variable" panose="020B0309030403020204" pitchFamily="49" charset="0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F358000-388C-4A08-BA55-57F6A06FE4DD}"/>
              </a:ext>
            </a:extLst>
          </p:cNvPr>
          <p:cNvSpPr txBox="1">
            <a:spLocks/>
          </p:cNvSpPr>
          <p:nvPr/>
        </p:nvSpPr>
        <p:spPr>
          <a:xfrm>
            <a:off x="334962" y="522669"/>
            <a:ext cx="11562747" cy="1053883"/>
          </a:xfrm>
          <a:prstGeom prst="rect">
            <a:avLst/>
          </a:prstGeom>
        </p:spPr>
        <p:txBody>
          <a:bodyPr/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i-FI" dirty="0" err="1"/>
              <a:t>Running</a:t>
            </a:r>
            <a:r>
              <a:rPr lang="fi-FI" dirty="0"/>
              <a:t> </a:t>
            </a:r>
            <a:r>
              <a:rPr lang="fi-FI" dirty="0" err="1"/>
              <a:t>Simulations</a:t>
            </a:r>
            <a:r>
              <a:rPr lang="fi-FI" dirty="0"/>
              <a:t> in </a:t>
            </a:r>
            <a:r>
              <a:rPr lang="fi-FI" dirty="0" err="1"/>
              <a:t>Ansys</a:t>
            </a:r>
            <a:endParaRPr lang="en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F8EC2-8434-2EA7-FD01-550DC3C949E6}"/>
              </a:ext>
            </a:extLst>
          </p:cNvPr>
          <p:cNvSpPr txBox="1"/>
          <p:nvPr/>
        </p:nvSpPr>
        <p:spPr>
          <a:xfrm>
            <a:off x="6172200" y="1377040"/>
            <a:ext cx="6103580" cy="479913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fi-FI" dirty="0" err="1"/>
              <a:t>Note</a:t>
            </a:r>
            <a:r>
              <a:rPr lang="fi-FI" dirty="0"/>
              <a:t>:</a:t>
            </a:r>
          </a:p>
          <a:p>
            <a:pPr algn="l"/>
            <a:endParaRPr lang="fi-FI" dirty="0"/>
          </a:p>
          <a:p>
            <a:pPr algn="l"/>
            <a:r>
              <a:rPr lang="fi-FI" dirty="0" err="1"/>
              <a:t>The</a:t>
            </a:r>
            <a:r>
              <a:rPr lang="fi-FI" dirty="0"/>
              <a:t> API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export</a:t>
            </a:r>
            <a:r>
              <a:rPr lang="fi-FI" dirty="0"/>
              <a:t> </a:t>
            </a:r>
            <a:r>
              <a:rPr lang="fi-FI" dirty="0" err="1"/>
              <a:t>functions</a:t>
            </a:r>
            <a:r>
              <a:rPr lang="fi-FI" dirty="0"/>
              <a:t> </a:t>
            </a:r>
            <a:r>
              <a:rPr lang="fi-FI" dirty="0" err="1"/>
              <a:t>differ</a:t>
            </a:r>
            <a:r>
              <a:rPr lang="fi-FI" dirty="0"/>
              <a:t> a </a:t>
            </a:r>
            <a:r>
              <a:rPr lang="fi-FI" dirty="0" err="1"/>
              <a:t>bit</a:t>
            </a:r>
            <a:r>
              <a:rPr lang="fi-FI" dirty="0"/>
              <a:t>, as </a:t>
            </a:r>
            <a:r>
              <a:rPr lang="fi-FI" dirty="0" err="1"/>
              <a:t>Ansys</a:t>
            </a:r>
            <a:r>
              <a:rPr lang="fi-FI" dirty="0"/>
              <a:t> </a:t>
            </a:r>
            <a:r>
              <a:rPr lang="fi-FI" dirty="0" err="1"/>
              <a:t>uses</a:t>
            </a:r>
            <a:r>
              <a:rPr lang="fi-FI" dirty="0"/>
              <a:t> a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logic</a:t>
            </a:r>
            <a:r>
              <a:rPr lang="fi-FI" dirty="0"/>
              <a:t> for </a:t>
            </a:r>
            <a:r>
              <a:rPr lang="fi-FI" i="1" dirty="0" err="1"/>
              <a:t>adaptive</a:t>
            </a:r>
            <a:r>
              <a:rPr lang="fi-FI" i="1" dirty="0"/>
              <a:t> </a:t>
            </a:r>
            <a:r>
              <a:rPr lang="fi-FI" i="1" dirty="0" err="1"/>
              <a:t>meshing</a:t>
            </a:r>
            <a:r>
              <a:rPr lang="fi-FI" dirty="0"/>
              <a:t> and </a:t>
            </a:r>
            <a:r>
              <a:rPr lang="fi-FI" dirty="0" err="1"/>
              <a:t>convergence</a:t>
            </a:r>
            <a:r>
              <a:rPr lang="fi-FI" dirty="0"/>
              <a:t> </a:t>
            </a:r>
            <a:r>
              <a:rPr lang="fi-FI" dirty="0" err="1"/>
              <a:t>criteria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default</a:t>
            </a:r>
            <a:r>
              <a:rPr lang="fi-FI" dirty="0"/>
              <a:t>.</a:t>
            </a:r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B6717-62A2-0D9D-EBA9-982EF27BE28B}"/>
              </a:ext>
            </a:extLst>
          </p:cNvPr>
          <p:cNvSpPr txBox="1"/>
          <p:nvPr/>
        </p:nvSpPr>
        <p:spPr>
          <a:xfrm>
            <a:off x="6304085" y="2901463"/>
            <a:ext cx="29199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000" b="0" dirty="0" err="1">
                <a:solidFill>
                  <a:srgbClr val="ABB2BF"/>
                </a:solidFill>
                <a:latin typeface="Source Code Pro"/>
              </a:rPr>
              <a:t>export_parameters_ansys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10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 {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ansys_tool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'q3d'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'path'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 err="1">
                <a:solidFill>
                  <a:srgbClr val="ABB2BF"/>
                </a:solidFill>
                <a:latin typeface="Source Code Pro"/>
              </a:rPr>
              <a:t>dir_path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exit_after_run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True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percent_error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0.3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maximum_passes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18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minimum_passes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minimum_converged_passes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}</a:t>
            </a:r>
            <a:endParaRPr lang="en-GB" sz="1000" dirty="0"/>
          </a:p>
          <a:p>
            <a:pPr algn="l">
              <a:defRPr/>
            </a:pPr>
            <a:endParaRPr lang="en-GB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E6C08-EB7B-DA18-F274-FA7BA08E8A03}"/>
              </a:ext>
            </a:extLst>
          </p:cNvPr>
          <p:cNvSpPr txBox="1"/>
          <p:nvPr/>
        </p:nvSpPr>
        <p:spPr>
          <a:xfrm>
            <a:off x="8999532" y="2901463"/>
            <a:ext cx="31924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000" b="0" dirty="0" err="1">
                <a:solidFill>
                  <a:srgbClr val="ABB2BF"/>
                </a:solidFill>
                <a:latin typeface="Source Code Pro"/>
              </a:rPr>
              <a:t>export_parameters_elmer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10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 {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'tool'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'capacitance'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'workflow'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{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python_executable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'python'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n_workers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4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elmer_n_processes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4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gmsh_n_threads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4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},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mesh_size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{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global_max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50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.,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gap&amp;signal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[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.,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4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.],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 err="1">
                <a:solidFill>
                  <a:srgbClr val="98C379"/>
                </a:solidFill>
                <a:latin typeface="Source Code Pro"/>
              </a:rPr>
              <a:t>gap&amp;ground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[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.,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4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.],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1000" b="0" dirty="0">
                <a:solidFill>
                  <a:srgbClr val="98C379"/>
                </a:solidFill>
                <a:latin typeface="Source Code Pro"/>
              </a:rPr>
              <a:t>'port'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: [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1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., </a:t>
            </a:r>
            <a:r>
              <a:rPr lang="en-GB" sz="1000" b="0" dirty="0">
                <a:solidFill>
                  <a:srgbClr val="D19A66"/>
                </a:solidFill>
                <a:latin typeface="Source Code Pro"/>
              </a:rPr>
              <a:t>4</a:t>
            </a: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.],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    }</a:t>
            </a:r>
            <a:endParaRPr lang="en-GB" sz="1000" dirty="0"/>
          </a:p>
          <a:p>
            <a:pPr>
              <a:defRPr/>
            </a:pPr>
            <a:r>
              <a:rPr lang="en-GB" sz="1000" b="0" dirty="0">
                <a:solidFill>
                  <a:srgbClr val="ABB2BF"/>
                </a:solidFill>
                <a:latin typeface="Source Code Pro"/>
              </a:rPr>
              <a:t>}</a:t>
            </a:r>
            <a:endParaRPr lang="en-GB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6A765-345F-09CA-683E-B1A1CADBA67B}"/>
              </a:ext>
            </a:extLst>
          </p:cNvPr>
          <p:cNvSpPr txBox="1"/>
          <p:nvPr/>
        </p:nvSpPr>
        <p:spPr>
          <a:xfrm>
            <a:off x="6304084" y="4716175"/>
            <a:ext cx="2919905" cy="93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These differences may be seen in, for example, </a:t>
            </a:r>
            <a:r>
              <a:rPr lang="en-GB" sz="1900" dirty="0">
                <a:latin typeface="Cartograph Mono CF Medium" pitchFamily="49" charset="77"/>
                <a:ea typeface="Source Code Variable" panose="020B0309030403020204" pitchFamily="49" charset="0"/>
                <a:hlinkClick r:id="rId2"/>
              </a:rPr>
              <a:t>double_pads_sim.py</a:t>
            </a:r>
            <a:endParaRPr lang="en-FI" sz="1900" dirty="0" err="1">
              <a:latin typeface="Cartograph Mono CF Medium" pitchFamily="49" charset="77"/>
              <a:ea typeface="Source Code Variable" panose="020B0309030403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44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CA71BDD-D11A-7F70-17D8-7605DFB2B8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6996" t="325" r="16679" b="4425"/>
          <a:stretch/>
        </p:blipFill>
        <p:spPr>
          <a:xfrm>
            <a:off x="334963" y="466725"/>
            <a:ext cx="7137892" cy="568007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F2D8D-A8AF-D20E-1B30-9CACD5EBDC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CFAA5C-9487-0BE2-ED34-E9034E3A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071" y="2990723"/>
            <a:ext cx="4761410" cy="1974648"/>
          </a:xfrm>
        </p:spPr>
        <p:txBody>
          <a:bodyPr/>
          <a:lstStyle/>
          <a:p>
            <a:r>
              <a:rPr lang="fi-FI" dirty="0" err="1"/>
              <a:t>Creating</a:t>
            </a:r>
            <a:r>
              <a:rPr lang="fi-FI" dirty="0"/>
              <a:t> </a:t>
            </a:r>
            <a:r>
              <a:rPr lang="fi-FI" dirty="0" err="1"/>
              <a:t>Simulations</a:t>
            </a:r>
            <a:r>
              <a:rPr lang="fi-FI" dirty="0"/>
              <a:t> in KQCircuits</a:t>
            </a:r>
            <a:endParaRPr lang="en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C7C96-105F-4F83-9424-FA9CB723E8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647" y="4982169"/>
            <a:ext cx="4464050" cy="776421"/>
          </a:xfrm>
        </p:spPr>
        <p:txBody>
          <a:bodyPr/>
          <a:lstStyle/>
          <a:p>
            <a:r>
              <a:rPr lang="fi-FI" dirty="0" err="1"/>
              <a:t>Setting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</a:t>
            </a:r>
            <a:r>
              <a:rPr lang="fi-FI" dirty="0" err="1"/>
              <a:t>simulations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520657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2C393A-3D8C-9E1B-53D1-F586ECD248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03306" y="2030412"/>
            <a:ext cx="4470757" cy="3979935"/>
          </a:xfrm>
        </p:spPr>
        <p:txBody>
          <a:bodyPr>
            <a:normAutofit lnSpcReduction="10000"/>
          </a:bodyPr>
          <a:lstStyle/>
          <a:p>
            <a:r>
              <a:rPr lang="fi-FI" sz="2000" dirty="0" err="1"/>
              <a:t>Let’s</a:t>
            </a:r>
            <a:r>
              <a:rPr lang="fi-FI" sz="2000" dirty="0"/>
              <a:t> </a:t>
            </a:r>
            <a:r>
              <a:rPr lang="fi-FI" sz="2000" dirty="0" err="1"/>
              <a:t>create</a:t>
            </a:r>
            <a:r>
              <a:rPr lang="fi-FI" sz="2000" dirty="0"/>
              <a:t> </a:t>
            </a:r>
            <a:r>
              <a:rPr lang="fi-FI" sz="2000" dirty="0" err="1"/>
              <a:t>our</a:t>
            </a:r>
            <a:r>
              <a:rPr lang="fi-FI" sz="2000" dirty="0"/>
              <a:t> </a:t>
            </a:r>
            <a:r>
              <a:rPr lang="fi-FI" sz="2000" dirty="0" err="1"/>
              <a:t>own</a:t>
            </a:r>
            <a:r>
              <a:rPr lang="fi-FI" sz="2000" dirty="0"/>
              <a:t> </a:t>
            </a:r>
            <a:r>
              <a:rPr lang="fi-FI" sz="2000" dirty="0" err="1"/>
              <a:t>simulations</a:t>
            </a:r>
            <a:r>
              <a:rPr lang="fi-FI" sz="2000" dirty="0"/>
              <a:t> </a:t>
            </a:r>
            <a:r>
              <a:rPr lang="fi-FI" sz="2000" dirty="0" err="1"/>
              <a:t>now</a:t>
            </a:r>
            <a:r>
              <a:rPr lang="fi-FI" sz="2000" dirty="0"/>
              <a:t>. </a:t>
            </a:r>
            <a:r>
              <a:rPr lang="fi-FI" sz="2000" dirty="0" err="1"/>
              <a:t>Designing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geometry</a:t>
            </a:r>
            <a:r>
              <a:rPr lang="fi-FI" sz="2000" dirty="0"/>
              <a:t> is </a:t>
            </a:r>
            <a:r>
              <a:rPr lang="fi-FI" sz="2000" dirty="0" err="1"/>
              <a:t>most</a:t>
            </a:r>
            <a:r>
              <a:rPr lang="fi-FI" sz="2000" dirty="0"/>
              <a:t> of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work</a:t>
            </a:r>
            <a:r>
              <a:rPr lang="fi-FI" sz="2000" dirty="0"/>
              <a:t>. </a:t>
            </a:r>
            <a:r>
              <a:rPr lang="fi-FI" sz="2000" dirty="0" err="1"/>
              <a:t>Subsequently</a:t>
            </a:r>
            <a:r>
              <a:rPr lang="fi-FI" sz="2000" dirty="0"/>
              <a:t>, </a:t>
            </a:r>
            <a:r>
              <a:rPr lang="fi-FI" sz="2000" dirty="0" err="1"/>
              <a:t>we</a:t>
            </a:r>
            <a:r>
              <a:rPr lang="fi-FI" sz="2000" dirty="0"/>
              <a:t> </a:t>
            </a:r>
            <a:r>
              <a:rPr lang="fi-FI" sz="2000" dirty="0" err="1"/>
              <a:t>need</a:t>
            </a:r>
            <a:r>
              <a:rPr lang="fi-FI" sz="2000" dirty="0"/>
              <a:t> to</a:t>
            </a:r>
          </a:p>
          <a:p>
            <a:pPr marL="457200" indent="-457200">
              <a:buAutoNum type="arabicPeriod"/>
            </a:pPr>
            <a:r>
              <a:rPr lang="fi-FI" sz="2000" dirty="0" err="1"/>
              <a:t>Create</a:t>
            </a:r>
            <a:r>
              <a:rPr lang="fi-FI" sz="2000" dirty="0"/>
              <a:t> a </a:t>
            </a:r>
            <a:r>
              <a:rPr lang="fi-FI" sz="1900" dirty="0" err="1">
                <a:latin typeface="Cartograph Mono CF Medium" pitchFamily="49" charset="77"/>
                <a:ea typeface="Source Code Variable" panose="020B0309030403020204" pitchFamily="49" charset="0"/>
                <a:hlinkClick r:id="rId2"/>
              </a:rPr>
              <a:t>Simulation</a:t>
            </a:r>
            <a:r>
              <a:rPr lang="fi-FI" sz="2000" dirty="0">
                <a:latin typeface="Cartograph Mono CF Medium" pitchFamily="49" charset="77"/>
                <a:hlinkClick r:id="rId2"/>
              </a:rPr>
              <a:t> </a:t>
            </a:r>
            <a:r>
              <a:rPr lang="fi-FI" sz="2000" dirty="0" err="1">
                <a:latin typeface="Cartograph Mono CF Medium" pitchFamily="49" charset="77"/>
                <a:hlinkClick r:id="rId2"/>
              </a:rPr>
              <a:t>class</a:t>
            </a:r>
            <a:r>
              <a:rPr lang="fi-FI" sz="2000" dirty="0">
                <a:latin typeface="Cartograph Mono CF Medium" pitchFamily="49" charset="77"/>
              </a:rPr>
              <a:t> </a:t>
            </a:r>
            <a:r>
              <a:rPr lang="fi-FI" sz="2000" dirty="0" err="1"/>
              <a:t>from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geometry</a:t>
            </a:r>
            <a:endParaRPr lang="fi-FI" sz="2000" dirty="0"/>
          </a:p>
          <a:p>
            <a:pPr marL="914407" lvl="1" indent="-457200">
              <a:buFont typeface="Wingdings" panose="05000000000000000000" pitchFamily="2" charset="2"/>
              <a:buChar char="§"/>
            </a:pPr>
            <a:r>
              <a:rPr lang="fi-FI" sz="2000" dirty="0" err="1"/>
              <a:t>Geometry</a:t>
            </a:r>
            <a:r>
              <a:rPr lang="fi-FI" sz="2000" dirty="0"/>
              <a:t> </a:t>
            </a:r>
            <a:r>
              <a:rPr lang="fi-FI" sz="2000" dirty="0" err="1"/>
              <a:t>should</a:t>
            </a:r>
            <a:r>
              <a:rPr lang="fi-FI" sz="2000" dirty="0"/>
              <a:t> </a:t>
            </a:r>
            <a:r>
              <a:rPr lang="fi-FI" sz="2000" dirty="0" err="1"/>
              <a:t>be</a:t>
            </a:r>
            <a:r>
              <a:rPr lang="fi-FI" sz="2000" dirty="0"/>
              <a:t> as </a:t>
            </a:r>
            <a:r>
              <a:rPr lang="fi-FI" sz="2000" dirty="0" err="1"/>
              <a:t>limited</a:t>
            </a:r>
            <a:r>
              <a:rPr lang="fi-FI" sz="2000" dirty="0"/>
              <a:t> as </a:t>
            </a:r>
            <a:r>
              <a:rPr lang="fi-FI" sz="2000" dirty="0" err="1"/>
              <a:t>possible</a:t>
            </a:r>
            <a:r>
              <a:rPr lang="fi-FI" sz="2000" dirty="0"/>
              <a:t> for </a:t>
            </a:r>
            <a:r>
              <a:rPr lang="fi-FI" sz="2000" dirty="0" err="1"/>
              <a:t>computational</a:t>
            </a:r>
            <a:r>
              <a:rPr lang="fi-FI" sz="2000" dirty="0"/>
              <a:t> </a:t>
            </a:r>
            <a:r>
              <a:rPr lang="fi-FI" sz="2000" dirty="0" err="1"/>
              <a:t>feasibility</a:t>
            </a:r>
            <a:endParaRPr lang="fi-FI" sz="2000" dirty="0"/>
          </a:p>
          <a:p>
            <a:pPr marL="914407" lvl="1" indent="-457200">
              <a:buFont typeface="Wingdings" panose="05000000000000000000" pitchFamily="2" charset="2"/>
              <a:buChar char="§"/>
            </a:pPr>
            <a:r>
              <a:rPr lang="fi-FI" sz="2000" dirty="0" err="1"/>
              <a:t>Add</a:t>
            </a:r>
            <a:r>
              <a:rPr lang="fi-FI" sz="2000" dirty="0"/>
              <a:t> </a:t>
            </a:r>
            <a:r>
              <a:rPr lang="fi-FI" sz="2000" dirty="0" err="1"/>
              <a:t>ports</a:t>
            </a:r>
            <a:r>
              <a:rPr lang="fi-FI" sz="2000" dirty="0"/>
              <a:t> </a:t>
            </a:r>
            <a:r>
              <a:rPr lang="fi-FI" sz="2000" dirty="0" err="1"/>
              <a:t>where</a:t>
            </a:r>
            <a:r>
              <a:rPr lang="fi-FI" sz="2000" dirty="0"/>
              <a:t> </a:t>
            </a:r>
            <a:r>
              <a:rPr lang="fi-FI" sz="2000" dirty="0" err="1"/>
              <a:t>applicable</a:t>
            </a:r>
            <a:endParaRPr lang="fi-FI" sz="2000" dirty="0"/>
          </a:p>
          <a:p>
            <a:pPr marL="457200" indent="-457200">
              <a:buAutoNum type="arabicPeriod"/>
            </a:pPr>
            <a:r>
              <a:rPr lang="fi-FI" sz="2000" dirty="0" err="1"/>
              <a:t>Create</a:t>
            </a:r>
            <a:r>
              <a:rPr lang="fi-FI" sz="2000" dirty="0"/>
              <a:t> </a:t>
            </a:r>
            <a:r>
              <a:rPr lang="fi-FI" sz="2000" dirty="0" err="1"/>
              <a:t>separate</a:t>
            </a:r>
            <a:r>
              <a:rPr lang="fi-FI" sz="2000" dirty="0"/>
              <a:t> </a:t>
            </a:r>
            <a:r>
              <a:rPr lang="fi-FI" sz="2000" dirty="0" err="1"/>
              <a:t>simulation</a:t>
            </a:r>
            <a:r>
              <a:rPr lang="fi-FI" sz="2000" dirty="0"/>
              <a:t> </a:t>
            </a:r>
            <a:r>
              <a:rPr lang="fi-FI" sz="2000" dirty="0" err="1"/>
              <a:t>script</a:t>
            </a:r>
            <a:r>
              <a:rPr lang="fi-FI" sz="2000" dirty="0"/>
              <a:t> </a:t>
            </a:r>
          </a:p>
          <a:p>
            <a:pPr marL="457200" indent="-457200">
              <a:buAutoNum type="arabicPeriod"/>
            </a:pPr>
            <a:r>
              <a:rPr lang="fi-FI" sz="2000" dirty="0"/>
              <a:t>Set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simulation</a:t>
            </a:r>
            <a:r>
              <a:rPr lang="fi-FI" sz="2000" dirty="0"/>
              <a:t> </a:t>
            </a:r>
            <a:r>
              <a:rPr lang="fi-FI" sz="2000" dirty="0" err="1"/>
              <a:t>settings</a:t>
            </a:r>
            <a:endParaRPr lang="fi-FI" sz="2000" dirty="0"/>
          </a:p>
          <a:p>
            <a:pPr marL="457200" indent="-457200">
              <a:buAutoNum type="arabicPeriod"/>
            </a:pPr>
            <a:r>
              <a:rPr lang="fi-FI" sz="2000" dirty="0" err="1"/>
              <a:t>Export</a:t>
            </a:r>
            <a:r>
              <a:rPr lang="fi-FI" sz="2000" dirty="0"/>
              <a:t>!</a:t>
            </a:r>
            <a:endParaRPr lang="en-FI" sz="2000" dirty="0"/>
          </a:p>
          <a:p>
            <a:endParaRPr lang="en-FI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50C82B-AB17-E6FA-6BDC-65D862FAD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3992" y="522669"/>
            <a:ext cx="4036750" cy="1408244"/>
          </a:xfrm>
        </p:spPr>
        <p:txBody>
          <a:bodyPr/>
          <a:lstStyle/>
          <a:p>
            <a:r>
              <a:rPr lang="fi-FI" dirty="0" err="1"/>
              <a:t>Creating</a:t>
            </a:r>
            <a:r>
              <a:rPr lang="fi-FI" dirty="0"/>
              <a:t> </a:t>
            </a:r>
            <a:r>
              <a:rPr lang="fi-FI" dirty="0" err="1"/>
              <a:t>Simulations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E618F-5EE5-EA35-8E57-38C964E0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414" y="522669"/>
            <a:ext cx="2305918" cy="2308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4842A5-AC14-F067-F2E6-AB99CAE59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656" y="3429000"/>
            <a:ext cx="1917433" cy="242789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07E0AC-F1E1-EFA6-55B2-C752EDB792C0}"/>
              </a:ext>
            </a:extLst>
          </p:cNvPr>
          <p:cNvSpPr txBox="1"/>
          <p:nvPr/>
        </p:nvSpPr>
        <p:spPr>
          <a:xfrm>
            <a:off x="2957104" y="4673944"/>
            <a:ext cx="2072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spc="50" dirty="0" err="1">
                <a:ln w="9525" cmpd="sng">
                  <a:solidFill>
                    <a:schemeClr val="accent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Typical</a:t>
            </a:r>
            <a:r>
              <a:rPr lang="fi-FI" sz="2400" b="1" spc="50" dirty="0">
                <a:ln w="9525" cmpd="sng">
                  <a:solidFill>
                    <a:schemeClr val="accent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fi-FI" sz="2400" b="1" spc="50" dirty="0" err="1">
                <a:ln w="9525" cmpd="sng">
                  <a:solidFill>
                    <a:schemeClr val="accent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simulation</a:t>
            </a:r>
            <a:r>
              <a:rPr lang="fi-FI" sz="2400" b="1" spc="50" dirty="0">
                <a:ln w="9525" cmpd="sng">
                  <a:solidFill>
                    <a:schemeClr val="accent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fi-FI" sz="2400" b="1" spc="50" dirty="0" err="1">
                <a:ln w="9525" cmpd="sng">
                  <a:solidFill>
                    <a:schemeClr val="accent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area</a:t>
            </a:r>
            <a:endParaRPr lang="en-FI" sz="2400" b="1" spc="50" dirty="0" err="1">
              <a:ln w="9525" cmpd="sng">
                <a:solidFill>
                  <a:schemeClr val="accent6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D303F5-A749-380A-4A5D-0F113FABD664}"/>
              </a:ext>
            </a:extLst>
          </p:cNvPr>
          <p:cNvSpPr txBox="1"/>
          <p:nvPr/>
        </p:nvSpPr>
        <p:spPr>
          <a:xfrm>
            <a:off x="2889213" y="535384"/>
            <a:ext cx="125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spc="50" dirty="0" err="1">
                <a:ln w="952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Chip</a:t>
            </a:r>
            <a:endParaRPr lang="fi-FI" sz="2400" b="1" spc="50" dirty="0">
              <a:ln w="9525" cmpd="sng">
                <a:solidFill>
                  <a:srgbClr val="6685F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fi-FI" sz="700" spc="50" dirty="0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</a:t>
            </a:r>
            <a:r>
              <a:rPr lang="fi-FI" sz="700" spc="50" dirty="0" err="1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differs</a:t>
            </a:r>
            <a:r>
              <a:rPr lang="fi-FI" sz="700" spc="50" dirty="0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fi-FI" sz="700" spc="50" dirty="0" err="1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from</a:t>
            </a:r>
            <a:r>
              <a:rPr lang="fi-FI" sz="700" spc="50" dirty="0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fi-FI" sz="700" spc="50" dirty="0" err="1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</a:t>
            </a:r>
            <a:r>
              <a:rPr lang="fi-FI" sz="700" spc="50" dirty="0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fi-FI" sz="700" spc="50" dirty="0" err="1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one</a:t>
            </a:r>
            <a:r>
              <a:rPr lang="fi-FI" sz="700" spc="50" dirty="0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in </a:t>
            </a:r>
            <a:r>
              <a:rPr lang="fi-FI" sz="700" spc="50" dirty="0" err="1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</a:t>
            </a:r>
            <a:r>
              <a:rPr lang="fi-FI" sz="700" spc="50" dirty="0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fi-FI" sz="700" spc="50" dirty="0" err="1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sample</a:t>
            </a:r>
            <a:r>
              <a:rPr lang="fi-FI" sz="700" spc="50" dirty="0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fi-FI" sz="700" spc="50" dirty="0" err="1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holder</a:t>
            </a:r>
            <a:r>
              <a:rPr lang="fi-FI" sz="700" spc="50" dirty="0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for </a:t>
            </a:r>
            <a:r>
              <a:rPr lang="fi-FI" sz="700" spc="50" dirty="0" err="1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illustrative</a:t>
            </a:r>
            <a:r>
              <a:rPr lang="fi-FI" sz="700" spc="50" dirty="0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fi-FI" sz="700" spc="50" dirty="0" err="1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purposes</a:t>
            </a:r>
            <a:r>
              <a:rPr lang="fi-FI" sz="700" spc="50" dirty="0">
                <a:ln w="3175" cmpd="sng">
                  <a:solidFill>
                    <a:srgbClr val="6685F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en-FI" sz="700" spc="50" dirty="0" err="1">
              <a:ln w="3175" cmpd="sng">
                <a:solidFill>
                  <a:srgbClr val="6685F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2B7C03-9836-1E91-0FB0-30F530C3673A}"/>
              </a:ext>
            </a:extLst>
          </p:cNvPr>
          <p:cNvCxnSpPr>
            <a:cxnSpLocks/>
          </p:cNvCxnSpPr>
          <p:nvPr/>
        </p:nvCxnSpPr>
        <p:spPr>
          <a:xfrm flipV="1">
            <a:off x="2892669" y="522669"/>
            <a:ext cx="1776745" cy="2378793"/>
          </a:xfrm>
          <a:prstGeom prst="line">
            <a:avLst/>
          </a:prstGeom>
          <a:ln w="38100">
            <a:solidFill>
              <a:srgbClr val="6685F4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F6E1A6-2263-EF91-4538-373F90F5A30B}"/>
              </a:ext>
            </a:extLst>
          </p:cNvPr>
          <p:cNvCxnSpPr>
            <a:cxnSpLocks/>
          </p:cNvCxnSpPr>
          <p:nvPr/>
        </p:nvCxnSpPr>
        <p:spPr>
          <a:xfrm flipV="1">
            <a:off x="3270250" y="2831514"/>
            <a:ext cx="3705082" cy="572086"/>
          </a:xfrm>
          <a:prstGeom prst="line">
            <a:avLst/>
          </a:prstGeom>
          <a:ln w="38100">
            <a:solidFill>
              <a:srgbClr val="6685F4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232AF61-3EC0-4262-528F-4B8486C73EFE}"/>
              </a:ext>
            </a:extLst>
          </p:cNvPr>
          <p:cNvSpPr/>
          <p:nvPr/>
        </p:nvSpPr>
        <p:spPr>
          <a:xfrm>
            <a:off x="5195379" y="1631950"/>
            <a:ext cx="314989" cy="60325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5FC62C-B32E-13A1-047C-5E13687D002F}"/>
              </a:ext>
            </a:extLst>
          </p:cNvPr>
          <p:cNvCxnSpPr>
            <a:cxnSpLocks/>
          </p:cNvCxnSpPr>
          <p:nvPr/>
        </p:nvCxnSpPr>
        <p:spPr>
          <a:xfrm flipV="1">
            <a:off x="4863656" y="2235200"/>
            <a:ext cx="331723" cy="1168400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8DA2D5-4077-3DDE-8037-92E37872EFFA}"/>
              </a:ext>
            </a:extLst>
          </p:cNvPr>
          <p:cNvCxnSpPr>
            <a:cxnSpLocks/>
          </p:cNvCxnSpPr>
          <p:nvPr/>
        </p:nvCxnSpPr>
        <p:spPr>
          <a:xfrm flipH="1" flipV="1">
            <a:off x="5509904" y="2235200"/>
            <a:ext cx="1278881" cy="1168400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837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31BF7-3CCD-C1F5-9565-ACB0055E9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5898" y="2030412"/>
            <a:ext cx="5742848" cy="3979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 err="1">
                <a:ea typeface="Source Code Variable" panose="020B0309030403020204" pitchFamily="49" charset="0"/>
              </a:rPr>
              <a:t>Geometry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can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be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inserted</a:t>
            </a:r>
            <a:r>
              <a:rPr lang="fi-FI" sz="2000" dirty="0">
                <a:ea typeface="Source Code Variable" panose="020B0309030403020204" pitchFamily="49" charset="0"/>
              </a:rPr>
              <a:t>, </a:t>
            </a:r>
            <a:r>
              <a:rPr lang="fi-FI" sz="2000" dirty="0" err="1">
                <a:ea typeface="Source Code Variable" panose="020B0309030403020204" pitchFamily="49" charset="0"/>
              </a:rPr>
              <a:t>created</a:t>
            </a:r>
            <a:r>
              <a:rPr lang="fi-FI" sz="2000" dirty="0">
                <a:ea typeface="Source Code Variable" panose="020B0309030403020204" pitchFamily="49" charset="0"/>
              </a:rPr>
              <a:t>, and </a:t>
            </a:r>
            <a:r>
              <a:rPr lang="fi-FI" sz="2000" dirty="0" err="1">
                <a:ea typeface="Source Code Variable" panose="020B0309030403020204" pitchFamily="49" charset="0"/>
              </a:rPr>
              <a:t>combined</a:t>
            </a:r>
            <a:r>
              <a:rPr lang="fi-FI" sz="2000" dirty="0">
                <a:ea typeface="Source Code Variable" panose="020B0309030403020204" pitchFamily="49" charset="0"/>
              </a:rPr>
              <a:t> as </a:t>
            </a:r>
            <a:r>
              <a:rPr lang="fi-FI" sz="2000" dirty="0" err="1">
                <a:ea typeface="Source Code Variable" panose="020B0309030403020204" pitchFamily="49" charset="0"/>
              </a:rPr>
              <a:t>normal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with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  <a:hlinkClick r:id="rId2"/>
              </a:rPr>
              <a:t>KLayout</a:t>
            </a:r>
            <a:r>
              <a:rPr lang="fi-FI" sz="2000" dirty="0">
                <a:ea typeface="Source Code Variable" panose="020B0309030403020204" pitchFamily="49" charset="0"/>
                <a:hlinkClick r:id="rId2"/>
              </a:rPr>
              <a:t> API</a:t>
            </a:r>
            <a:r>
              <a:rPr lang="fi-FI" sz="2000" dirty="0">
                <a:ea typeface="Source Code Variable" panose="020B0309030403020204" pitchFamily="49" charset="0"/>
              </a:rPr>
              <a:t>.</a:t>
            </a:r>
          </a:p>
          <a:p>
            <a:pPr marL="0" indent="0">
              <a:buNone/>
            </a:pPr>
            <a:r>
              <a:rPr lang="fi-FI" sz="2000" dirty="0" err="1">
                <a:ea typeface="Source Code Variable" panose="020B0309030403020204" pitchFamily="49" charset="0"/>
              </a:rPr>
              <a:t>Now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we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additionally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add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i="1" dirty="0" err="1">
                <a:ea typeface="Source Code Variable" panose="020B0309030403020204" pitchFamily="49" charset="0"/>
              </a:rPr>
              <a:t>internal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or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i="1" dirty="0" err="1">
                <a:ea typeface="Source Code Variable" panose="020B0309030403020204" pitchFamily="49" charset="0"/>
              </a:rPr>
              <a:t>edge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ports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with</a:t>
            </a:r>
            <a:endParaRPr lang="fi-FI" sz="2000" dirty="0">
              <a:ea typeface="Source Code Variable" panose="020B0309030403020204" pitchFamily="49" charset="0"/>
            </a:endParaRPr>
          </a:p>
          <a:p>
            <a:r>
              <a:rPr lang="en-GB" sz="1800" b="0" dirty="0" err="1">
                <a:solidFill>
                  <a:srgbClr val="E06C75"/>
                </a:solidFill>
                <a:effectLst/>
                <a:latin typeface="Source Code Pro" panose="020B0509030403020204" pitchFamily="49" charset="0"/>
              </a:rPr>
              <a:t>self</a:t>
            </a:r>
            <a:r>
              <a:rPr lang="en-GB" sz="1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.ports.append</a:t>
            </a:r>
            <a:r>
              <a:rPr lang="en-GB" sz="1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r>
              <a:rPr lang="en-GB" sz="1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InternalPort</a:t>
            </a:r>
            <a:r>
              <a:rPr lang="en-GB" sz="1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r>
              <a:rPr lang="en-GB" sz="1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i</a:t>
            </a:r>
            <a:r>
              <a:rPr lang="en-GB" sz="1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	</a:t>
            </a:r>
            <a:r>
              <a:rPr lang="en-GB" sz="1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refpoint</a:t>
            </a:r>
            <a:r>
              <a:rPr lang="en-GB" sz="1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face))</a:t>
            </a:r>
          </a:p>
          <a:p>
            <a:pPr marL="0" indent="0">
              <a:buNone/>
            </a:pPr>
            <a:r>
              <a:rPr lang="fi-FI" sz="2000" dirty="0" err="1">
                <a:ea typeface="Source Code Variable" panose="020B0309030403020204" pitchFamily="49" charset="0"/>
              </a:rPr>
              <a:t>or</a:t>
            </a:r>
            <a:r>
              <a:rPr lang="fi-FI" sz="2000" dirty="0">
                <a:ea typeface="Source Code Variable" panose="020B0309030403020204" pitchFamily="49" charset="0"/>
              </a:rPr>
              <a:t> for </a:t>
            </a:r>
            <a:r>
              <a:rPr lang="fi-FI" sz="2000" dirty="0" err="1">
                <a:ea typeface="Source Code Variable" panose="020B0309030403020204" pitchFamily="49" charset="0"/>
              </a:rPr>
              <a:t>connections</a:t>
            </a:r>
            <a:r>
              <a:rPr lang="fi-FI" sz="2000" dirty="0">
                <a:ea typeface="Source Code Variable" panose="020B0309030403020204" pitchFamily="49" charset="0"/>
              </a:rPr>
              <a:t> to </a:t>
            </a:r>
            <a:r>
              <a:rPr lang="fi-FI" sz="2000" dirty="0" err="1">
                <a:ea typeface="Source Code Variable" panose="020B0309030403020204" pitchFamily="49" charset="0"/>
              </a:rPr>
              <a:t>edges</a:t>
            </a:r>
            <a:r>
              <a:rPr lang="fi-FI" sz="2000" dirty="0">
                <a:ea typeface="Source Code Variable" panose="020B0309030403020204" pitchFamily="49" charset="0"/>
              </a:rPr>
              <a:t> of </a:t>
            </a:r>
            <a:r>
              <a:rPr lang="fi-FI" sz="2000" dirty="0" err="1">
                <a:ea typeface="Source Code Variable" panose="020B0309030403020204" pitchFamily="49" charset="0"/>
              </a:rPr>
              <a:t>simulation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area</a:t>
            </a:r>
            <a:endParaRPr lang="fi-FI" sz="2000" dirty="0">
              <a:ea typeface="Source Code Variable" panose="020B0309030403020204" pitchFamily="49" charset="0"/>
            </a:endParaRPr>
          </a:p>
          <a:p>
            <a:r>
              <a:rPr lang="en-GB" sz="1800" b="0" dirty="0" err="1">
                <a:solidFill>
                  <a:srgbClr val="E06C75"/>
                </a:solidFill>
                <a:effectLst/>
                <a:latin typeface="Source Code Pro" panose="020B0509030403020204" pitchFamily="49" charset="0"/>
              </a:rPr>
              <a:t>self</a:t>
            </a:r>
            <a:r>
              <a:rPr lang="en-GB" sz="1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.produce_waveguide_to_port</a:t>
            </a:r>
            <a:r>
              <a:rPr lang="en-GB" sz="1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br>
              <a:rPr lang="en-GB" sz="1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1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	location, direction, </a:t>
            </a:r>
            <a:r>
              <a:rPr lang="en-GB" sz="1800" dirty="0">
                <a:solidFill>
                  <a:srgbClr val="ABB2BF"/>
                </a:solidFill>
                <a:latin typeface="Source Code Pro" panose="020B0509030403020204" pitchFamily="49" charset="0"/>
              </a:rPr>
              <a:t>edge[str]</a:t>
            </a:r>
            <a:r>
              <a:rPr lang="en-GB" sz="1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</a:t>
            </a:r>
          </a:p>
          <a:p>
            <a:pPr marL="0" indent="0">
              <a:buNone/>
            </a:pPr>
            <a:r>
              <a:rPr lang="fi-FI" sz="2000" dirty="0" err="1">
                <a:ea typeface="Source Code Variable" panose="020B0309030403020204" pitchFamily="49" charset="0"/>
              </a:rPr>
              <a:t>Parametrization</a:t>
            </a:r>
            <a:r>
              <a:rPr lang="fi-FI" sz="2000" dirty="0">
                <a:ea typeface="Source Code Variable" panose="020B0309030403020204" pitchFamily="49" charset="0"/>
              </a:rPr>
              <a:t> is </a:t>
            </a:r>
            <a:r>
              <a:rPr lang="fi-FI" sz="2000" dirty="0" err="1">
                <a:ea typeface="Source Code Variable" panose="020B0309030403020204" pitchFamily="49" charset="0"/>
              </a:rPr>
              <a:t>copied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from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qubit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with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en-GB" sz="2000" b="0" dirty="0">
                <a:solidFill>
                  <a:srgbClr val="61AFEF"/>
                </a:solidFill>
                <a:effectLst/>
                <a:latin typeface="Source Code Pro" panose="020B0509030403020204" pitchFamily="49" charset="0"/>
              </a:rPr>
              <a:t>@add_parameters_from</a:t>
            </a:r>
            <a:endParaRPr lang="fi-FI" sz="2000" dirty="0">
              <a:ea typeface="Source Code Variable" panose="020B0309030403020204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E96726-0248-F606-B0C9-A58BC1BCF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8178" y="522669"/>
            <a:ext cx="5563514" cy="1408244"/>
          </a:xfrm>
        </p:spPr>
        <p:txBody>
          <a:bodyPr/>
          <a:lstStyle/>
          <a:p>
            <a:r>
              <a:rPr lang="fi-FI" sz="4400" dirty="0" err="1"/>
              <a:t>Create</a:t>
            </a:r>
            <a:r>
              <a:rPr lang="fi-FI" sz="4400" dirty="0"/>
              <a:t> a </a:t>
            </a:r>
            <a:r>
              <a:rPr lang="fi-FI" sz="4200" dirty="0" err="1">
                <a:latin typeface="Cartograph Mono CF Medium" pitchFamily="49" charset="77"/>
                <a:ea typeface="Source Code Variable" panose="020B0309030403020204" pitchFamily="49" charset="0"/>
                <a:hlinkClick r:id="rId3"/>
              </a:rPr>
              <a:t>Simulation</a:t>
            </a:r>
            <a:r>
              <a:rPr lang="fi-FI" sz="4400" dirty="0">
                <a:latin typeface="Cartograph Mono CF Medium" pitchFamily="49" charset="77"/>
                <a:hlinkClick r:id="rId3"/>
              </a:rPr>
              <a:t> </a:t>
            </a:r>
            <a:r>
              <a:rPr lang="fi-FI" sz="4400" dirty="0" err="1">
                <a:latin typeface="Cartograph Mono CF Medium" pitchFamily="49" charset="77"/>
                <a:hlinkClick r:id="rId3"/>
              </a:rPr>
              <a:t>class</a:t>
            </a:r>
            <a:endParaRPr lang="en-FI" dirty="0">
              <a:latin typeface="Cartograph Mono CF Medium" pitchFamily="49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F0440-8B09-D290-E13A-A24BC7FF859F}"/>
              </a:ext>
            </a:extLst>
          </p:cNvPr>
          <p:cNvSpPr txBox="1"/>
          <p:nvPr/>
        </p:nvSpPr>
        <p:spPr>
          <a:xfrm>
            <a:off x="334963" y="1105296"/>
            <a:ext cx="5883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kqcircuits.qubits.concentric_transmon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ConcentricTransmon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kqcircuits.simulations.simulation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Simulation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kqcircuits.pya_resolver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pya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kqcircuits.util.parameters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Param,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pdt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add_parameters_from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kqcircuits.simulations.port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InternalPort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endParaRPr lang="en-GB" sz="800" b="0" dirty="0">
              <a:solidFill>
                <a:srgbClr val="61AFEF"/>
              </a:solidFill>
              <a:latin typeface="Source Code Pro"/>
            </a:endParaRPr>
          </a:p>
          <a:p>
            <a:pPr>
              <a:defRPr/>
            </a:pPr>
            <a:endParaRPr lang="en-GB" sz="800" b="0" dirty="0">
              <a:solidFill>
                <a:srgbClr val="61AFEF"/>
              </a:solidFill>
              <a:latin typeface="Source Code Pro"/>
            </a:endParaRPr>
          </a:p>
          <a:p>
            <a:pPr>
              <a:defRPr/>
            </a:pPr>
            <a:endParaRPr lang="en-GB" sz="800" dirty="0">
              <a:solidFill>
                <a:srgbClr val="61AFE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61AFEF"/>
                </a:solidFill>
                <a:latin typeface="Source Code Pro"/>
              </a:rPr>
              <a:t>@add_parameters_from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(ConcentricTransmon,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"*"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D19A66"/>
                </a:solidFill>
                <a:latin typeface="Source Code Pro"/>
              </a:rPr>
              <a:t>junction_type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"Sim"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D19A66"/>
                </a:solidFill>
                <a:latin typeface="Source Code Pro"/>
              </a:rPr>
              <a:t>fluxline_type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"none"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class</a:t>
            </a:r>
            <a:r>
              <a:rPr lang="en-GB" sz="800" b="0" dirty="0">
                <a:solidFill>
                  <a:srgbClr val="E5C07B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E5C07B"/>
                </a:solidFill>
                <a:latin typeface="Source Code Pro"/>
              </a:rPr>
              <a:t>ConcentricTransmonCouplingsSim</a:t>
            </a:r>
            <a:r>
              <a:rPr lang="en-GB" sz="800" b="0" dirty="0">
                <a:solidFill>
                  <a:srgbClr val="E5C07B"/>
                </a:solidFill>
                <a:latin typeface="Source Code Pro"/>
              </a:rPr>
              <a:t>(Simulation)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qubit_faces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Param(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pdt.TypeList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"List of faces"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[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"1t1"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"2b1"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])</a:t>
            </a:r>
            <a:endParaRPr lang="en-GB" sz="800" dirty="0"/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def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61AFEF"/>
                </a:solidFill>
                <a:latin typeface="Source Code Pro"/>
              </a:rPr>
              <a:t>build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self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):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Translation between elements faces and port faces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port_face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.face_ids.index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.qubit_faces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[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])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Insert the qubit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qubit_cell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.add_element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ConcentricTransmon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**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{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**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.get_parameters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(),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face_ids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.qubit_faces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})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qubit_trans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pya.DTrans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False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(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.box.left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+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.box.right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/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(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.box.bottom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+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.box.top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/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qubit_inst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refp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.insert_cell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qubit_cell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qubit_trans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D19A66"/>
                </a:solidFill>
                <a:latin typeface="Source Code Pro"/>
              </a:rPr>
              <a:t>rec_levels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None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Add ports at the two islands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if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.junction_type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'Sim'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    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.ports.append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       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InternalPort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refp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[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port_squid_a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face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port_face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))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    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.ports.append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       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InternalPort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refp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[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port_squid_b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face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port_face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))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    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Add ports at the couplers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for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i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56B6C2"/>
                </a:solidFill>
                <a:latin typeface="Source Code Pro"/>
              </a:rPr>
              <a:t>range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56B6C2"/>
                </a:solidFill>
                <a:latin typeface="Source Code Pro"/>
              </a:rPr>
              <a:t>len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.couplers_angle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)):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    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.produce_waveguide_to_port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refp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[</a:t>
            </a:r>
            <a:r>
              <a:rPr lang="en-GB" sz="800" b="0" dirty="0" err="1">
                <a:solidFill>
                  <a:srgbClr val="C678DD"/>
                </a:solidFill>
                <a:latin typeface="Source Code Pro"/>
              </a:rPr>
              <a:t>f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"port_coupler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_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{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i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+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1}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refp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[</a:t>
            </a:r>
            <a:r>
              <a:rPr lang="en-GB" sz="800" b="0" dirty="0" err="1">
                <a:solidFill>
                  <a:srgbClr val="C678DD"/>
                </a:solidFill>
                <a:latin typeface="Source Code Pro"/>
              </a:rPr>
              <a:t>f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"port_coupler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_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{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i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+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1}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_corner"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], i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+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3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                          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'bottom'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a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.couplers_a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[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i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b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 err="1">
                <a:solidFill>
                  <a:srgbClr val="E06C75"/>
                </a:solidFill>
                <a:latin typeface="Source Code Pro"/>
              </a:rPr>
              <a:t>self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.couplers_b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[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i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face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port_face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928870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31BF7-3CCD-C1F5-9565-ACB0055E9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5898" y="2030412"/>
            <a:ext cx="5742848" cy="3979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>
                <a:ea typeface="Source Code Variable" panose="020B0309030403020204" pitchFamily="49" charset="0"/>
              </a:rPr>
              <a:t>In a </a:t>
            </a:r>
            <a:r>
              <a:rPr lang="fi-FI" sz="2000" dirty="0" err="1">
                <a:ea typeface="Source Code Variable" panose="020B0309030403020204" pitchFamily="49" charset="0"/>
              </a:rPr>
              <a:t>separate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file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importing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class</a:t>
            </a:r>
            <a:r>
              <a:rPr lang="fi-FI" sz="2000" dirty="0">
                <a:ea typeface="Source Code Variable" panose="020B0309030403020204" pitchFamily="49" charset="0"/>
              </a:rPr>
              <a:t> (</a:t>
            </a:r>
            <a:r>
              <a:rPr lang="fi-FI" sz="2000" dirty="0" err="1">
                <a:ea typeface="Source Code Variable" panose="020B0309030403020204" pitchFamily="49" charset="0"/>
              </a:rPr>
              <a:t>or</a:t>
            </a:r>
            <a:r>
              <a:rPr lang="fi-FI" sz="2000" dirty="0">
                <a:ea typeface="Source Code Variable" panose="020B0309030403020204" pitchFamily="49" charset="0"/>
              </a:rPr>
              <a:t> in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same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file</a:t>
            </a:r>
            <a:r>
              <a:rPr lang="fi-FI" sz="2000" dirty="0">
                <a:ea typeface="Source Code Variable" panose="020B0309030403020204" pitchFamily="49" charset="0"/>
              </a:rPr>
              <a:t> for </a:t>
            </a:r>
            <a:r>
              <a:rPr lang="fi-FI" sz="2000" dirty="0" err="1">
                <a:ea typeface="Source Code Variable" panose="020B0309030403020204" pitchFamily="49" charset="0"/>
              </a:rPr>
              <a:t>brevity</a:t>
            </a:r>
            <a:r>
              <a:rPr lang="fi-FI" sz="2000" dirty="0">
                <a:ea typeface="Source Code Variable" panose="020B0309030403020204" pitchFamily="49" charset="0"/>
              </a:rPr>
              <a:t>)</a:t>
            </a:r>
          </a:p>
          <a:p>
            <a:pPr marL="0" indent="0">
              <a:buNone/>
            </a:pPr>
            <a:r>
              <a:rPr lang="fi-FI" sz="2000" dirty="0" err="1">
                <a:ea typeface="Source Code Variable" panose="020B0309030403020204" pitchFamily="49" charset="0"/>
              </a:rPr>
              <a:t>First</a:t>
            </a:r>
            <a:r>
              <a:rPr lang="fi-FI" sz="2000" dirty="0">
                <a:ea typeface="Source Code Variable" panose="020B0309030403020204" pitchFamily="49" charset="0"/>
              </a:rPr>
              <a:t>, </a:t>
            </a:r>
            <a:r>
              <a:rPr lang="fi-FI" sz="2000" dirty="0" err="1">
                <a:ea typeface="Source Code Variable" panose="020B0309030403020204" pitchFamily="49" charset="0"/>
              </a:rPr>
              <a:t>let’s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store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our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arguments</a:t>
            </a:r>
            <a:r>
              <a:rPr lang="fi-FI" sz="2000" dirty="0">
                <a:ea typeface="Source Code Variable" panose="020B0309030403020204" pitchFamily="49" charset="0"/>
              </a:rPr>
              <a:t> for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Simulation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class</a:t>
            </a:r>
            <a:r>
              <a:rPr lang="fi-FI" sz="2000" dirty="0">
                <a:ea typeface="Source Code Variable" panose="020B0309030403020204" pitchFamily="49" charset="0"/>
              </a:rPr>
              <a:t> in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en-GB" sz="19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sim_parameters</a:t>
            </a:r>
            <a:r>
              <a:rPr lang="en-GB" sz="19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dictionary</a:t>
            </a:r>
            <a:r>
              <a:rPr lang="fi-FI" sz="2000" dirty="0">
                <a:ea typeface="Source Code Variable" panose="020B0309030403020204" pitchFamily="49" charset="0"/>
              </a:rPr>
              <a:t>, </a:t>
            </a:r>
            <a:r>
              <a:rPr lang="fi-FI" sz="2000" dirty="0" err="1">
                <a:ea typeface="Source Code Variable" panose="020B0309030403020204" pitchFamily="49" charset="0"/>
              </a:rPr>
              <a:t>such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that</a:t>
            </a:r>
            <a:r>
              <a:rPr lang="fi-FI" sz="2000" dirty="0">
                <a:ea typeface="Source Code Variable" panose="020B0309030403020204" pitchFamily="49" charset="0"/>
              </a:rPr>
              <a:t>, </a:t>
            </a:r>
            <a:r>
              <a:rPr lang="fi-FI" sz="2000" dirty="0" err="1">
                <a:ea typeface="Source Code Variable" panose="020B0309030403020204" pitchFamily="49" charset="0"/>
              </a:rPr>
              <a:t>we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will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eventually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call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en-GB" sz="19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sim_class</a:t>
            </a:r>
            <a:r>
              <a:rPr lang="en-GB" sz="1900" dirty="0">
                <a:solidFill>
                  <a:srgbClr val="ABB2BF"/>
                </a:solidFill>
                <a:latin typeface="Source Code Pro" panose="020B0509030403020204" pitchFamily="49" charset="0"/>
              </a:rPr>
              <a:t>(…, **</a:t>
            </a:r>
            <a:r>
              <a:rPr lang="en-GB" sz="1900" dirty="0" err="1">
                <a:solidFill>
                  <a:srgbClr val="ABB2BF"/>
                </a:solidFill>
                <a:latin typeface="Source Code Pro" panose="020B0509030403020204" pitchFamily="49" charset="0"/>
              </a:rPr>
              <a:t>sim_parameters</a:t>
            </a:r>
            <a:r>
              <a:rPr lang="en-GB" sz="1900" dirty="0">
                <a:solidFill>
                  <a:srgbClr val="ABB2BF"/>
                </a:solidFill>
                <a:latin typeface="Source Code Pro" panose="020B0509030403020204" pitchFamily="49" charset="0"/>
              </a:rPr>
              <a:t>)</a:t>
            </a:r>
            <a:r>
              <a:rPr lang="fi-FI" sz="2000" dirty="0">
                <a:ea typeface="Source Code Variable" panose="020B0309030403020204" pitchFamily="49" charset="0"/>
              </a:rPr>
              <a:t>. </a:t>
            </a:r>
            <a:r>
              <a:rPr lang="fi-FI" sz="2000" dirty="0" err="1">
                <a:ea typeface="Source Code Variable" panose="020B0309030403020204" pitchFamily="49" charset="0"/>
              </a:rPr>
              <a:t>This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will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be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useful</a:t>
            </a:r>
            <a:r>
              <a:rPr lang="fi-FI" sz="2000" dirty="0">
                <a:ea typeface="Source Code Variable" panose="020B0309030403020204" pitchFamily="49" charset="0"/>
              </a:rPr>
              <a:t> in a </a:t>
            </a:r>
            <a:r>
              <a:rPr lang="fi-FI" sz="2000" dirty="0" err="1">
                <a:ea typeface="Source Code Variable" panose="020B0309030403020204" pitchFamily="49" charset="0"/>
              </a:rPr>
              <a:t>moment</a:t>
            </a:r>
            <a:r>
              <a:rPr lang="fi-FI" sz="2000" dirty="0">
                <a:ea typeface="Source Code Variable" panose="020B0309030403020204" pitchFamily="49" charset="0"/>
              </a:rPr>
              <a:t>…</a:t>
            </a:r>
            <a:endParaRPr lang="fi-FI" sz="1900" dirty="0">
              <a:ea typeface="Source Code Variable" panose="020B0309030403020204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E96726-0248-F606-B0C9-A58BC1BCF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8178" y="522669"/>
            <a:ext cx="5563514" cy="1408244"/>
          </a:xfrm>
        </p:spPr>
        <p:txBody>
          <a:bodyPr/>
          <a:lstStyle/>
          <a:p>
            <a:r>
              <a:rPr lang="fi-FI" sz="4400" dirty="0" err="1"/>
              <a:t>Create</a:t>
            </a:r>
            <a:r>
              <a:rPr lang="fi-FI" sz="4400" dirty="0"/>
              <a:t> a </a:t>
            </a:r>
            <a:br>
              <a:rPr lang="fi-FI" sz="4400" dirty="0"/>
            </a:br>
            <a:r>
              <a:rPr lang="fi-FI" sz="4400" dirty="0" err="1"/>
              <a:t>Simulation</a:t>
            </a:r>
            <a:r>
              <a:rPr lang="fi-FI" sz="4400" dirty="0"/>
              <a:t> </a:t>
            </a:r>
            <a:r>
              <a:rPr lang="fi-FI" sz="4400" dirty="0" err="1"/>
              <a:t>script</a:t>
            </a:r>
            <a:endParaRPr lang="en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F0440-8B09-D290-E13A-A24BC7FF859F}"/>
              </a:ext>
            </a:extLst>
          </p:cNvPr>
          <p:cNvSpPr txBox="1"/>
          <p:nvPr/>
        </p:nvSpPr>
        <p:spPr>
          <a:xfrm>
            <a:off x="334963" y="1070174"/>
            <a:ext cx="588321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logging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sys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pathlib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Path</a:t>
            </a:r>
            <a:endParaRPr lang="en-GB" sz="800" dirty="0"/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kqcircuits.simulations.concentrictransmon_couplings_sim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ConcentricTransmonCouplingsSim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kqcircuits.pya_resolver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pya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kqcircuits.simulations.export.elmer.elmer_export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export_elmer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kqcircuits.simulations.export.simulation_export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export_simulation_oas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sweep_simulation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\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cross_sweep_simulation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kqcircuits.util.export_helper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create_or_empty_tmp_directory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get_active_or_new_layout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\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open_with_klayout_or_default_application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Prepare output directory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dir_path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create_or_empty_tmp_directory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(Path(</a:t>
            </a:r>
            <a:r>
              <a:rPr lang="en-GB" sz="800" b="0" dirty="0">
                <a:solidFill>
                  <a:srgbClr val="E06C75"/>
                </a:solidFill>
                <a:latin typeface="Source Code Pro"/>
              </a:rPr>
              <a:t>__file__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).stem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+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"_output"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Simulation parameters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sim_class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ConcentricTransmonCouplingsSim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sim_parameters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{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Arguments for the base Simulation class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'name'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concentrictransmon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'box'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pya.DBox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pya.DPoint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pya.DPoint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2000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2000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)),  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total area for simulation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use_ports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True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use_internal_ports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True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 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wave ports are actually internal (lumped) ports instead of at the edge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waveguide_length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100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 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wave port length before terminating with </a:t>
            </a:r>
            <a:r>
              <a:rPr lang="en-GB" sz="800" b="0" i="1" dirty="0" err="1">
                <a:solidFill>
                  <a:srgbClr val="5C6370"/>
                </a:solidFill>
                <a:latin typeface="Source Code Pro"/>
              </a:rPr>
              <a:t>InternalPort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 in this case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Nominal qubit parameters for the inherited </a:t>
            </a:r>
            <a:r>
              <a:rPr lang="en-GB" sz="800" b="0" i="1" dirty="0" err="1">
                <a:solidFill>
                  <a:srgbClr val="5C6370"/>
                </a:solidFill>
                <a:latin typeface="Source Code Pro"/>
              </a:rPr>
              <a:t>ConcentricTransmon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r_inner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110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...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}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231874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31BF7-3CCD-C1F5-9565-ACB0055E9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8178" y="2030412"/>
            <a:ext cx="5730568" cy="3979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 err="1">
                <a:ea typeface="Source Code Variable" panose="020B0309030403020204" pitchFamily="49" charset="0"/>
              </a:rPr>
              <a:t>Details</a:t>
            </a:r>
            <a:r>
              <a:rPr lang="fi-FI" sz="2000" dirty="0">
                <a:ea typeface="Source Code Variable" panose="020B0309030403020204" pitchFamily="49" charset="0"/>
              </a:rPr>
              <a:t> for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settings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are</a:t>
            </a:r>
            <a:r>
              <a:rPr lang="fi-FI" sz="2000" dirty="0">
                <a:ea typeface="Source Code Variable" panose="020B0309030403020204" pitchFamily="49" charset="0"/>
              </a:rPr>
              <a:t> in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  <a:hlinkClick r:id="rId2"/>
              </a:rPr>
              <a:t>export_elmer</a:t>
            </a:r>
            <a:r>
              <a:rPr lang="fi-FI" sz="2000" dirty="0">
                <a:ea typeface="Source Code Variable" panose="020B0309030403020204" pitchFamily="49" charset="0"/>
                <a:hlinkClick r:id="rId2"/>
              </a:rPr>
              <a:t> API</a:t>
            </a:r>
            <a:r>
              <a:rPr lang="fi-FI" sz="2000" dirty="0">
                <a:ea typeface="Source Code Variable" panose="020B0309030403020204" pitchFamily="49" charset="0"/>
              </a:rPr>
              <a:t> and </a:t>
            </a:r>
            <a:r>
              <a:rPr lang="fi-FI" sz="2000" dirty="0" err="1">
                <a:ea typeface="Source Code Variable" panose="020B0309030403020204" pitchFamily="49" charset="0"/>
              </a:rPr>
              <a:t>can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change</a:t>
            </a:r>
            <a:r>
              <a:rPr lang="fi-FI" sz="2000" dirty="0">
                <a:ea typeface="Source Code Variable" panose="020B0309030403020204" pitchFamily="49" charset="0"/>
              </a:rPr>
              <a:t> in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near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future</a:t>
            </a:r>
            <a:r>
              <a:rPr lang="fi-FI" sz="2000" dirty="0">
                <a:ea typeface="Source Code Variable" panose="020B0309030403020204" pitchFamily="49" charset="0"/>
              </a:rPr>
              <a:t> as Elmer </a:t>
            </a:r>
            <a:r>
              <a:rPr lang="fi-FI" sz="2000" dirty="0" err="1">
                <a:ea typeface="Source Code Variable" panose="020B0309030403020204" pitchFamily="49" charset="0"/>
              </a:rPr>
              <a:t>development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accelerates</a:t>
            </a:r>
            <a:r>
              <a:rPr lang="fi-FI" sz="2000" dirty="0">
                <a:ea typeface="Source Code Variable" panose="020B0309030403020204" pitchFamily="49" charset="0"/>
              </a:rPr>
              <a:t>.</a:t>
            </a:r>
          </a:p>
          <a:p>
            <a:pPr marL="0" indent="0">
              <a:buNone/>
            </a:pPr>
            <a:r>
              <a:rPr lang="fi-FI" sz="2000" dirty="0" err="1">
                <a:ea typeface="Source Code Variable" panose="020B0309030403020204" pitchFamily="49" charset="0"/>
              </a:rPr>
              <a:t>Number</a:t>
            </a:r>
            <a:r>
              <a:rPr lang="fi-FI" sz="2000" dirty="0">
                <a:ea typeface="Source Code Variable" panose="020B0309030403020204" pitchFamily="49" charset="0"/>
              </a:rPr>
              <a:t> of </a:t>
            </a:r>
            <a:r>
              <a:rPr lang="fi-FI" sz="2000" dirty="0" err="1">
                <a:ea typeface="Source Code Variable" panose="020B0309030403020204" pitchFamily="49" charset="0"/>
              </a:rPr>
              <a:t>processes</a:t>
            </a:r>
            <a:r>
              <a:rPr lang="fi-FI" sz="2000" dirty="0">
                <a:ea typeface="Source Code Variable" panose="020B0309030403020204" pitchFamily="49" charset="0"/>
              </a:rPr>
              <a:t> and </a:t>
            </a:r>
            <a:r>
              <a:rPr lang="fi-FI" sz="2000" dirty="0" err="1">
                <a:ea typeface="Source Code Variable" panose="020B0309030403020204" pitchFamily="49" charset="0"/>
              </a:rPr>
              <a:t>threads</a:t>
            </a:r>
            <a:r>
              <a:rPr lang="fi-FI" sz="2000" dirty="0">
                <a:ea typeface="Source Code Variable" panose="020B0309030403020204" pitchFamily="49" charset="0"/>
              </a:rPr>
              <a:t> to </a:t>
            </a:r>
            <a:r>
              <a:rPr lang="fi-FI" sz="2000" dirty="0" err="1">
                <a:ea typeface="Source Code Variable" panose="020B0309030403020204" pitchFamily="49" charset="0"/>
              </a:rPr>
              <a:t>use</a:t>
            </a:r>
            <a:r>
              <a:rPr lang="fi-FI" sz="2000" dirty="0">
                <a:ea typeface="Source Code Variable" panose="020B0309030403020204" pitchFamily="49" charset="0"/>
              </a:rPr>
              <a:t> is set </a:t>
            </a:r>
            <a:r>
              <a:rPr lang="fi-FI" sz="2000" dirty="0" err="1">
                <a:ea typeface="Source Code Variable" panose="020B0309030403020204" pitchFamily="49" charset="0"/>
              </a:rPr>
              <a:t>here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along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with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meshing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parameters</a:t>
            </a:r>
            <a:r>
              <a:rPr lang="fi-FI" sz="2000" dirty="0">
                <a:ea typeface="Source Code Variable" panose="020B0309030403020204" pitchFamily="49" charset="0"/>
              </a:rPr>
              <a:t>. Elmer </a:t>
            </a:r>
            <a:r>
              <a:rPr lang="fi-FI" sz="2000" dirty="0" err="1">
                <a:ea typeface="Source Code Variable" panose="020B0309030403020204" pitchFamily="49" charset="0"/>
              </a:rPr>
              <a:t>does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not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currently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use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adaptive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meshing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so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mesh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should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be</a:t>
            </a:r>
            <a:r>
              <a:rPr lang="fi-FI" sz="2000" dirty="0">
                <a:ea typeface="Source Code Variable" panose="020B0309030403020204" pitchFamily="49" charset="0"/>
              </a:rPr>
              <a:t> as </a:t>
            </a:r>
            <a:r>
              <a:rPr lang="fi-FI" sz="2000" dirty="0" err="1">
                <a:ea typeface="Source Code Variable" panose="020B0309030403020204" pitchFamily="49" charset="0"/>
              </a:rPr>
              <a:t>fine</a:t>
            </a:r>
            <a:r>
              <a:rPr lang="fi-FI" sz="2000" dirty="0">
                <a:ea typeface="Source Code Variable" panose="020B0309030403020204" pitchFamily="49" charset="0"/>
              </a:rPr>
              <a:t> as </a:t>
            </a:r>
            <a:r>
              <a:rPr lang="fi-FI" sz="2000" dirty="0" err="1">
                <a:ea typeface="Source Code Variable" panose="020B0309030403020204" pitchFamily="49" charset="0"/>
              </a:rPr>
              <a:t>you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need</a:t>
            </a:r>
            <a:r>
              <a:rPr lang="fi-FI" sz="2000" dirty="0">
                <a:ea typeface="Source Code Variable" panose="020B0309030403020204" pitchFamily="49" charset="0"/>
              </a:rPr>
              <a:t>.</a:t>
            </a:r>
          </a:p>
          <a:p>
            <a:pPr marL="0" indent="0">
              <a:buNone/>
            </a:pPr>
            <a:endParaRPr lang="fi-FI" sz="2000" dirty="0">
              <a:ea typeface="Source Code Variable" panose="020B0309030403020204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E96726-0248-F606-B0C9-A58BC1BCF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075" y="522669"/>
            <a:ext cx="5551617" cy="1408244"/>
          </a:xfrm>
        </p:spPr>
        <p:txBody>
          <a:bodyPr/>
          <a:lstStyle/>
          <a:p>
            <a:r>
              <a:rPr lang="fi-FI" sz="4400" dirty="0" err="1"/>
              <a:t>Setting</a:t>
            </a:r>
            <a:r>
              <a:rPr lang="fi-FI" sz="4400" dirty="0"/>
              <a:t> Elmer </a:t>
            </a:r>
            <a:r>
              <a:rPr lang="fi-FI" sz="4400" dirty="0" err="1"/>
              <a:t>parameters</a:t>
            </a:r>
            <a:endParaRPr lang="en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F0440-8B09-D290-E13A-A24BC7FF859F}"/>
              </a:ext>
            </a:extLst>
          </p:cNvPr>
          <p:cNvSpPr txBox="1"/>
          <p:nvPr/>
        </p:nvSpPr>
        <p:spPr>
          <a:xfrm>
            <a:off x="334963" y="1764829"/>
            <a:ext cx="588321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elmer_export_parameters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{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'path'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dir_path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'tool'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'capacitance'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'workflow'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{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run_gmsh_gui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False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run_elmergrid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True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run_elmer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True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run_paraview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False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n_workers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gmsh_n_threads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’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8,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elmer_n_processes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8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python_executable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'python’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},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linear_system_method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'mg'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p_element_order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mesh_size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’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{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global_max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50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.,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gap&amp;signal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[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.,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8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.],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gap&amp;ground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[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.,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8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.],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'port'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[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.,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8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.],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}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}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57281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31BF7-3CCD-C1F5-9565-ACB0055E9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5898" y="2030412"/>
            <a:ext cx="5742848" cy="3979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>
                <a:ea typeface="Source Code Variable" panose="020B0309030403020204" pitchFamily="49" charset="0"/>
              </a:rPr>
              <a:t>To </a:t>
            </a:r>
            <a:r>
              <a:rPr lang="fi-FI" sz="2000" dirty="0" err="1">
                <a:ea typeface="Source Code Variable" panose="020B0309030403020204" pitchFamily="49" charset="0"/>
              </a:rPr>
              <a:t>sweep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parameters</a:t>
            </a:r>
            <a:r>
              <a:rPr lang="fi-FI" sz="2000" dirty="0">
                <a:ea typeface="Source Code Variable" panose="020B0309030403020204" pitchFamily="49" charset="0"/>
              </a:rPr>
              <a:t> in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class</a:t>
            </a:r>
            <a:r>
              <a:rPr lang="fi-FI" sz="2000" dirty="0">
                <a:ea typeface="Source Code Variable" panose="020B0309030403020204" pitchFamily="49" charset="0"/>
              </a:rPr>
              <a:t> (</a:t>
            </a:r>
            <a:r>
              <a:rPr lang="fi-FI" sz="2000" dirty="0" err="1">
                <a:ea typeface="Source Code Variable" panose="020B0309030403020204" pitchFamily="49" charset="0"/>
              </a:rPr>
              <a:t>qubit</a:t>
            </a:r>
            <a:r>
              <a:rPr lang="fi-FI" sz="2000" dirty="0">
                <a:ea typeface="Source Code Variable" panose="020B0309030403020204" pitchFamily="49" charset="0"/>
              </a:rPr>
              <a:t> in </a:t>
            </a:r>
            <a:r>
              <a:rPr lang="fi-FI" sz="2000" dirty="0" err="1">
                <a:ea typeface="Source Code Variable" panose="020B0309030403020204" pitchFamily="49" charset="0"/>
              </a:rPr>
              <a:t>this</a:t>
            </a:r>
            <a:r>
              <a:rPr lang="fi-FI" sz="2000" dirty="0">
                <a:ea typeface="Source Code Variable" panose="020B0309030403020204" pitchFamily="49" charset="0"/>
              </a:rPr>
              <a:t> case), </a:t>
            </a:r>
            <a:r>
              <a:rPr lang="fi-FI" sz="2000" dirty="0" err="1">
                <a:ea typeface="Source Code Variable" panose="020B0309030403020204" pitchFamily="49" charset="0"/>
              </a:rPr>
              <a:t>we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may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use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dictionary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inputs</a:t>
            </a:r>
            <a:r>
              <a:rPr lang="fi-FI" sz="2000" dirty="0">
                <a:ea typeface="Source Code Variable" panose="020B0309030403020204" pitchFamily="49" charset="0"/>
              </a:rPr>
              <a:t> for</a:t>
            </a:r>
          </a:p>
          <a:p>
            <a:pPr marL="0" indent="0">
              <a:buNone/>
            </a:pPr>
            <a:r>
              <a:rPr lang="en-GB" sz="20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sweep_simulation</a:t>
            </a:r>
            <a:r>
              <a:rPr lang="en-GB" sz="20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or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en-GB" sz="20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cross_sweep_simulation</a:t>
            </a:r>
            <a:endParaRPr lang="en-GB" sz="20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fi-FI" sz="2000" dirty="0">
                <a:ea typeface="Source Code Variable" panose="020B0309030403020204" pitchFamily="49" charset="0"/>
              </a:rPr>
              <a:t>to </a:t>
            </a:r>
            <a:r>
              <a:rPr lang="fi-FI" sz="2000" dirty="0" err="1">
                <a:ea typeface="Source Code Variable" panose="020B0309030403020204" pitchFamily="49" charset="0"/>
              </a:rPr>
              <a:t>easily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generate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Simulation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classes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with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independent</a:t>
            </a:r>
            <a:r>
              <a:rPr lang="fi-FI" sz="2000" dirty="0">
                <a:ea typeface="Source Code Variable" panose="020B0309030403020204" pitchFamily="49" charset="0"/>
              </a:rPr>
              <a:t> and </a:t>
            </a:r>
            <a:r>
              <a:rPr lang="fi-FI" sz="2000" dirty="0" err="1">
                <a:ea typeface="Source Code Variable" panose="020B0309030403020204" pitchFamily="49" charset="0"/>
              </a:rPr>
              <a:t>full</a:t>
            </a:r>
            <a:r>
              <a:rPr lang="fi-FI" sz="2000" dirty="0">
                <a:ea typeface="Source Code Variable" panose="020B0309030403020204" pitchFamily="49" charset="0"/>
              </a:rPr>
              <a:t>-ND </a:t>
            </a:r>
            <a:r>
              <a:rPr lang="fi-FI" sz="2000" dirty="0" err="1">
                <a:ea typeface="Source Code Variable" panose="020B0309030403020204" pitchFamily="49" charset="0"/>
              </a:rPr>
              <a:t>sweeps</a:t>
            </a:r>
            <a:r>
              <a:rPr lang="fi-FI" sz="2000" dirty="0">
                <a:ea typeface="Source Code Variable" panose="020B0309030403020204" pitchFamily="49" charset="0"/>
              </a:rPr>
              <a:t>, </a:t>
            </a:r>
            <a:r>
              <a:rPr lang="fi-FI" sz="2000" dirty="0" err="1">
                <a:ea typeface="Source Code Variable" panose="020B0309030403020204" pitchFamily="49" charset="0"/>
              </a:rPr>
              <a:t>respectively</a:t>
            </a:r>
            <a:r>
              <a:rPr lang="fi-FI" sz="2000" dirty="0">
                <a:ea typeface="Source Code Variable" panose="020B0309030403020204" pitchFamily="49" charset="0"/>
              </a:rPr>
              <a:t>.</a:t>
            </a:r>
          </a:p>
          <a:p>
            <a:r>
              <a:rPr lang="fi-FI" sz="2000" dirty="0">
                <a:ea typeface="Source Code Variable" panose="020B0309030403020204" pitchFamily="49" charset="0"/>
              </a:rPr>
              <a:t>Of </a:t>
            </a:r>
            <a:r>
              <a:rPr lang="fi-FI" sz="2000" dirty="0" err="1">
                <a:ea typeface="Source Code Variable" panose="020B0309030403020204" pitchFamily="49" charset="0"/>
              </a:rPr>
              <a:t>course</a:t>
            </a:r>
            <a:r>
              <a:rPr lang="fi-FI" sz="2000" dirty="0">
                <a:ea typeface="Source Code Variable" panose="020B0309030403020204" pitchFamily="49" charset="0"/>
              </a:rPr>
              <a:t>, </a:t>
            </a:r>
            <a:r>
              <a:rPr lang="fi-FI" sz="2000" dirty="0" err="1">
                <a:ea typeface="Source Code Variable" panose="020B0309030403020204" pitchFamily="49" charset="0"/>
              </a:rPr>
              <a:t>any</a:t>
            </a:r>
            <a:r>
              <a:rPr lang="fi-FI" sz="2000" dirty="0">
                <a:ea typeface="Source Code Variable" panose="020B0309030403020204" pitchFamily="49" charset="0"/>
              </a:rPr>
              <a:t> for-</a:t>
            </a:r>
            <a:r>
              <a:rPr lang="fi-FI" sz="2000" dirty="0" err="1">
                <a:ea typeface="Source Code Variable" panose="020B0309030403020204" pitchFamily="49" charset="0"/>
              </a:rPr>
              <a:t>loops</a:t>
            </a:r>
            <a:r>
              <a:rPr lang="fi-FI" sz="2000" dirty="0">
                <a:ea typeface="Source Code Variable" panose="020B0309030403020204" pitchFamily="49" charset="0"/>
              </a:rPr>
              <a:t> etc. for </a:t>
            </a:r>
            <a:r>
              <a:rPr lang="fi-FI" sz="2000" dirty="0" err="1">
                <a:ea typeface="Source Code Variable" panose="020B0309030403020204" pitchFamily="49" charset="0"/>
              </a:rPr>
              <a:t>adding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simulations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are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valid</a:t>
            </a:r>
            <a:r>
              <a:rPr lang="fi-FI" sz="2000" dirty="0">
                <a:ea typeface="Source Code Variable" panose="020B0309030403020204" pitchFamily="49" charset="0"/>
              </a:rPr>
              <a:t> as </a:t>
            </a:r>
            <a:r>
              <a:rPr lang="fi-FI" sz="2000" dirty="0" err="1">
                <a:ea typeface="Source Code Variable" panose="020B0309030403020204" pitchFamily="49" charset="0"/>
              </a:rPr>
              <a:t>well</a:t>
            </a:r>
            <a:r>
              <a:rPr lang="fi-FI" sz="2000" dirty="0">
                <a:ea typeface="Source Code Variable" panose="020B0309030403020204" pitchFamily="49" charset="0"/>
              </a:rPr>
              <a:t>.</a:t>
            </a:r>
          </a:p>
          <a:p>
            <a:pPr marL="0" indent="0">
              <a:buNone/>
            </a:pPr>
            <a:endParaRPr lang="fi-FI" sz="2000" dirty="0">
              <a:ea typeface="Source Code Variable" panose="020B0309030403020204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E96726-0248-F606-B0C9-A58BC1BCF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8178" y="522669"/>
            <a:ext cx="5563514" cy="1408244"/>
          </a:xfrm>
        </p:spPr>
        <p:txBody>
          <a:bodyPr/>
          <a:lstStyle/>
          <a:p>
            <a:r>
              <a:rPr lang="fi-FI" sz="4400" dirty="0" err="1"/>
              <a:t>Parameter</a:t>
            </a:r>
            <a:r>
              <a:rPr lang="fi-FI" sz="4400" dirty="0"/>
              <a:t> </a:t>
            </a:r>
            <a:r>
              <a:rPr lang="fi-FI" sz="4400" dirty="0" err="1"/>
              <a:t>sweeps</a:t>
            </a:r>
            <a:endParaRPr lang="en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F0440-8B09-D290-E13A-A24BC7FF859F}"/>
              </a:ext>
            </a:extLst>
          </p:cNvPr>
          <p:cNvSpPr txBox="1"/>
          <p:nvPr/>
        </p:nvSpPr>
        <p:spPr>
          <a:xfrm>
            <a:off x="334963" y="1588919"/>
            <a:ext cx="58832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Get layout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logging.basicConfig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level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logging.WARN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stream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sys.stdout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layout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get_active_or_new_layout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()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simulations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[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sim_class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(layout,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**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sim_parameters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)]</a:t>
            </a:r>
            <a:endParaRPr lang="en-GB" sz="800" dirty="0"/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Sweep given parameters independently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simulations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+=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sweep_simulation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(layout,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sim_class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sim_parameters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{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The nominal `</a:t>
            </a:r>
            <a:r>
              <a:rPr lang="en-GB" sz="800" b="0" i="1" dirty="0" err="1">
                <a:solidFill>
                  <a:srgbClr val="5C6370"/>
                </a:solidFill>
                <a:latin typeface="Source Code Pro"/>
              </a:rPr>
              <a:t>sim_parameters</a:t>
            </a: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` are overwritten with these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r_inner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[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70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90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100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r_outer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np.linspace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270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290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3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})</a:t>
            </a:r>
            <a:endParaRPr lang="en-GB" sz="800" dirty="0"/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Full ND sweep of given parameters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simulations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+=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cross_sweep_simulation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(layout,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sim_class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sim_parameters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{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r_inner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[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100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110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120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r_outer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np.linspace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270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290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3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),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})</a:t>
            </a:r>
            <a:endParaRPr lang="en-GB" sz="800" dirty="0"/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Export simulation files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export_elmer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(simulations,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**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elmer_export_parameters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Write and open OAS file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open_with_klayout_or_default_application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export_simulation_oas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(simulations,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dir_path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))</a:t>
            </a:r>
            <a:endParaRPr lang="en-GB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7FD04-B37D-6E2D-CECF-AB53FFF661C2}"/>
              </a:ext>
            </a:extLst>
          </p:cNvPr>
          <p:cNvSpPr txBox="1"/>
          <p:nvPr/>
        </p:nvSpPr>
        <p:spPr>
          <a:xfrm>
            <a:off x="334962" y="5364144"/>
            <a:ext cx="11552237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 err="1">
                <a:solidFill>
                  <a:schemeClr val="accent2"/>
                </a:solidFill>
              </a:rPr>
              <a:t>You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should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now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be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able</a:t>
            </a:r>
            <a:r>
              <a:rPr lang="fi-FI" dirty="0">
                <a:solidFill>
                  <a:schemeClr val="accent2"/>
                </a:solidFill>
              </a:rPr>
              <a:t> to </a:t>
            </a:r>
            <a:r>
              <a:rPr lang="fi-FI" dirty="0" err="1">
                <a:solidFill>
                  <a:schemeClr val="accent2"/>
                </a:solidFill>
              </a:rPr>
              <a:t>run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the</a:t>
            </a:r>
            <a:r>
              <a:rPr lang="fi-FI" dirty="0">
                <a:solidFill>
                  <a:schemeClr val="accent2"/>
                </a:solidFill>
              </a:rPr>
              <a:t> Python </a:t>
            </a:r>
            <a:r>
              <a:rPr lang="fi-FI" dirty="0" err="1">
                <a:solidFill>
                  <a:schemeClr val="accent2"/>
                </a:solidFill>
              </a:rPr>
              <a:t>script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br>
              <a:rPr lang="fi-FI" dirty="0">
                <a:solidFill>
                  <a:schemeClr val="accent2"/>
                </a:solidFill>
              </a:rPr>
            </a:br>
            <a:r>
              <a:rPr lang="fi-FI" dirty="0">
                <a:solidFill>
                  <a:schemeClr val="accent2"/>
                </a:solidFill>
              </a:rPr>
              <a:t>and </a:t>
            </a:r>
            <a:r>
              <a:rPr lang="fi-FI" dirty="0" err="1">
                <a:solidFill>
                  <a:schemeClr val="accent2"/>
                </a:solidFill>
              </a:rPr>
              <a:t>the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resulting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sz="1800" dirty="0">
                <a:solidFill>
                  <a:schemeClr val="accent2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simulation.sh</a:t>
            </a:r>
            <a:r>
              <a:rPr lang="fi-FI" dirty="0">
                <a:solidFill>
                  <a:schemeClr val="accent2"/>
                </a:solidFill>
              </a:rPr>
              <a:t> as </a:t>
            </a:r>
            <a:r>
              <a:rPr lang="fi-FI" dirty="0" err="1">
                <a:solidFill>
                  <a:schemeClr val="accent2"/>
                </a:solidFill>
              </a:rPr>
              <a:t>was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done</a:t>
            </a:r>
            <a:r>
              <a:rPr lang="fi-FI" dirty="0">
                <a:solidFill>
                  <a:schemeClr val="accent2"/>
                </a:solidFill>
              </a:rPr>
              <a:t> in </a:t>
            </a:r>
            <a:r>
              <a:rPr lang="fi-FI" dirty="0" err="1">
                <a:solidFill>
                  <a:schemeClr val="accent2"/>
                </a:solidFill>
              </a:rPr>
              <a:t>the</a:t>
            </a:r>
            <a:r>
              <a:rPr lang="fi-FI" dirty="0">
                <a:solidFill>
                  <a:schemeClr val="accent2"/>
                </a:solidFill>
              </a:rPr>
              <a:t> Elmer </a:t>
            </a:r>
            <a:r>
              <a:rPr lang="fi-FI" dirty="0" err="1">
                <a:solidFill>
                  <a:schemeClr val="accent2"/>
                </a:solidFill>
              </a:rPr>
              <a:t>section</a:t>
            </a:r>
            <a:r>
              <a:rPr lang="fi-FI" dirty="0">
                <a:solidFill>
                  <a:schemeClr val="accent2"/>
                </a:solidFill>
              </a:rPr>
              <a:t>!</a:t>
            </a:r>
            <a:endParaRPr lang="en-FI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34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CA71BDD-D11A-7F70-17D8-7605DFB2B8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7604" b="26140"/>
          <a:stretch/>
        </p:blipFill>
        <p:spPr>
          <a:xfrm>
            <a:off x="334963" y="466725"/>
            <a:ext cx="7137892" cy="568007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F2D8D-A8AF-D20E-1B30-9CACD5EBDC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CFAA5C-9487-0BE2-ED34-E9034E3A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071" y="2990723"/>
            <a:ext cx="4761410" cy="1974648"/>
          </a:xfrm>
        </p:spPr>
        <p:txBody>
          <a:bodyPr/>
          <a:lstStyle/>
          <a:p>
            <a:r>
              <a:rPr lang="fi-FI" dirty="0" err="1"/>
              <a:t>Qubit</a:t>
            </a:r>
            <a:r>
              <a:rPr lang="fi-FI" dirty="0"/>
              <a:t> </a:t>
            </a:r>
            <a:r>
              <a:rPr lang="fi-FI" dirty="0" err="1"/>
              <a:t>analysis</a:t>
            </a:r>
            <a:endParaRPr lang="en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C7C96-105F-4F83-9424-FA9CB723E8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647" y="4982169"/>
            <a:ext cx="4464050" cy="776421"/>
          </a:xfrm>
        </p:spPr>
        <p:txBody>
          <a:bodyPr/>
          <a:lstStyle/>
          <a:p>
            <a:r>
              <a:rPr lang="fi-FI"/>
              <a:t>Calculating qubit properties from the C-matrix</a:t>
            </a:r>
            <a:endParaRPr lang="en-FI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9E2DF-38D2-85E0-67EE-EFBCA3F7BD7E}"/>
              </a:ext>
            </a:extLst>
          </p:cNvPr>
          <p:cNvSpPr txBox="1"/>
          <p:nvPr/>
        </p:nvSpPr>
        <p:spPr>
          <a:xfrm>
            <a:off x="7561385" y="442126"/>
            <a:ext cx="4295652" cy="922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00000"/>
                </a:solidFill>
                <a:effectLst/>
              </a:rPr>
              <a:t>Figure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 Artistic impression of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unimon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qubit in a quantum processor. Credits: Aleksandr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Kakinen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3082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BA08CCE-3F76-481C-06F2-2C977B99A3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A8A83F-EF88-E1F7-2968-D7D3381C7B4D}"/>
              </a:ext>
            </a:extLst>
          </p:cNvPr>
          <p:cNvSpPr txBox="1">
            <a:spLocks/>
          </p:cNvSpPr>
          <p:nvPr/>
        </p:nvSpPr>
        <p:spPr>
          <a:xfrm>
            <a:off x="7596554" y="1974468"/>
            <a:ext cx="4260483" cy="397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sz="2400" dirty="0"/>
              <a:t>Open-</a:t>
            </a:r>
            <a:r>
              <a:rPr lang="fi-FI" sz="2400" dirty="0" err="1"/>
              <a:t>source</a:t>
            </a:r>
            <a:r>
              <a:rPr lang="fi-FI" sz="2400" dirty="0"/>
              <a:t> </a:t>
            </a:r>
            <a:r>
              <a:rPr lang="fi-FI" sz="2400" dirty="0" err="1"/>
              <a:t>simulations</a:t>
            </a:r>
            <a:r>
              <a:rPr lang="fi-FI" sz="2400" dirty="0"/>
              <a:t> </a:t>
            </a:r>
            <a:r>
              <a:rPr lang="fi-FI" sz="2400" dirty="0" err="1"/>
              <a:t>with</a:t>
            </a:r>
            <a:r>
              <a:rPr lang="fi-FI" sz="2400" dirty="0"/>
              <a:t> Elmer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sz="2400" dirty="0"/>
              <a:t>Demo</a:t>
            </a:r>
          </a:p>
          <a:p>
            <a:pPr marL="800107" lvl="1" indent="-342900"/>
            <a:r>
              <a:rPr lang="fi-FI" dirty="0" err="1"/>
              <a:t>Ansys</a:t>
            </a:r>
            <a:r>
              <a:rPr lang="fi-FI" dirty="0"/>
              <a:t> </a:t>
            </a:r>
            <a:r>
              <a:rPr lang="fi-FI" dirty="0" err="1"/>
              <a:t>support</a:t>
            </a:r>
            <a:endParaRPr lang="fi-FI" dirty="0"/>
          </a:p>
          <a:p>
            <a:pPr marL="800107" lvl="1" indent="-342900"/>
            <a:r>
              <a:rPr lang="fi-FI" dirty="0"/>
              <a:t>Cross-</a:t>
            </a:r>
            <a:r>
              <a:rPr lang="fi-FI" dirty="0" err="1"/>
              <a:t>section</a:t>
            </a:r>
            <a:r>
              <a:rPr lang="fi-FI" dirty="0"/>
              <a:t> </a:t>
            </a:r>
            <a:r>
              <a:rPr lang="fi-FI" dirty="0" err="1"/>
              <a:t>simulations</a:t>
            </a:r>
            <a:endParaRPr lang="fi-FI" dirty="0"/>
          </a:p>
          <a:p>
            <a:pPr marL="800107" lvl="1" indent="-342900"/>
            <a:r>
              <a:rPr lang="fi-FI" dirty="0" err="1"/>
              <a:t>Loss-function</a:t>
            </a:r>
            <a:r>
              <a:rPr lang="fi-FI" dirty="0"/>
              <a:t> </a:t>
            </a:r>
            <a:r>
              <a:rPr lang="fi-FI" dirty="0" err="1"/>
              <a:t>optimiser</a:t>
            </a:r>
            <a:endParaRPr lang="fi-FI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sz="2400" dirty="0" err="1"/>
              <a:t>Simulation</a:t>
            </a:r>
            <a:r>
              <a:rPr lang="fi-FI" sz="2400" dirty="0"/>
              <a:t> </a:t>
            </a:r>
            <a:r>
              <a:rPr lang="fi-FI" sz="2400" dirty="0" err="1"/>
              <a:t>classes</a:t>
            </a:r>
            <a:r>
              <a:rPr lang="fi-FI" sz="2400" dirty="0"/>
              <a:t> in KQC</a:t>
            </a:r>
          </a:p>
          <a:p>
            <a:pPr marL="800107" lvl="1" indent="-342900"/>
            <a:r>
              <a:rPr lang="fi-FI" dirty="0" err="1"/>
              <a:t>Parameter</a:t>
            </a:r>
            <a:r>
              <a:rPr lang="fi-FI" dirty="0"/>
              <a:t> </a:t>
            </a:r>
            <a:r>
              <a:rPr lang="fi-FI" dirty="0" err="1"/>
              <a:t>sweeps</a:t>
            </a:r>
            <a:endParaRPr lang="fi-FI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sz="2400" dirty="0" err="1"/>
              <a:t>Qubit</a:t>
            </a:r>
            <a:r>
              <a:rPr lang="fi-FI" sz="2400" dirty="0"/>
              <a:t>– </a:t>
            </a:r>
            <a:r>
              <a:rPr lang="fi-FI" sz="2400" dirty="0" err="1"/>
              <a:t>resonator</a:t>
            </a:r>
            <a:r>
              <a:rPr lang="fi-FI" sz="2400" dirty="0"/>
              <a:t> </a:t>
            </a:r>
            <a:r>
              <a:rPr lang="fi-FI" sz="2400" dirty="0" err="1"/>
              <a:t>properties</a:t>
            </a:r>
            <a:r>
              <a:rPr lang="fi-FI" sz="2400" dirty="0"/>
              <a:t> </a:t>
            </a:r>
            <a:r>
              <a:rPr lang="fi-FI" sz="2400" dirty="0" err="1"/>
              <a:t>with</a:t>
            </a:r>
            <a:r>
              <a:rPr lang="fi-FI" sz="2400" dirty="0"/>
              <a:t> </a:t>
            </a:r>
            <a:r>
              <a:rPr lang="fi-FI" sz="2400" dirty="0" err="1"/>
              <a:t>scQubits</a:t>
            </a:r>
            <a:endParaRPr lang="en-FI" sz="24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E50260-988C-C873-0679-5DF3540AA241}"/>
              </a:ext>
            </a:extLst>
          </p:cNvPr>
          <p:cNvSpPr txBox="1">
            <a:spLocks/>
          </p:cNvSpPr>
          <p:nvPr/>
        </p:nvSpPr>
        <p:spPr>
          <a:xfrm>
            <a:off x="7596554" y="466725"/>
            <a:ext cx="4595446" cy="1408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1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 spc="-1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i-FI" dirty="0" err="1"/>
              <a:t>Overview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20184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C4176210-40E1-D5A2-C0A3-21CDA72C81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372" y="1666874"/>
                <a:ext cx="5486136" cy="4343473"/>
              </a:xfrm>
              <a:prstGeom prst="rect">
                <a:avLst/>
              </a:prstGeom>
            </p:spPr>
            <p:txBody>
              <a:bodyPr/>
              <a:lstStyle>
                <a:lvl1pPr marL="228603" indent="-228603" algn="l" defTabSz="914413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10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1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23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2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36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42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9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55" indent="-228603" algn="l" defTabSz="914413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fi-FI" sz="2000" dirty="0"/>
                  <a:t>After </a:t>
                </a:r>
                <a:r>
                  <a:rPr lang="fi-FI" sz="2000" dirty="0" err="1"/>
                  <a:t>running</a:t>
                </a:r>
                <a:r>
                  <a:rPr lang="fi-FI" sz="2000" dirty="0"/>
                  <a:t> some </a:t>
                </a:r>
                <a:r>
                  <a:rPr lang="fi-FI" sz="2000" dirty="0" err="1"/>
                  <a:t>simulations</a:t>
                </a:r>
                <a:r>
                  <a:rPr lang="fi-FI" sz="2000" dirty="0"/>
                  <a:t> for </a:t>
                </a:r>
                <a:r>
                  <a:rPr lang="fi-FI" sz="2000" dirty="0" err="1"/>
                  <a:t>our</a:t>
                </a:r>
                <a:r>
                  <a:rPr lang="fi-FI" sz="2000" dirty="0"/>
                  <a:t> </a:t>
                </a:r>
                <a:r>
                  <a:rPr lang="fi-FI" sz="2000" dirty="0" err="1"/>
                  <a:t>qubit</a:t>
                </a:r>
                <a:r>
                  <a:rPr lang="fi-FI" sz="2000" dirty="0"/>
                  <a:t>, </a:t>
                </a:r>
                <a:r>
                  <a:rPr lang="fi-FI" sz="2000" dirty="0" err="1"/>
                  <a:t>we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should</a:t>
                </a:r>
                <a:r>
                  <a:rPr lang="fi-FI" sz="2000" dirty="0"/>
                  <a:t> look at </a:t>
                </a:r>
                <a:r>
                  <a:rPr lang="fi-FI" sz="2000" dirty="0" err="1"/>
                  <a:t>the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resulting</a:t>
                </a:r>
                <a:r>
                  <a:rPr lang="fi-FI" sz="2000" dirty="0"/>
                  <a:t> </a:t>
                </a:r>
                <a:r>
                  <a:rPr lang="fi-FI" sz="2000" dirty="0" err="1"/>
                  <a:t>properties</a:t>
                </a:r>
                <a:r>
                  <a:rPr lang="fi-FI" sz="2000" dirty="0"/>
                  <a:t>.</a:t>
                </a:r>
              </a:p>
              <a:p>
                <a:pPr marL="0" indent="0">
                  <a:buNone/>
                </a:pPr>
                <a:r>
                  <a:rPr lang="fi-FI" sz="2000" dirty="0"/>
                  <a:t>For a </a:t>
                </a:r>
                <a:r>
                  <a:rPr lang="fi-FI" sz="2000" dirty="0" err="1"/>
                  <a:t>floating</a:t>
                </a:r>
                <a:r>
                  <a:rPr lang="fi-FI" sz="2000" dirty="0"/>
                  <a:t> </a:t>
                </a:r>
                <a:r>
                  <a:rPr lang="fi-FI" sz="2000" dirty="0" err="1"/>
                  <a:t>transmon</a:t>
                </a:r>
                <a:r>
                  <a:rPr lang="fi-FI" sz="2000" dirty="0"/>
                  <a:t>, </a:t>
                </a:r>
                <a:r>
                  <a:rPr lang="fi-FI" sz="2000" dirty="0" err="1"/>
                  <a:t>the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properties</a:t>
                </a:r>
                <a:r>
                  <a:rPr lang="fi-FI" sz="2000" dirty="0"/>
                  <a:t> </a:t>
                </a:r>
                <a:r>
                  <a:rPr lang="fi-FI" sz="2000" dirty="0" err="1"/>
                  <a:t>are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determined</a:t>
                </a:r>
                <a:r>
                  <a:rPr lang="fi-FI" sz="2000" dirty="0"/>
                  <a:t> </a:t>
                </a:r>
                <a:r>
                  <a:rPr lang="fi-FI" sz="2000" dirty="0" err="1"/>
                  <a:t>by</a:t>
                </a:r>
                <a:r>
                  <a:rPr lang="fi-FI" sz="2000" dirty="0"/>
                  <a:t> </a:t>
                </a:r>
                <a:r>
                  <a:rPr lang="fi-FI" sz="2000" dirty="0" err="1"/>
                  <a:t>the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junction</a:t>
                </a:r>
                <a:r>
                  <a:rPr lang="fi-FI" sz="2000" dirty="0"/>
                  <a:t> </a:t>
                </a:r>
                <a:r>
                  <a:rPr lang="fi-FI" sz="2000" dirty="0" err="1"/>
                  <a:t>energy</a:t>
                </a:r>
                <a:br>
                  <a:rPr lang="fi-FI" sz="2000" dirty="0"/>
                </a:br>
                <a:r>
                  <a:rPr lang="fi-FI" sz="2400" dirty="0"/>
                  <a:t> </a:t>
                </a:r>
                <a:br>
                  <a:rPr lang="fi-FI" sz="2000" dirty="0"/>
                </a:br>
                <a:br>
                  <a:rPr lang="fi-FI" sz="2000" dirty="0"/>
                </a:br>
                <a:r>
                  <a:rPr lang="fi-FI" sz="2000" dirty="0"/>
                  <a:t>and </a:t>
                </a:r>
                <a:r>
                  <a:rPr lang="fi-FI" sz="2000" dirty="0" err="1"/>
                  <a:t>the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charging</a:t>
                </a:r>
                <a:r>
                  <a:rPr lang="fi-FI" sz="2000" dirty="0"/>
                  <a:t> </a:t>
                </a:r>
                <a:r>
                  <a:rPr lang="fi-FI" sz="2000" dirty="0" err="1"/>
                  <a:t>energy</a:t>
                </a:r>
                <a:br>
                  <a:rPr lang="fi-FI" sz="2000" i="1" dirty="0">
                    <a:latin typeface="Cambria Math" panose="02040503050406030204" pitchFamily="18" charset="0"/>
                  </a:rPr>
                </a:br>
                <a:br>
                  <a:rPr lang="fi-FI" sz="2000" i="1" dirty="0">
                    <a:latin typeface="Cambria Math" panose="02040503050406030204" pitchFamily="18" charset="0"/>
                  </a:rPr>
                </a:br>
                <a:endParaRPr lang="fi-FI" sz="2000" dirty="0"/>
              </a:p>
              <a:p>
                <a:pPr marL="0" indent="0">
                  <a:buNone/>
                </a:pPr>
                <a:r>
                  <a:rPr lang="fi-FI" sz="2000" dirty="0" err="1"/>
                  <a:t>Let’s</a:t>
                </a:r>
                <a:r>
                  <a:rPr lang="fi-FI" sz="2000" dirty="0"/>
                  <a:t> </a:t>
                </a:r>
                <a:r>
                  <a:rPr lang="fi-FI" sz="2000" dirty="0" err="1"/>
                  <a:t>now</a:t>
                </a:r>
                <a:r>
                  <a:rPr lang="fi-FI" sz="2000" dirty="0"/>
                  <a:t> </a:t>
                </a:r>
                <a:r>
                  <a:rPr lang="fi-FI" sz="2000" dirty="0" err="1"/>
                  <a:t>compute</a:t>
                </a:r>
                <a:r>
                  <a:rPr lang="fi-FI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sub>
                    </m:sSub>
                  </m:oMath>
                </a14:m>
                <a:r>
                  <a:rPr lang="fi-FI" sz="2000" dirty="0"/>
                  <a:t> and </a:t>
                </a:r>
                <a:r>
                  <a:rPr lang="fi-FI" sz="2000" dirty="0" err="1"/>
                  <a:t>presume</a:t>
                </a:r>
                <a:r>
                  <a:rPr lang="fi-FI" sz="2000" dirty="0"/>
                  <a:t> some </a:t>
                </a:r>
                <a:r>
                  <a:rPr lang="fi-FI" sz="2000" dirty="0" err="1"/>
                  <a:t>junction</a:t>
                </a:r>
                <a:r>
                  <a:rPr lang="fi-FI" sz="2000" dirty="0"/>
                  <a:t> </a:t>
                </a:r>
                <a:r>
                  <a:rPr lang="fi-FI" sz="2000" dirty="0" err="1"/>
                  <a:t>inductance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from</a:t>
                </a:r>
                <a:r>
                  <a:rPr lang="fi-FI" sz="2000" dirty="0"/>
                  <a:t> </a:t>
                </a:r>
                <a:r>
                  <a:rPr lang="fi-FI" sz="2000" dirty="0" err="1"/>
                  <a:t>literature</a:t>
                </a:r>
                <a:r>
                  <a:rPr lang="fi-FI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sz="2000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fi-FI" sz="2000" dirty="0"/>
                  <a:t>. </a:t>
                </a:r>
              </a:p>
              <a:p>
                <a:pPr marL="0" indent="0">
                  <a:buNone/>
                </a:pPr>
                <a:r>
                  <a:rPr lang="fi-FI" sz="2000" dirty="0" err="1"/>
                  <a:t>Subsequently</a:t>
                </a:r>
                <a:r>
                  <a:rPr lang="fi-FI" sz="2000" dirty="0"/>
                  <a:t>, </a:t>
                </a:r>
                <a:r>
                  <a:rPr lang="fi-FI" sz="2000" dirty="0" err="1"/>
                  <a:t>we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use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the</a:t>
                </a:r>
                <a:r>
                  <a:rPr lang="fi-FI" sz="2000" dirty="0"/>
                  <a:t> open-</a:t>
                </a:r>
                <a:r>
                  <a:rPr lang="fi-FI" sz="2000" dirty="0" err="1"/>
                  <a:t>source</a:t>
                </a:r>
                <a:r>
                  <a:rPr lang="fi-FI" sz="2000" dirty="0"/>
                  <a:t> </a:t>
                </a:r>
                <a:r>
                  <a:rPr lang="fi-FI" sz="2000" dirty="0" err="1">
                    <a:hlinkClick r:id="rId2"/>
                  </a:rPr>
                  <a:t>scQubits</a:t>
                </a:r>
                <a:r>
                  <a:rPr lang="fi-FI" sz="2000" dirty="0"/>
                  <a:t> </a:t>
                </a:r>
                <a:r>
                  <a:rPr lang="fi-FI" sz="2000" dirty="0" err="1"/>
                  <a:t>library</a:t>
                </a:r>
                <a:r>
                  <a:rPr lang="fi-FI" sz="2000" dirty="0"/>
                  <a:t> </a:t>
                </a:r>
                <a:r>
                  <a:rPr lang="fi-FI" sz="2000" dirty="0" err="1"/>
                  <a:t>from</a:t>
                </a:r>
                <a:r>
                  <a:rPr lang="fi-FI" sz="2000" dirty="0"/>
                  <a:t> Jens </a:t>
                </a:r>
                <a:r>
                  <a:rPr lang="fi-FI" sz="2000" dirty="0" err="1"/>
                  <a:t>Koch’s</a:t>
                </a:r>
                <a:r>
                  <a:rPr lang="fi-FI" sz="2000" dirty="0"/>
                  <a:t> </a:t>
                </a:r>
                <a:r>
                  <a:rPr lang="fi-FI" sz="2000" dirty="0" err="1"/>
                  <a:t>group</a:t>
                </a:r>
                <a:r>
                  <a:rPr lang="fi-FI" sz="2000" dirty="0"/>
                  <a:t> for </a:t>
                </a:r>
                <a:r>
                  <a:rPr lang="fi-FI" sz="2000" dirty="0" err="1"/>
                  <a:t>getting</a:t>
                </a:r>
                <a:r>
                  <a:rPr lang="fi-FI" sz="2000" dirty="0"/>
                  <a:t> </a:t>
                </a:r>
                <a:r>
                  <a:rPr lang="fi-FI" sz="2000" dirty="0" err="1"/>
                  <a:t>the</a:t>
                </a:r>
                <a:r>
                  <a:rPr lang="fi-FI" sz="2000" dirty="0"/>
                  <a:t> </a:t>
                </a:r>
                <a:r>
                  <a:rPr lang="fi-FI" sz="2000" dirty="0" err="1"/>
                  <a:t>Hamiltonian</a:t>
                </a:r>
                <a:r>
                  <a:rPr lang="fi-FI" sz="2000" dirty="0"/>
                  <a:t>.</a:t>
                </a:r>
              </a:p>
            </p:txBody>
          </p:sp>
        </mc:Choice>
        <mc:Fallback xmlns="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C4176210-40E1-D5A2-C0A3-21CDA72C8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72" y="1666874"/>
                <a:ext cx="5486136" cy="4343473"/>
              </a:xfrm>
              <a:prstGeom prst="rect">
                <a:avLst/>
              </a:prstGeom>
              <a:blipFill>
                <a:blip r:embed="rId3"/>
                <a:stretch>
                  <a:fillRect l="-1222" t="-1403" b="-350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3">
                <a:extLst>
                  <a:ext uri="{FF2B5EF4-FFF2-40B4-BE49-F238E27FC236}">
                    <a16:creationId xmlns:a16="http://schemas.microsoft.com/office/drawing/2014/main" id="{8F358000-388C-4A08-BA55-57F6A06FE4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962" y="522669"/>
                <a:ext cx="11562747" cy="1053883"/>
              </a:xfrm>
              <a:prstGeom prst="rect">
                <a:avLst/>
              </a:prstGeom>
            </p:spPr>
            <p:txBody>
              <a:bodyPr/>
              <a:lstStyle>
                <a:lvl1pPr algn="l" defTabSz="91441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fi-FI" dirty="0" err="1"/>
                  <a:t>Compute</a:t>
                </a:r>
                <a:r>
                  <a:rPr lang="fi-FI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4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sz="4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sub>
                    </m:sSub>
                  </m:oMath>
                </a14:m>
                <a:endParaRPr lang="en-FI" dirty="0"/>
              </a:p>
            </p:txBody>
          </p:sp>
        </mc:Choice>
        <mc:Fallback xmlns="">
          <p:sp>
            <p:nvSpPr>
              <p:cNvPr id="11" name="Title 3">
                <a:extLst>
                  <a:ext uri="{FF2B5EF4-FFF2-40B4-BE49-F238E27FC236}">
                    <a16:creationId xmlns:a16="http://schemas.microsoft.com/office/drawing/2014/main" id="{8F358000-388C-4A08-BA55-57F6A06FE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62" y="522669"/>
                <a:ext cx="11562747" cy="1053883"/>
              </a:xfrm>
              <a:prstGeom prst="rect">
                <a:avLst/>
              </a:prstGeom>
              <a:blipFill>
                <a:blip r:embed="rId4"/>
                <a:stretch>
                  <a:fillRect l="-2161" t="-18497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>
            <a:extLst>
              <a:ext uri="{FF2B5EF4-FFF2-40B4-BE49-F238E27FC236}">
                <a16:creationId xmlns:a16="http://schemas.microsoft.com/office/drawing/2014/main" id="{19BD2423-C0F3-D0BA-9157-49DA56A9ED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68600"/>
          <a:stretch/>
        </p:blipFill>
        <p:spPr>
          <a:xfrm>
            <a:off x="1775859" y="2511883"/>
            <a:ext cx="2354181" cy="104549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28243E9-9E1E-B65A-BDE2-6D70B7303E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3526" b="48568"/>
          <a:stretch/>
        </p:blipFill>
        <p:spPr>
          <a:xfrm>
            <a:off x="1768239" y="3869090"/>
            <a:ext cx="2354181" cy="596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A698E8-A228-5E40-3C25-DA937CE9207C}"/>
              </a:ext>
            </a:extLst>
          </p:cNvPr>
          <p:cNvSpPr txBox="1"/>
          <p:nvPr/>
        </p:nvSpPr>
        <p:spPr>
          <a:xfrm>
            <a:off x="5933152" y="372602"/>
            <a:ext cx="5883215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# THIS CODE IS ALSO PROVIDED IN A NOTEBOOK</a:t>
            </a:r>
            <a:endParaRPr lang="en-GB" sz="800" dirty="0">
              <a:solidFill>
                <a:srgbClr val="C678DD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json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pathlib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Path</a:t>
            </a: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numpy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as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np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from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matplotlib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pyplot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as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plt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scqubits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as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scq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endParaRPr lang="en-GB" sz="80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result_jsons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Path(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'results/'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).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rglob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'*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results.json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i="1" dirty="0">
                <a:solidFill>
                  <a:srgbClr val="5C6370"/>
                </a:solidFill>
                <a:latin typeface="Source Code Pro"/>
              </a:rPr>
              <a:t># Let's look at one result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result_json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56B6C2"/>
                </a:solidFill>
                <a:latin typeface="Source Code Pro"/>
              </a:rPr>
              <a:t>next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result_jsons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with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56B6C2"/>
                </a:solidFill>
                <a:latin typeface="Source Code Pro"/>
              </a:rPr>
              <a:t>open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result_json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as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file_pointer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: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    result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json.load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file_pointer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dirty="0">
                <a:solidFill>
                  <a:srgbClr val="ABB2BF"/>
                </a:solidFill>
                <a:latin typeface="Source Code Pro"/>
              </a:rPr>
              <a:t># 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For this case we should add a capacitive contribution of a full-length resonator to C_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33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.</a:t>
            </a: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# For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50 ohm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and f=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6 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GHz,, this is roughly something like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450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fF.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# This will affect the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</a:t>
            </a:r>
            <a:r>
              <a:rPr lang="en-GB" sz="800" b="0" dirty="0" err="1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Sigma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little but will be relevant for estimating coupling g.</a:t>
            </a:r>
          </a:p>
          <a:p>
            <a:pPr>
              <a:defRPr/>
            </a:pP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result[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CMatrix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+=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450e-15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def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61AFEF"/>
                </a:solidFill>
                <a:effectLst/>
                <a:latin typeface="Source Code Pro" panose="020B0509030403020204" pitchFamily="49" charset="0"/>
              </a:rPr>
              <a:t>C_Sigma_two_islands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data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):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r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""" Data argument is a 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dict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 with `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CMatrix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` key of a 3x3 capacitance matrix with a coupler as the last port.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    Derived with the 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Lagrangian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. See the following references for similar derivations: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    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    [1] F. 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Marxer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 et al., “Long-distance 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transmon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 coupler with CZ gate fidelity above 99.8%”. arXiv:2208.09460, Dec. 19, 2022.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    [2] A. P. A. 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Cronheim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, “A Circuit 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Lagrangian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 Formulation of Opto-mechanical Coupling between two Electrical Resonators mediated by a SQUID”.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        Delft University of Technology, Dec. 10, 2018. [Online]. Available: http://resolver.tudelft.nl/uuid:a4c72663-65c9-4857-8ffa-ebaf2cbc9782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    Returns: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        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C_Sigma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: Effective qubit total capacitance for :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math:`C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_\Sigma`.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        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C_q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: Qubit island–island capacitance with correction from coupler.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        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C_r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: Resonator capacitance with correction from qubit islands.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        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C_qr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: Effective coupling capacitance between the qubit and the resonator.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    """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data[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CMatrix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C_theta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(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+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+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+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])   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C_q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+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((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+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])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(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+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]))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/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C_theta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C_r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+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+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-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(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+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])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/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C_theta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C_qr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(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-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])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/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C_theta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return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C_q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-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C_qr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/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C_r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C_q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C_r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C_qr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C_Sigma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C_q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C_r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C_qr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C_Sigma_two_islands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(result)</a:t>
            </a:r>
          </a:p>
          <a:p>
            <a:r>
              <a:rPr lang="en-GB" sz="800" b="0" dirty="0">
                <a:solidFill>
                  <a:srgbClr val="56B6C2"/>
                </a:solidFill>
                <a:effectLst/>
                <a:latin typeface="Source Code Pro" panose="020B0509030403020204" pitchFamily="49" charset="0"/>
              </a:rPr>
              <a:t>print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f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{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C_Sigma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1e15}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fF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4289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108436-096F-F6E5-0712-415138CF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1052736"/>
            <a:ext cx="6332624" cy="4269880"/>
          </a:xfrm>
          <a:prstGeom prst="rect">
            <a:avLst/>
          </a:prstGeom>
          <a:noFill/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DF8711-7CDB-3176-0A12-1BC6E89D84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371" y="2030412"/>
            <a:ext cx="5293875" cy="3979935"/>
          </a:xfrm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3">
                <a:extLst>
                  <a:ext uri="{FF2B5EF4-FFF2-40B4-BE49-F238E27FC236}">
                    <a16:creationId xmlns:a16="http://schemas.microsoft.com/office/drawing/2014/main" id="{819CA0E0-F965-42EC-828D-03DFF0618E10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334963" y="522669"/>
                <a:ext cx="4779962" cy="1408244"/>
              </a:xfrm>
            </p:spPr>
            <p:txBody>
              <a:bodyPr/>
              <a:lstStyle/>
              <a:p>
                <a:r>
                  <a:rPr lang="en-US" dirty="0"/>
                  <a:t>Lumped-element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400" b="0" i="1" smtClean="0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ar-AE" sz="4400" b="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4400" b="0" i="0">
                            <a:latin typeface="Cambria Math"/>
                          </a:rPr>
                          <m:t>Σ</m:t>
                        </m:r>
                      </m:sub>
                    </m:sSub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0" name="Title 3">
                <a:extLst>
                  <a:ext uri="{FF2B5EF4-FFF2-40B4-BE49-F238E27FC236}">
                    <a16:creationId xmlns:a16="http://schemas.microsoft.com/office/drawing/2014/main" id="{819CA0E0-F965-42EC-828D-03DFF0618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334963" y="522669"/>
                <a:ext cx="4779962" cy="1408244"/>
              </a:xfrm>
              <a:blipFill>
                <a:blip r:embed="rId3"/>
                <a:stretch>
                  <a:fillRect l="-5230" t="-13853" b="-9957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663A52A-3897-3D0E-F811-46FBECF6F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51" y="2018800"/>
            <a:ext cx="5406313" cy="3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4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4176210-40E1-D5A2-C0A3-21CDA72C8122}"/>
              </a:ext>
            </a:extLst>
          </p:cNvPr>
          <p:cNvSpPr txBox="1">
            <a:spLocks/>
          </p:cNvSpPr>
          <p:nvPr/>
        </p:nvSpPr>
        <p:spPr>
          <a:xfrm>
            <a:off x="334372" y="1666874"/>
            <a:ext cx="5486136" cy="4343473"/>
          </a:xfrm>
          <a:prstGeom prst="rect">
            <a:avLst/>
          </a:prstGeom>
        </p:spPr>
        <p:txBody>
          <a:bodyPr/>
          <a:lstStyle>
            <a:lvl1pPr marL="228603" indent="-228603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 err="1"/>
              <a:t>It’s</a:t>
            </a:r>
            <a:r>
              <a:rPr lang="fi-FI" sz="2000" dirty="0"/>
              <a:t> </a:t>
            </a:r>
            <a:r>
              <a:rPr lang="fi-FI" sz="2000" dirty="0" err="1"/>
              <a:t>easy</a:t>
            </a:r>
            <a:r>
              <a:rPr lang="fi-FI" sz="2000" dirty="0"/>
              <a:t> to </a:t>
            </a:r>
            <a:r>
              <a:rPr lang="fi-FI" sz="2000" dirty="0" err="1"/>
              <a:t>build</a:t>
            </a:r>
            <a:r>
              <a:rPr lang="fi-FI" sz="2000" dirty="0"/>
              <a:t> </a:t>
            </a:r>
            <a:r>
              <a:rPr lang="fi-FI" sz="2000" dirty="0" err="1"/>
              <a:t>your</a:t>
            </a:r>
            <a:r>
              <a:rPr lang="fi-FI" sz="2000" dirty="0"/>
              <a:t> </a:t>
            </a:r>
            <a:r>
              <a:rPr lang="fi-FI" sz="2000" dirty="0" err="1"/>
              <a:t>own</a:t>
            </a:r>
            <a:r>
              <a:rPr lang="fi-FI" sz="2000" dirty="0"/>
              <a:t> design </a:t>
            </a:r>
            <a:r>
              <a:rPr lang="fi-FI" sz="2000" dirty="0" err="1"/>
              <a:t>workflow</a:t>
            </a:r>
            <a:r>
              <a:rPr lang="fi-FI" sz="2000" dirty="0"/>
              <a:t> </a:t>
            </a:r>
            <a:r>
              <a:rPr lang="fi-FI" sz="2000" dirty="0" err="1"/>
              <a:t>around</a:t>
            </a:r>
            <a:r>
              <a:rPr lang="fi-FI" sz="2000" dirty="0"/>
              <a:t> </a:t>
            </a:r>
            <a:r>
              <a:rPr lang="fi-FI" sz="2000" dirty="0" err="1"/>
              <a:t>scQubits</a:t>
            </a:r>
            <a:r>
              <a:rPr lang="fi-FI" sz="2000" dirty="0"/>
              <a:t> </a:t>
            </a:r>
            <a:r>
              <a:rPr lang="fi-FI" sz="2000" dirty="0" err="1"/>
              <a:t>with</a:t>
            </a:r>
            <a:r>
              <a:rPr lang="fi-FI" sz="2000" dirty="0"/>
              <a:t> </a:t>
            </a:r>
            <a:r>
              <a:rPr lang="fi-FI" sz="2000" dirty="0" err="1">
                <a:hlinkClick r:id="rId2"/>
              </a:rPr>
              <a:t>qutip</a:t>
            </a:r>
            <a:r>
              <a:rPr lang="fi-FI" sz="2000" dirty="0"/>
              <a:t>, </a:t>
            </a:r>
            <a:r>
              <a:rPr lang="fi-FI" sz="2000" dirty="0" err="1">
                <a:hlinkClick r:id="rId3"/>
              </a:rPr>
              <a:t>skrf</a:t>
            </a:r>
            <a:r>
              <a:rPr lang="fi-FI" sz="2000" dirty="0"/>
              <a:t> etc.</a:t>
            </a:r>
          </a:p>
          <a:p>
            <a:pPr marL="0" indent="0">
              <a:buNone/>
            </a:pPr>
            <a:r>
              <a:rPr lang="fi-FI" sz="2000" dirty="0" err="1"/>
              <a:t>We</a:t>
            </a:r>
            <a:r>
              <a:rPr lang="fi-FI" sz="2000" dirty="0"/>
              <a:t> </a:t>
            </a:r>
            <a:r>
              <a:rPr lang="fi-FI" sz="2000" dirty="0" err="1"/>
              <a:t>can</a:t>
            </a:r>
            <a:r>
              <a:rPr lang="fi-FI" sz="2000" dirty="0"/>
              <a:t> </a:t>
            </a:r>
            <a:r>
              <a:rPr lang="fi-FI" sz="2000" dirty="0" err="1"/>
              <a:t>see</a:t>
            </a:r>
            <a:r>
              <a:rPr lang="fi-FI" sz="2000" dirty="0"/>
              <a:t> </a:t>
            </a:r>
            <a:r>
              <a:rPr lang="fi-FI" sz="2000" dirty="0" err="1"/>
              <a:t>how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transmon</a:t>
            </a:r>
            <a:r>
              <a:rPr lang="fi-FI" sz="2000" dirty="0"/>
              <a:t> is </a:t>
            </a:r>
            <a:r>
              <a:rPr lang="en-GB" sz="2000" dirty="0"/>
              <a:t>well-protected against charge noise.</a:t>
            </a:r>
          </a:p>
          <a:p>
            <a:pPr marL="0" indent="0">
              <a:buNone/>
            </a:pPr>
            <a:r>
              <a:rPr lang="fi-FI" sz="2000" dirty="0"/>
              <a:t>For </a:t>
            </a:r>
            <a:r>
              <a:rPr lang="fi-FI" sz="2000" dirty="0" err="1"/>
              <a:t>more</a:t>
            </a:r>
            <a:r>
              <a:rPr lang="fi-FI" sz="2000" dirty="0"/>
              <a:t> </a:t>
            </a:r>
            <a:r>
              <a:rPr lang="fi-FI" sz="2000" dirty="0" err="1"/>
              <a:t>possibilities</a:t>
            </a:r>
            <a:r>
              <a:rPr lang="fi-FI" sz="2000" dirty="0"/>
              <a:t>, </a:t>
            </a:r>
            <a:r>
              <a:rPr lang="fi-FI" sz="2000" dirty="0" err="1"/>
              <a:t>consult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>
                <a:hlinkClick r:id="rId4"/>
              </a:rPr>
              <a:t>scQubits</a:t>
            </a:r>
            <a:r>
              <a:rPr lang="fi-FI" sz="2000" dirty="0">
                <a:hlinkClick r:id="rId4"/>
              </a:rPr>
              <a:t> </a:t>
            </a:r>
            <a:r>
              <a:rPr lang="fi-FI" sz="2000" dirty="0" err="1">
                <a:hlinkClick r:id="rId4"/>
              </a:rPr>
              <a:t>examples</a:t>
            </a:r>
            <a:r>
              <a:rPr lang="fi-FI" sz="2000" dirty="0"/>
              <a:t>.</a:t>
            </a:r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F358000-388C-4A08-BA55-57F6A06FE4DD}"/>
              </a:ext>
            </a:extLst>
          </p:cNvPr>
          <p:cNvSpPr txBox="1">
            <a:spLocks/>
          </p:cNvSpPr>
          <p:nvPr/>
        </p:nvSpPr>
        <p:spPr>
          <a:xfrm>
            <a:off x="334962" y="522669"/>
            <a:ext cx="11562747" cy="1053883"/>
          </a:xfrm>
          <a:prstGeom prst="rect">
            <a:avLst/>
          </a:prstGeom>
        </p:spPr>
        <p:txBody>
          <a:bodyPr/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i-FI" dirty="0"/>
              <a:t>Energy vs. </a:t>
            </a:r>
            <a:r>
              <a:rPr lang="fi-FI" dirty="0" err="1"/>
              <a:t>parameter</a:t>
            </a:r>
            <a:endParaRPr lang="en-F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887E4A-4925-768B-4C46-BB3064E66536}"/>
              </a:ext>
            </a:extLst>
          </p:cNvPr>
          <p:cNvSpPr txBox="1"/>
          <p:nvPr/>
        </p:nvSpPr>
        <p:spPr>
          <a:xfrm>
            <a:off x="5973823" y="1049610"/>
            <a:ext cx="588321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from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scipy.constants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import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e, h, pi,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physical_constants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L_J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7.015e-9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 </a:t>
            </a:r>
            <a:r>
              <a:rPr lang="en-GB" sz="800" b="0" i="1" dirty="0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# Example from E. Hyyppä et al., ‘</a:t>
            </a:r>
            <a:r>
              <a:rPr lang="en-GB" sz="800" b="0" i="1" dirty="0" err="1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Unimon</a:t>
            </a:r>
            <a:r>
              <a:rPr lang="en-GB" sz="800" b="0" i="1" dirty="0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 qubit’, Nat </a:t>
            </a:r>
            <a:r>
              <a:rPr lang="en-GB" sz="800" b="0" i="1" dirty="0" err="1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Commun</a:t>
            </a:r>
            <a:r>
              <a:rPr lang="en-GB" sz="800" b="0" i="1" dirty="0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, vol. 13, no. 1, Art. no. 1, Nov. 2022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i="1" dirty="0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# Units on Hz for energy (E_J / h)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E_J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(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physical_constants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[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'mag. flux quantum'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/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(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pi))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/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(h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L_J)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E_C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e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/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(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h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C_Sigma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</a:t>
            </a:r>
          </a:p>
          <a:p>
            <a:r>
              <a:rPr lang="en-GB" sz="800" b="0" dirty="0">
                <a:solidFill>
                  <a:srgbClr val="56B6C2"/>
                </a:solidFill>
                <a:effectLst/>
                <a:latin typeface="Source Code Pro" panose="020B0509030403020204" pitchFamily="49" charset="0"/>
              </a:rPr>
              <a:t>print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r>
              <a:rPr lang="en-GB" sz="800" b="0" dirty="0" err="1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f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'ratio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 =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{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E_J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/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E_C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}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</a:t>
            </a: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scq.set_units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'Hz'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  </a:t>
            </a:r>
            <a:r>
              <a:rPr lang="en-GB" sz="800" b="0" i="1" dirty="0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# Energy is now given in Hertz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transmon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scq.TunableTransmon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 err="1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EJmax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E_J,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EC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E_C,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d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0.1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flux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0.95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ng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0.5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 </a:t>
            </a:r>
            <a:r>
              <a:rPr lang="en-GB" sz="800" b="0" i="1" dirty="0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# Default charge dispersion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 err="1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ncut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30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</a:t>
            </a: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transmon.plot_wavefunction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which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3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),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mode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abs_sqr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</a:t>
            </a:r>
            <a:r>
              <a:rPr lang="en-GB" sz="800" b="0" dirty="0">
                <a:solidFill>
                  <a:srgbClr val="523D14"/>
                </a:solidFill>
                <a:effectLst/>
                <a:latin typeface="Source Code Pro" panose="020B0509030403020204" pitchFamily="49" charset="0"/>
              </a:rPr>
              <a:t>;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pPr>
              <a:defRPr/>
            </a:pPr>
            <a:endParaRPr lang="en-GB" sz="800" b="0" dirty="0">
              <a:solidFill>
                <a:srgbClr val="523D14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evals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transmon.eigenvals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3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f_ge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evals[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-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evals[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]</a:t>
            </a:r>
            <a:endParaRPr lang="en-GB" sz="800" dirty="0"/>
          </a:p>
          <a:p>
            <a:pPr>
              <a:defRPr/>
            </a:pP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print(</a:t>
            </a:r>
            <a:r>
              <a:rPr lang="en-GB" sz="800" b="0" dirty="0" err="1">
                <a:solidFill>
                  <a:srgbClr val="C678DD"/>
                </a:solidFill>
                <a:latin typeface="Source Code Pro"/>
              </a:rPr>
              <a:t>f</a:t>
            </a:r>
            <a:r>
              <a:rPr lang="en-GB" sz="800" b="0" dirty="0" err="1">
                <a:solidFill>
                  <a:srgbClr val="98C379"/>
                </a:solidFill>
                <a:latin typeface="Source Code Pro"/>
              </a:rPr>
              <a:t>'f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 =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{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f_ge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/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1e9}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 GHz’</a:t>
            </a:r>
            <a:r>
              <a:rPr lang="en-GB" sz="80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transmon.plot_evals_vs_paramvals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 err="1">
                <a:solidFill>
                  <a:srgbClr val="D19A66"/>
                </a:solidFill>
                <a:latin typeface="Source Code Pro"/>
              </a:rPr>
              <a:t>param_name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'flux'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D19A66"/>
                </a:solidFill>
                <a:latin typeface="Source Code Pro"/>
              </a:rPr>
              <a:t>param_vals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np.linspace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100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))</a:t>
            </a:r>
            <a:r>
              <a:rPr lang="en-GB" sz="800" b="0" dirty="0">
                <a:solidFill>
                  <a:srgbClr val="523D14"/>
                </a:solidFill>
                <a:latin typeface="Source Code Pro"/>
              </a:rPr>
              <a:t>;</a:t>
            </a:r>
            <a:endParaRPr lang="en-GB" sz="800" b="0" dirty="0">
              <a:solidFill>
                <a:srgbClr val="ABB2BF"/>
              </a:solidFill>
              <a:latin typeface="Source Code Pro"/>
            </a:endParaRPr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plt.title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'Flux dependence'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br>
              <a:rPr lang="en-GB" sz="800" b="0" dirty="0">
                <a:solidFill>
                  <a:srgbClr val="ABB2BF"/>
                </a:solidFill>
                <a:latin typeface="Source Code Pro"/>
              </a:rPr>
            </a:b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fig, axes 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transmon.plot_evals_vs_paramvals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'ng'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np.linspace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-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2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100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), </a:t>
            </a:r>
            <a:r>
              <a:rPr lang="en-GB" sz="800" b="0" dirty="0" err="1">
                <a:solidFill>
                  <a:srgbClr val="D19A66"/>
                </a:solidFill>
                <a:latin typeface="Source Code Pro"/>
              </a:rPr>
              <a:t>evals_count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10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, </a:t>
            </a:r>
            <a:r>
              <a:rPr lang="en-GB" sz="800" b="0" dirty="0" err="1">
                <a:solidFill>
                  <a:srgbClr val="D19A66"/>
                </a:solidFill>
                <a:latin typeface="Source Code Pro"/>
              </a:rPr>
              <a:t>subtract_ground</a:t>
            </a:r>
            <a:r>
              <a:rPr lang="en-GB" sz="800" b="0" dirty="0">
                <a:solidFill>
                  <a:srgbClr val="C678DD"/>
                </a:solidFill>
                <a:latin typeface="Source Code Pro"/>
              </a:rPr>
              <a:t>=</a:t>
            </a:r>
            <a:r>
              <a:rPr lang="en-GB" sz="800" b="0" dirty="0">
                <a:solidFill>
                  <a:srgbClr val="D19A66"/>
                </a:solidFill>
                <a:latin typeface="Source Code Pro"/>
              </a:rPr>
              <a:t>False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r>
              <a:rPr lang="en-GB" sz="800" b="0" dirty="0" err="1">
                <a:solidFill>
                  <a:srgbClr val="ABB2BF"/>
                </a:solidFill>
                <a:latin typeface="Source Code Pro"/>
              </a:rPr>
              <a:t>plt.title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(</a:t>
            </a:r>
            <a:r>
              <a:rPr lang="en-GB" sz="800" b="0" dirty="0">
                <a:solidFill>
                  <a:srgbClr val="98C379"/>
                </a:solidFill>
                <a:latin typeface="Source Code Pro"/>
              </a:rPr>
              <a:t>'Charge dispersion'</a:t>
            </a:r>
            <a:r>
              <a:rPr lang="en-GB" sz="800" b="0" dirty="0">
                <a:solidFill>
                  <a:srgbClr val="ABB2BF"/>
                </a:solidFill>
                <a:latin typeface="Source Code Pro"/>
              </a:rPr>
              <a:t>)</a:t>
            </a:r>
            <a:endParaRPr lang="en-GB" sz="800" dirty="0"/>
          </a:p>
          <a:p>
            <a:pPr>
              <a:defRPr/>
            </a:pPr>
            <a:endParaRPr lang="en-GB" sz="800" b="0" dirty="0">
              <a:solidFill>
                <a:srgbClr val="ABB2BF"/>
              </a:solidFill>
              <a:latin typeface="Source Code Pro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E4FDC3E-5CBA-3A2C-F2E8-5D65548AE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112" y="3789485"/>
            <a:ext cx="3078238" cy="231118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D65B068-9F81-638A-C702-3EDC6E2A6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5585" y="3789484"/>
            <a:ext cx="3078238" cy="231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51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/>
          <p:nvPr/>
        </p:nvSpPr>
        <p:spPr bwMode="auto">
          <a:xfrm>
            <a:off x="334372" y="1666874"/>
            <a:ext cx="5486136" cy="4343473"/>
          </a:xfrm>
          <a:prstGeom prst="rect">
            <a:avLst/>
          </a:prstGeom>
        </p:spPr>
        <p:txBody>
          <a:bodyPr/>
          <a:lstStyle>
            <a:lvl1pPr marL="228603" indent="-228603" algn="l" defTabSz="914413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1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i-FI" sz="2000" dirty="0"/>
              <a:t>scQubits </a:t>
            </a:r>
            <a:r>
              <a:rPr lang="fi-FI" sz="2000" dirty="0" err="1"/>
              <a:t>also</a:t>
            </a:r>
            <a:r>
              <a:rPr lang="fi-FI" sz="2000" dirty="0"/>
              <a:t> </a:t>
            </a:r>
            <a:r>
              <a:rPr lang="fi-FI" sz="2000" dirty="0" err="1"/>
              <a:t>supports</a:t>
            </a:r>
            <a:r>
              <a:rPr lang="fi-FI" sz="2000" dirty="0"/>
              <a:t> </a:t>
            </a:r>
            <a:r>
              <a:rPr lang="fi-FI" sz="2000" dirty="0" err="1"/>
              <a:t>composite</a:t>
            </a:r>
            <a:r>
              <a:rPr lang="fi-FI" sz="2000" dirty="0"/>
              <a:t> </a:t>
            </a:r>
            <a:r>
              <a:rPr lang="fi-FI" sz="2000" dirty="0" err="1"/>
              <a:t>Hilbert</a:t>
            </a:r>
            <a:r>
              <a:rPr lang="fi-FI" sz="2000" dirty="0"/>
              <a:t> </a:t>
            </a:r>
            <a:r>
              <a:rPr lang="fi-FI" sz="2000" dirty="0" err="1"/>
              <a:t>spaces</a:t>
            </a:r>
            <a:r>
              <a:rPr lang="fi-FI" sz="2000" dirty="0"/>
              <a:t>. </a:t>
            </a:r>
            <a:r>
              <a:rPr lang="fi-FI" sz="2000" dirty="0" err="1"/>
              <a:t>These</a:t>
            </a:r>
            <a:r>
              <a:rPr lang="fi-FI" sz="2000" dirty="0"/>
              <a:t> </a:t>
            </a:r>
            <a:r>
              <a:rPr lang="fi-FI" sz="2000" dirty="0" err="1"/>
              <a:t>can</a:t>
            </a:r>
            <a:r>
              <a:rPr lang="fi-FI" sz="2000" dirty="0"/>
              <a:t> </a:t>
            </a:r>
            <a:r>
              <a:rPr lang="fi-FI" sz="2000" dirty="0" err="1"/>
              <a:t>be</a:t>
            </a:r>
            <a:r>
              <a:rPr lang="fi-FI" sz="2000" dirty="0"/>
              <a:t> </a:t>
            </a:r>
            <a:r>
              <a:rPr lang="fi-FI" sz="2000" dirty="0" err="1"/>
              <a:t>used</a:t>
            </a:r>
            <a:r>
              <a:rPr lang="fi-FI" sz="2000" dirty="0"/>
              <a:t> to </a:t>
            </a:r>
            <a:r>
              <a:rPr lang="fi-FI" sz="2000" dirty="0" err="1"/>
              <a:t>model</a:t>
            </a:r>
            <a:r>
              <a:rPr lang="fi-FI" sz="2000" dirty="0"/>
              <a:t> </a:t>
            </a:r>
            <a:r>
              <a:rPr lang="fi-FI" sz="2000" dirty="0" err="1"/>
              <a:t>multiple</a:t>
            </a:r>
            <a:r>
              <a:rPr lang="fi-FI" sz="2000" dirty="0"/>
              <a:t> </a:t>
            </a:r>
            <a:r>
              <a:rPr lang="fi-FI" sz="2000" dirty="0" err="1"/>
              <a:t>qubits</a:t>
            </a:r>
            <a:r>
              <a:rPr lang="fi-FI" sz="2000" dirty="0"/>
              <a:t> and </a:t>
            </a:r>
            <a:r>
              <a:rPr lang="fi-FI" sz="2000" dirty="0" err="1"/>
              <a:t>couplers</a:t>
            </a:r>
            <a:r>
              <a:rPr lang="fi-FI" sz="2000" dirty="0"/>
              <a:t> etc. </a:t>
            </a:r>
            <a:r>
              <a:rPr lang="fi-FI" sz="2000" dirty="0" err="1"/>
              <a:t>with</a:t>
            </a:r>
            <a:r>
              <a:rPr lang="fi-FI" sz="2000" dirty="0"/>
              <a:t> </a:t>
            </a:r>
            <a:r>
              <a:rPr lang="fi-FI" sz="2000" dirty="0" err="1"/>
              <a:t>qutip</a:t>
            </a:r>
            <a:r>
              <a:rPr lang="fi-FI" sz="2000" dirty="0"/>
              <a:t> </a:t>
            </a:r>
            <a:r>
              <a:rPr lang="fi-FI" sz="2000" dirty="0" err="1"/>
              <a:t>support</a:t>
            </a:r>
            <a:r>
              <a:rPr lang="fi-FI" sz="2000" dirty="0"/>
              <a:t>. </a:t>
            </a:r>
            <a:r>
              <a:rPr lang="fi-FI" sz="2000" dirty="0" err="1"/>
              <a:t>See</a:t>
            </a:r>
            <a:r>
              <a:rPr lang="fi-FI" sz="2000" dirty="0"/>
              <a:t> </a:t>
            </a:r>
            <a:r>
              <a:rPr lang="fi-FI" sz="2000" u="sng" dirty="0" err="1">
                <a:hlinkClick r:id="rId2" tooltip="https://scqubits.readthedocs.io/en/latest/guide/ipynb/hilbertspace.html"/>
              </a:rPr>
              <a:t>Composite</a:t>
            </a:r>
            <a:r>
              <a:rPr lang="fi-FI" sz="2000" u="sng" dirty="0">
                <a:hlinkClick r:id="rId2" tooltip="https://scqubits.readthedocs.io/en/latest/guide/ipynb/hilbertspace.html"/>
              </a:rPr>
              <a:t> </a:t>
            </a:r>
            <a:r>
              <a:rPr lang="fi-FI" sz="2000" u="sng" dirty="0" err="1">
                <a:hlinkClick r:id="rId2" tooltip="https://scqubits.readthedocs.io/en/latest/guide/ipynb/hilbertspace.html"/>
              </a:rPr>
              <a:t>Hilbert</a:t>
            </a:r>
            <a:r>
              <a:rPr lang="fi-FI" sz="2000" u="sng" dirty="0">
                <a:hlinkClick r:id="rId2" tooltip="https://scqubits.readthedocs.io/en/latest/guide/ipynb/hilbertspace.html"/>
              </a:rPr>
              <a:t> </a:t>
            </a:r>
            <a:r>
              <a:rPr lang="fi-FI" sz="2000" u="sng" dirty="0" err="1">
                <a:hlinkClick r:id="rId2" tooltip="https://scqubits.readthedocs.io/en/latest/guide/ipynb/hilbertspace.html"/>
              </a:rPr>
              <a:t>Spaces</a:t>
            </a:r>
            <a:r>
              <a:rPr lang="fi-FI" sz="2000" dirty="0"/>
              <a:t> for </a:t>
            </a:r>
            <a:r>
              <a:rPr lang="fi-FI" sz="2000" dirty="0" err="1"/>
              <a:t>details</a:t>
            </a:r>
            <a:r>
              <a:rPr lang="fi-FI" sz="2000" dirty="0"/>
              <a:t>.</a:t>
            </a:r>
          </a:p>
          <a:p>
            <a:pPr marL="0" indent="0">
              <a:buNone/>
              <a:defRPr/>
            </a:pPr>
            <a:r>
              <a:rPr lang="fi-FI" sz="2000" dirty="0"/>
              <a:t>1. </a:t>
            </a:r>
            <a:r>
              <a:rPr lang="fi-FI" sz="2000" dirty="0" err="1"/>
              <a:t>Your</a:t>
            </a:r>
            <a:r>
              <a:rPr lang="fi-FI" sz="2000" dirty="0"/>
              <a:t> </a:t>
            </a:r>
            <a:r>
              <a:rPr lang="fi-FI" sz="2000" dirty="0" err="1"/>
              <a:t>task</a:t>
            </a:r>
            <a:r>
              <a:rPr lang="fi-FI" sz="2000" dirty="0"/>
              <a:t> is to </a:t>
            </a:r>
            <a:r>
              <a:rPr lang="fi-FI" sz="2000" dirty="0" err="1"/>
              <a:t>implement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missing</a:t>
            </a:r>
            <a:r>
              <a:rPr lang="fi-FI" sz="2000" dirty="0"/>
              <a:t> </a:t>
            </a:r>
            <a:r>
              <a:rPr lang="fi-FI" sz="2000" dirty="0" err="1"/>
              <a:t>parts</a:t>
            </a:r>
            <a:r>
              <a:rPr lang="fi-FI" sz="2000" dirty="0"/>
              <a:t> to </a:t>
            </a:r>
            <a:r>
              <a:rPr lang="fi-FI" sz="2000" dirty="0" err="1"/>
              <a:t>get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anharmonicity</a:t>
            </a:r>
            <a:r>
              <a:rPr lang="fi-FI" sz="2000" dirty="0"/>
              <a:t> and </a:t>
            </a:r>
            <a:r>
              <a:rPr lang="fi-FI" sz="2000" dirty="0" err="1"/>
              <a:t>dispersive</a:t>
            </a:r>
            <a:r>
              <a:rPr lang="fi-FI" sz="2000" dirty="0"/>
              <a:t> </a:t>
            </a:r>
            <a:r>
              <a:rPr lang="fi-FI" sz="2000" dirty="0" err="1"/>
              <a:t>shift</a:t>
            </a:r>
            <a:r>
              <a:rPr lang="fi-FI" sz="2000" dirty="0"/>
              <a:t> </a:t>
            </a:r>
            <a:r>
              <a:rPr lang="fi-FI" sz="2000" dirty="0" err="1"/>
              <a:t>when</a:t>
            </a:r>
            <a:r>
              <a:rPr lang="fi-FI" sz="2000" dirty="0"/>
              <a:t> </a:t>
            </a:r>
            <a:r>
              <a:rPr lang="fi-FI" sz="2000" dirty="0" err="1"/>
              <a:t>connected</a:t>
            </a:r>
            <a:r>
              <a:rPr lang="fi-FI" sz="2000" dirty="0"/>
              <a:t> to a </a:t>
            </a:r>
            <a:r>
              <a:rPr lang="en-GB" sz="2000" dirty="0"/>
              <a:t>6 GHz resonator.</a:t>
            </a:r>
          </a:p>
          <a:p>
            <a:pPr marL="0" indent="0">
              <a:buNone/>
              <a:defRPr/>
            </a:pPr>
            <a:r>
              <a:rPr lang="en-GB" sz="2000" dirty="0"/>
              <a:t>The coupling is given by</a:t>
            </a:r>
          </a:p>
          <a:p>
            <a:pPr marL="0" indent="0">
              <a:buNone/>
              <a:defRPr/>
            </a:pPr>
            <a:endParaRPr lang="fi-FI" sz="2000" dirty="0"/>
          </a:p>
        </p:txBody>
      </p:sp>
      <p:sp>
        <p:nvSpPr>
          <p:cNvPr id="11" name="Title 3"/>
          <p:cNvSpPr txBox="1"/>
          <p:nvPr/>
        </p:nvSpPr>
        <p:spPr bwMode="auto">
          <a:xfrm>
            <a:off x="334962" y="522669"/>
            <a:ext cx="11562747" cy="1053883"/>
          </a:xfrm>
          <a:prstGeom prst="rect">
            <a:avLst/>
          </a:prstGeom>
        </p:spPr>
        <p:txBody>
          <a:bodyPr/>
          <a:lstStyle>
            <a:lvl1pPr algn="l" defTabSz="91441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i-FI" dirty="0" err="1"/>
              <a:t>Exercise</a:t>
            </a:r>
            <a:r>
              <a:rPr lang="fi-FI" dirty="0"/>
              <a:t>: </a:t>
            </a:r>
            <a:r>
              <a:rPr lang="fi-FI" dirty="0" err="1"/>
              <a:t>Coupling</a:t>
            </a:r>
            <a:r>
              <a:rPr lang="fi-FI" dirty="0"/>
              <a:t> to a </a:t>
            </a:r>
            <a:r>
              <a:rPr lang="fi-FI" dirty="0" err="1"/>
              <a:t>resonator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5973823" y="1462848"/>
            <a:ext cx="5883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g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...</a:t>
            </a: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resonator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scq.Oscillator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 err="1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E_osc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...,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 err="1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truncated_dim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10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</a:t>
            </a: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hilbert_space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scq.HilbertSpace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([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transmon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resonator])</a:t>
            </a:r>
          </a:p>
          <a:p>
            <a:r>
              <a:rPr lang="en-GB" sz="800" b="0" i="1" dirty="0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# For details, see Eq. 3.3 in J. Koch et al., ‘Charge-insensitive qubit design derived from the Cooper pair box’,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i="1" dirty="0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#   Phys. Rev. A, vol. 76, no. 4, p. 042319, Oct. 2007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hilbert_space.add_interaction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 err="1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g_strength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g,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op1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transmon.n_operator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op2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resonator.creation_operator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    </a:t>
            </a:r>
            <a:r>
              <a:rPr lang="en-GB" sz="800" b="0" dirty="0" err="1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add_hc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True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</a:t>
            </a: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eigenvalues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hilbert_space.eigenvals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r>
              <a:rPr lang="en-GB" sz="800" b="0" dirty="0" err="1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evals_count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</a:t>
            </a: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hilbert_space.generate_lookup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()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g0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eigenvalues[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]  </a:t>
            </a:r>
            <a:r>
              <a:rPr lang="en-GB" sz="800" b="0" i="1" dirty="0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# lowest state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e0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eigenvalues[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hilbert_space.dressed_index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((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))]  </a:t>
            </a:r>
            <a:r>
              <a:rPr lang="en-GB" sz="800" b="0" i="1" dirty="0">
                <a:solidFill>
                  <a:srgbClr val="5C6370"/>
                </a:solidFill>
                <a:effectLst/>
                <a:latin typeface="Source Code Pro" panose="020B0509030403020204" pitchFamily="49" charset="0"/>
              </a:rPr>
              <a:t># qubit is excited, resonator is ground</a:t>
            </a:r>
            <a:endParaRPr lang="en-GB" sz="800" b="0" dirty="0">
              <a:solidFill>
                <a:srgbClr val="ABB2BF"/>
              </a:solidFill>
              <a:effectLst/>
              <a:latin typeface="Source Code Pro" panose="020B0509030403020204" pitchFamily="49" charset="0"/>
            </a:endParaRP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f0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eigenvalues[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hilbert_space.dressed_index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((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2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))]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g1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eigenvalues[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hilbert_space.dressed_index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((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0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))]</a:t>
            </a:r>
          </a:p>
          <a:p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e1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eigenvalues[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hilbert_space.dressed_index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((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))]</a:t>
            </a: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f_ge_coupled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...</a:t>
            </a:r>
          </a:p>
          <a:p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f_ef_coupled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...</a:t>
            </a:r>
          </a:p>
          <a:p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f_rr_coupled_g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...</a:t>
            </a:r>
          </a:p>
          <a:p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f_rr_coupled_e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=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e1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-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e0</a:t>
            </a:r>
          </a:p>
          <a:p>
            <a:b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</a:br>
            <a:r>
              <a:rPr lang="en-GB" sz="800" b="0" dirty="0">
                <a:solidFill>
                  <a:srgbClr val="56B6C2"/>
                </a:solidFill>
                <a:effectLst/>
                <a:latin typeface="Source Code Pro" panose="020B0509030403020204" pitchFamily="49" charset="0"/>
              </a:rPr>
              <a:t>print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r>
              <a:rPr lang="en-GB" sz="800" b="0" dirty="0" err="1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f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'anharmonicity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 =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{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f_ef_coupled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-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f_ge_coupled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/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1e6}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 MHz'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, </a:t>
            </a:r>
            <a:r>
              <a:rPr lang="en-GB" sz="800" b="0" dirty="0" err="1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f</a:t>
            </a:r>
            <a:r>
              <a:rPr lang="en-GB" sz="800" b="0" dirty="0" err="1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'chi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 =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{0.5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*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(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f_rr_coupled_e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-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f_rr_coupled_g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 </a:t>
            </a:r>
            <a:r>
              <a:rPr lang="en-GB" sz="800" b="0" dirty="0">
                <a:solidFill>
                  <a:srgbClr val="C678DD"/>
                </a:solidFill>
                <a:effectLst/>
                <a:latin typeface="Source Code Pro" panose="020B0509030403020204" pitchFamily="49" charset="0"/>
              </a:rPr>
              <a:t>/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GB" sz="800" b="0" dirty="0">
                <a:solidFill>
                  <a:srgbClr val="D19A66"/>
                </a:solidFill>
                <a:effectLst/>
                <a:latin typeface="Source Code Pro" panose="020B0509030403020204" pitchFamily="49" charset="0"/>
              </a:rPr>
              <a:t>1e6}</a:t>
            </a:r>
            <a:r>
              <a:rPr lang="en-GB" sz="800" b="0" dirty="0">
                <a:solidFill>
                  <a:srgbClr val="98C379"/>
                </a:solidFill>
                <a:effectLst/>
                <a:latin typeface="Source Code Pro" panose="020B0509030403020204" pitchFamily="49" charset="0"/>
              </a:rPr>
              <a:t> MHz'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)</a:t>
            </a:r>
          </a:p>
          <a:p>
            <a:r>
              <a:rPr lang="en-GB" sz="800" b="0" dirty="0" err="1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hilbert_space.hamiltonian</a:t>
            </a:r>
            <a:r>
              <a:rPr lang="en-GB" sz="800" b="0" dirty="0">
                <a:solidFill>
                  <a:srgbClr val="ABB2BF"/>
                </a:solidFill>
                <a:effectLst/>
                <a:latin typeface="Source Code Pro" panose="020B0509030403020204" pitchFamily="49" charset="0"/>
              </a:rPr>
              <a:t>()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1DAEDD-7DA3-B43D-12FB-970725D31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432" y="4437112"/>
            <a:ext cx="3528392" cy="10880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/>
          <p:nvPr/>
        </p:nvSpPr>
        <p:spPr bwMode="auto">
          <a:xfrm>
            <a:off x="334371" y="1666874"/>
            <a:ext cx="6602349" cy="4343473"/>
          </a:xfrm>
          <a:prstGeom prst="rect">
            <a:avLst/>
          </a:prstGeom>
        </p:spPr>
        <p:txBody>
          <a:bodyPr/>
          <a:lstStyle>
            <a:lvl1pPr marL="228603" indent="-228603" algn="l" defTabSz="914413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1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i-FI" sz="2000" dirty="0"/>
              <a:t>2. </a:t>
            </a:r>
            <a:r>
              <a:rPr lang="en-GB" sz="2000" dirty="0"/>
              <a:t>Instead of simply adding 450 </a:t>
            </a:r>
            <a:r>
              <a:rPr lang="en-GB" sz="2000" dirty="0" err="1"/>
              <a:t>fF</a:t>
            </a:r>
            <a:r>
              <a:rPr lang="en-GB" sz="2000" dirty="0"/>
              <a:t> to </a:t>
            </a:r>
            <a:r>
              <a:rPr lang="en-GB" sz="1800" dirty="0">
                <a:latin typeface="Source Code Pro" panose="020B0509030403020204" pitchFamily="49" charset="0"/>
                <a:ea typeface="Source Code Pro" panose="020B0509030403020204" pitchFamily="49" charset="0"/>
              </a:rPr>
              <a:t>C[2][2]</a:t>
            </a:r>
            <a:r>
              <a:rPr lang="en-GB" sz="2000" dirty="0"/>
              <a:t>, add the correct value for a Z</a:t>
            </a:r>
            <a:r>
              <a:rPr lang="en-GB" sz="2000" baseline="-25000" dirty="0"/>
              <a:t>0</a:t>
            </a:r>
            <a:r>
              <a:rPr lang="en-GB" sz="2000" dirty="0"/>
              <a:t>=100 </a:t>
            </a:r>
            <a:r>
              <a:rPr lang="el-GR" sz="2000" dirty="0"/>
              <a:t>Ω</a:t>
            </a:r>
            <a:r>
              <a:rPr lang="en-GB" sz="2000" dirty="0"/>
              <a:t> </a:t>
            </a:r>
            <a:r>
              <a:rPr lang="el-GR" sz="2000" dirty="0"/>
              <a:t>λ</a:t>
            </a:r>
            <a:r>
              <a:rPr lang="en-GB" sz="2000" dirty="0"/>
              <a:t>/4 CPW resonator with a frequency of 6 GHz. Does the qubit frequency change? How about the coupling?</a:t>
            </a:r>
          </a:p>
          <a:p>
            <a:pPr marL="0" indent="0">
              <a:buNone/>
              <a:defRPr/>
            </a:pPr>
            <a:r>
              <a:rPr lang="en-GB" sz="2000" dirty="0"/>
              <a:t>You may use any online CPW calculators to get the properties. For a more programmable approach, something like </a:t>
            </a:r>
            <a:r>
              <a:rPr lang="en-GB" sz="2000" dirty="0">
                <a:hlinkClick r:id="rId2"/>
              </a:rPr>
              <a:t>scikit-rf</a:t>
            </a:r>
            <a:r>
              <a:rPr lang="en-GB" sz="2000" dirty="0"/>
              <a:t> may be used. </a:t>
            </a:r>
          </a:p>
          <a:p>
            <a:pPr marL="0" indent="0">
              <a:buNone/>
              <a:defRPr/>
            </a:pPr>
            <a:r>
              <a:rPr lang="en-GB" sz="2000" dirty="0"/>
              <a:t>Use any reasonable values for the substrate properties.</a:t>
            </a:r>
            <a:endParaRPr lang="fi-FI" sz="2000" dirty="0"/>
          </a:p>
        </p:txBody>
      </p:sp>
      <p:sp>
        <p:nvSpPr>
          <p:cNvPr id="11" name="Title 3"/>
          <p:cNvSpPr txBox="1"/>
          <p:nvPr/>
        </p:nvSpPr>
        <p:spPr bwMode="auto">
          <a:xfrm>
            <a:off x="334962" y="522669"/>
            <a:ext cx="11562747" cy="1053883"/>
          </a:xfrm>
          <a:prstGeom prst="rect">
            <a:avLst/>
          </a:prstGeom>
        </p:spPr>
        <p:txBody>
          <a:bodyPr/>
          <a:lstStyle>
            <a:lvl1pPr algn="l" defTabSz="91441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i-FI" dirty="0" err="1"/>
              <a:t>Exercise</a:t>
            </a:r>
            <a:r>
              <a:rPr lang="fi-FI" dirty="0"/>
              <a:t>: </a:t>
            </a:r>
            <a:r>
              <a:rPr lang="fi-FI" dirty="0" err="1"/>
              <a:t>Coupling</a:t>
            </a:r>
            <a:r>
              <a:rPr lang="fi-FI" dirty="0"/>
              <a:t> to a </a:t>
            </a:r>
            <a:r>
              <a:rPr lang="fi-FI" dirty="0" err="1"/>
              <a:t>resonator</a:t>
            </a:r>
            <a:endParaRPr dirty="0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DE83E701-0BC7-54F2-87B7-E3F52785CF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520" b="38520"/>
          <a:stretch/>
        </p:blipFill>
        <p:spPr bwMode="auto">
          <a:xfrm>
            <a:off x="6585030" y="2830562"/>
            <a:ext cx="5712641" cy="1855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DC61C-04B0-266A-1AB1-509F43CEE3D1}"/>
              </a:ext>
            </a:extLst>
          </p:cNvPr>
          <p:cNvSpPr txBox="1"/>
          <p:nvPr/>
        </p:nvSpPr>
        <p:spPr bwMode="auto">
          <a:xfrm>
            <a:off x="7182906" y="2420888"/>
            <a:ext cx="4413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b="0" dirty="0" err="1">
                <a:solidFill>
                  <a:srgbClr val="ABB2BF"/>
                </a:solidFill>
                <a:latin typeface="Source Code Pro"/>
              </a:rPr>
              <a:t>hilbert_space.hamiltonian</a:t>
            </a:r>
            <a:r>
              <a:rPr lang="en-GB" sz="1800" b="0" dirty="0">
                <a:solidFill>
                  <a:srgbClr val="ABB2BF"/>
                </a:solidFill>
                <a:latin typeface="Source Code Pro"/>
              </a:rPr>
              <a:t>()</a:t>
            </a: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48DF4D-EA65-33B0-FE9F-B5138E65B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4293096"/>
            <a:ext cx="3888432" cy="155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390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7DB625EE-32CD-A18B-C3FB-2008465C89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3844" r="17044"/>
          <a:stretch/>
        </p:blipFill>
        <p:spPr>
          <a:xfrm>
            <a:off x="5990847" y="350569"/>
            <a:ext cx="5883215" cy="567421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D02B0-64DC-61BC-34BF-C88DCB28A8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371" y="2030412"/>
            <a:ext cx="5354252" cy="397993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Install</a:t>
            </a:r>
            <a:r>
              <a:rPr lang="fi-FI" sz="2400" dirty="0"/>
              <a:t> and </a:t>
            </a:r>
            <a:r>
              <a:rPr lang="fi-FI" sz="2400" dirty="0" err="1"/>
              <a:t>run</a:t>
            </a:r>
            <a:r>
              <a:rPr lang="fi-FI" sz="2400" dirty="0"/>
              <a:t> </a:t>
            </a:r>
            <a:r>
              <a:rPr lang="fi-FI" sz="2400" dirty="0" err="1"/>
              <a:t>simulations</a:t>
            </a:r>
            <a:r>
              <a:rPr lang="fi-FI" sz="2400" dirty="0"/>
              <a:t> </a:t>
            </a:r>
            <a:r>
              <a:rPr lang="fi-FI" sz="2400" dirty="0" err="1"/>
              <a:t>with</a:t>
            </a:r>
            <a:r>
              <a:rPr lang="fi-FI" sz="2400" dirty="0"/>
              <a:t> Elmer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Setup </a:t>
            </a:r>
            <a:r>
              <a:rPr lang="fi-FI" sz="2400" dirty="0" err="1"/>
              <a:t>your</a:t>
            </a:r>
            <a:r>
              <a:rPr lang="fi-FI" sz="2400" dirty="0"/>
              <a:t> </a:t>
            </a:r>
            <a:r>
              <a:rPr lang="fi-FI" sz="2400" dirty="0" err="1"/>
              <a:t>own</a:t>
            </a:r>
            <a:r>
              <a:rPr lang="fi-FI" sz="2400" dirty="0"/>
              <a:t> </a:t>
            </a:r>
            <a:r>
              <a:rPr lang="fi-FI" sz="2400" dirty="0" err="1"/>
              <a:t>simulations</a:t>
            </a:r>
            <a:r>
              <a:rPr lang="fi-FI" sz="2400" dirty="0"/>
              <a:t> </a:t>
            </a:r>
            <a:r>
              <a:rPr lang="fi-FI" sz="2400" dirty="0" err="1"/>
              <a:t>using</a:t>
            </a:r>
            <a:r>
              <a:rPr lang="fi-FI" sz="2400" dirty="0"/>
              <a:t> KQCircuits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View</a:t>
            </a:r>
            <a:r>
              <a:rPr lang="fi-FI" sz="2400" dirty="0"/>
              <a:t> </a:t>
            </a:r>
            <a:r>
              <a:rPr lang="fi-FI" sz="2400" dirty="0" err="1"/>
              <a:t>simulation</a:t>
            </a:r>
            <a:r>
              <a:rPr lang="fi-FI" sz="2400" dirty="0"/>
              <a:t> </a:t>
            </a:r>
            <a:r>
              <a:rPr lang="fi-FI" sz="2400" dirty="0" err="1"/>
              <a:t>results</a:t>
            </a:r>
            <a:r>
              <a:rPr lang="fi-FI" sz="2400" dirty="0"/>
              <a:t>, and </a:t>
            </a:r>
            <a:r>
              <a:rPr lang="fi-FI" sz="2400" dirty="0" err="1"/>
              <a:t>use</a:t>
            </a:r>
            <a:r>
              <a:rPr lang="fi-FI" sz="2400" dirty="0"/>
              <a:t> </a:t>
            </a:r>
            <a:r>
              <a:rPr lang="fi-FI" sz="2400" dirty="0" err="1"/>
              <a:t>them</a:t>
            </a:r>
            <a:r>
              <a:rPr lang="fi-FI" sz="2400" dirty="0"/>
              <a:t> for </a:t>
            </a:r>
            <a:r>
              <a:rPr lang="fi-FI" sz="2400" dirty="0" err="1"/>
              <a:t>further</a:t>
            </a:r>
            <a:r>
              <a:rPr lang="fi-FI" sz="2400" dirty="0"/>
              <a:t> </a:t>
            </a:r>
            <a:r>
              <a:rPr lang="fi-FI" sz="2400" dirty="0" err="1"/>
              <a:t>analysis</a:t>
            </a:r>
            <a:r>
              <a:rPr lang="fi-FI" sz="2400" dirty="0"/>
              <a:t> </a:t>
            </a:r>
            <a:r>
              <a:rPr lang="fi-FI" sz="2400" dirty="0" err="1"/>
              <a:t>with</a:t>
            </a:r>
            <a:r>
              <a:rPr lang="fi-FI" sz="2400" dirty="0"/>
              <a:t> </a:t>
            </a:r>
            <a:r>
              <a:rPr lang="fi-FI" sz="2400" dirty="0" err="1"/>
              <a:t>scQubits</a:t>
            </a:r>
            <a:endParaRPr lang="fi-FI" sz="2400" dirty="0"/>
          </a:p>
          <a:p>
            <a:r>
              <a:rPr lang="en-GB" sz="2400" dirty="0"/>
              <a:t>Please ask questions on the KQCircuits Discord or GitHub Discussions so that others with similar questions can see the answers</a:t>
            </a:r>
            <a:endParaRPr lang="en-FI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B58A82-B338-43D4-63AE-72F5EE970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Summary</a:t>
            </a:r>
            <a:br>
              <a:rPr lang="fi-FI" dirty="0"/>
            </a:br>
            <a:br>
              <a:rPr lang="fi-FI" sz="1800" dirty="0"/>
            </a:br>
            <a:r>
              <a:rPr lang="fi-FI" sz="1800" dirty="0" err="1"/>
              <a:t>What</a:t>
            </a:r>
            <a:r>
              <a:rPr lang="fi-FI" sz="1800" dirty="0"/>
              <a:t> </a:t>
            </a:r>
            <a:r>
              <a:rPr lang="fi-FI" sz="1800" dirty="0" err="1"/>
              <a:t>we</a:t>
            </a:r>
            <a:r>
              <a:rPr lang="fi-FI" sz="1800" dirty="0"/>
              <a:t> </a:t>
            </a:r>
            <a:r>
              <a:rPr lang="fi-FI" sz="1800" dirty="0" err="1"/>
              <a:t>learned</a:t>
            </a:r>
            <a:endParaRPr lang="en-FI" sz="1800" dirty="0"/>
          </a:p>
        </p:txBody>
      </p:sp>
    </p:spTree>
    <p:extLst>
      <p:ext uri="{BB962C8B-B14F-4D97-AF65-F5344CB8AC3E}">
        <p14:creationId xmlns:p14="http://schemas.microsoft.com/office/powerpoint/2010/main" val="3818139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5FBCEF6-E713-C17A-D749-67C310E761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dirty="0"/>
              <a:t>Niko Savola</a:t>
            </a:r>
            <a:endParaRPr lang="en-FI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161E52-BF03-8432-6599-F3AEF43776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 err="1"/>
              <a:t>Quantum</a:t>
            </a:r>
            <a:r>
              <a:rPr lang="fi-FI" dirty="0"/>
              <a:t> </a:t>
            </a:r>
            <a:r>
              <a:rPr lang="fi-FI" dirty="0" err="1"/>
              <a:t>Engineer</a:t>
            </a:r>
            <a:r>
              <a:rPr lang="fi-FI" dirty="0"/>
              <a:t> </a:t>
            </a:r>
            <a:r>
              <a:rPr lang="fi-FI" dirty="0" err="1"/>
              <a:t>Intern</a:t>
            </a:r>
            <a:endParaRPr lang="en-FI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8756AD-EEAC-915D-9498-0E71017A8E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9088" y="3361039"/>
            <a:ext cx="3933825" cy="608372"/>
          </a:xfrm>
        </p:spPr>
        <p:txBody>
          <a:bodyPr/>
          <a:lstStyle/>
          <a:p>
            <a:r>
              <a:rPr lang="fi-FI" dirty="0"/>
              <a:t>niko@meetiqm.com</a:t>
            </a:r>
          </a:p>
          <a:p>
            <a:r>
              <a:rPr lang="fi-FI" dirty="0"/>
              <a:t>     </a:t>
            </a:r>
            <a:r>
              <a:rPr lang="fi-FI" dirty="0" err="1"/>
              <a:t>nikosavola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F22AAF-5107-A189-AA32-D17D02AC9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0273" y="3710164"/>
            <a:ext cx="233183" cy="2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0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0A85BD-11DB-75BE-B718-3AEE11C376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1202" r="11202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F2D8D-A8AF-D20E-1B30-9CACD5EBDC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CFAA5C-9487-0BE2-ED34-E9034E3A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Installing</a:t>
            </a:r>
            <a:r>
              <a:rPr lang="fi-FI" dirty="0"/>
              <a:t> Elmer</a:t>
            </a:r>
            <a:endParaRPr lang="en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C7C96-105F-4F83-9424-FA9CB723E8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Open-</a:t>
            </a:r>
            <a:r>
              <a:rPr lang="fi-FI" dirty="0" err="1"/>
              <a:t>source</a:t>
            </a:r>
            <a:r>
              <a:rPr lang="fi-FI" dirty="0"/>
              <a:t> FEM </a:t>
            </a:r>
            <a:r>
              <a:rPr lang="fi-FI" dirty="0" err="1"/>
              <a:t>solver</a:t>
            </a:r>
            <a:r>
              <a:rPr lang="fi-FI" dirty="0"/>
              <a:t> </a:t>
            </a:r>
            <a:r>
              <a:rPr lang="fi-FI" dirty="0" err="1"/>
              <a:t>developed</a:t>
            </a:r>
            <a:r>
              <a:rPr lang="fi-FI" dirty="0"/>
              <a:t> at CSC (Non-</a:t>
            </a:r>
            <a:r>
              <a:rPr lang="fi-FI" dirty="0" err="1"/>
              <a:t>profit</a:t>
            </a:r>
            <a:r>
              <a:rPr lang="fi-FI" dirty="0"/>
              <a:t> </a:t>
            </a:r>
            <a:r>
              <a:rPr lang="fi-FI" dirty="0" err="1"/>
              <a:t>state</a:t>
            </a:r>
            <a:r>
              <a:rPr lang="fi-FI" dirty="0"/>
              <a:t> </a:t>
            </a:r>
            <a:r>
              <a:rPr lang="fi-FI" dirty="0" err="1"/>
              <a:t>enterprise</a:t>
            </a:r>
            <a:r>
              <a:rPr lang="fi-FI" dirty="0"/>
              <a:t> for </a:t>
            </a:r>
            <a:r>
              <a:rPr lang="fi-FI" dirty="0" err="1"/>
              <a:t>scientific</a:t>
            </a:r>
            <a:r>
              <a:rPr lang="fi-FI" dirty="0"/>
              <a:t> </a:t>
            </a:r>
            <a:r>
              <a:rPr lang="fi-FI" dirty="0" err="1"/>
              <a:t>computing</a:t>
            </a:r>
            <a:r>
              <a:rPr lang="fi-FI" dirty="0"/>
              <a:t> in Finland)</a:t>
            </a:r>
            <a:endParaRPr lang="en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CD25DB-74EA-FA27-A53B-B87218AFA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71" y="771525"/>
            <a:ext cx="3878366" cy="9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8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D2B19-8152-55AF-0D51-B8CFDD3FF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8691A-61A9-98C8-DEEE-AE2227888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 err="1"/>
              <a:t>Think</a:t>
            </a:r>
            <a:r>
              <a:rPr lang="fi-FI" dirty="0"/>
              <a:t>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simulations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run</a:t>
            </a:r>
            <a:endParaRPr lang="fi-FI" dirty="0"/>
          </a:p>
          <a:p>
            <a:pPr lvl="1"/>
            <a:r>
              <a:rPr lang="fi-FI" dirty="0"/>
              <a:t>Remote Linux </a:t>
            </a:r>
            <a:r>
              <a:rPr lang="fi-FI" dirty="0" err="1"/>
              <a:t>server</a:t>
            </a:r>
            <a:r>
              <a:rPr lang="fi-FI" dirty="0"/>
              <a:t>, </a:t>
            </a:r>
            <a:r>
              <a:rPr lang="fi-FI" dirty="0" err="1"/>
              <a:t>locally</a:t>
            </a:r>
            <a:r>
              <a:rPr lang="fi-FI" dirty="0"/>
              <a:t> on Windows?</a:t>
            </a:r>
          </a:p>
          <a:p>
            <a:r>
              <a:rPr lang="fi-FI" dirty="0" err="1"/>
              <a:t>Required</a:t>
            </a:r>
            <a:r>
              <a:rPr lang="fi-FI" dirty="0"/>
              <a:t> open-</a:t>
            </a:r>
            <a:r>
              <a:rPr lang="fi-FI" dirty="0" err="1"/>
              <a:t>source</a:t>
            </a:r>
            <a:r>
              <a:rPr lang="fi-FI" dirty="0"/>
              <a:t> software </a:t>
            </a:r>
          </a:p>
          <a:p>
            <a:pPr lvl="1"/>
            <a:r>
              <a:rPr lang="fi-FI" dirty="0" err="1">
                <a:hlinkClick r:id="rId2"/>
              </a:rPr>
              <a:t>gmsh</a:t>
            </a:r>
            <a:r>
              <a:rPr lang="fi-FI" dirty="0"/>
              <a:t>, for </a:t>
            </a:r>
            <a:r>
              <a:rPr lang="fi-FI" dirty="0" err="1"/>
              <a:t>meshing</a:t>
            </a:r>
            <a:endParaRPr lang="fi-FI" dirty="0"/>
          </a:p>
          <a:p>
            <a:pPr lvl="2"/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 </a:t>
            </a:r>
            <a:r>
              <a:rPr lang="fi-FI" sz="17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pip</a:t>
            </a:r>
            <a:r>
              <a:rPr lang="fi-FI" sz="17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 </a:t>
            </a:r>
            <a:r>
              <a:rPr lang="fi-FI" sz="17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install</a:t>
            </a:r>
            <a:r>
              <a:rPr lang="fi-FI" sz="17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 </a:t>
            </a:r>
            <a:r>
              <a:rPr lang="fi-FI" sz="17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gmsh</a:t>
            </a:r>
            <a:endParaRPr lang="fi-FI" sz="1700" dirty="0">
              <a:latin typeface="Source Code Variable" panose="020B0309030403020204" pitchFamily="49" charset="0"/>
              <a:ea typeface="Source Code Variable" panose="020B0309030403020204" pitchFamily="49" charset="0"/>
            </a:endParaRPr>
          </a:p>
          <a:p>
            <a:pPr lvl="1"/>
            <a:r>
              <a:rPr lang="fi-FI" dirty="0">
                <a:hlinkClick r:id="rId3"/>
              </a:rPr>
              <a:t>Elmer</a:t>
            </a:r>
            <a:r>
              <a:rPr lang="fi-FI" dirty="0"/>
              <a:t>, for </a:t>
            </a:r>
            <a:r>
              <a:rPr lang="en-GB" dirty="0"/>
              <a:t>finite-element</a:t>
            </a:r>
          </a:p>
          <a:p>
            <a:pPr lvl="2"/>
            <a:r>
              <a:rPr lang="en-GB" dirty="0"/>
              <a:t>Download and install binaries at </a:t>
            </a:r>
            <a:r>
              <a:rPr lang="en-GB" dirty="0">
                <a:hlinkClick r:id="rId4"/>
              </a:rPr>
              <a:t>elmerfem.org/blog/binaries/</a:t>
            </a:r>
            <a:endParaRPr lang="en-GB" dirty="0"/>
          </a:p>
          <a:p>
            <a:pPr lvl="1"/>
            <a:r>
              <a:rPr lang="fi-FI" dirty="0" err="1">
                <a:hlinkClick r:id="rId5"/>
              </a:rPr>
              <a:t>ParaView</a:t>
            </a:r>
            <a:r>
              <a:rPr lang="fi-FI" dirty="0"/>
              <a:t>, for </a:t>
            </a:r>
            <a:r>
              <a:rPr lang="fi-FI" dirty="0" err="1"/>
              <a:t>viewing</a:t>
            </a:r>
            <a:r>
              <a:rPr lang="fi-FI" dirty="0"/>
              <a:t> </a:t>
            </a:r>
            <a:r>
              <a:rPr lang="fi-FI" dirty="0" err="1"/>
              <a:t>results</a:t>
            </a:r>
            <a:endParaRPr lang="fi-FI" dirty="0"/>
          </a:p>
          <a:p>
            <a:r>
              <a:rPr lang="fi-FI" dirty="0" err="1"/>
              <a:t>gmsh</a:t>
            </a:r>
            <a:r>
              <a:rPr lang="fi-FI" dirty="0"/>
              <a:t> and </a:t>
            </a:r>
            <a:r>
              <a:rPr lang="fi-FI" dirty="0" err="1"/>
              <a:t>ParaView</a:t>
            </a:r>
            <a:r>
              <a:rPr lang="fi-FI" dirty="0"/>
              <a:t> </a:t>
            </a:r>
            <a:r>
              <a:rPr lang="fi-FI" dirty="0" err="1"/>
              <a:t>support</a:t>
            </a:r>
            <a:r>
              <a:rPr lang="fi-FI" dirty="0"/>
              <a:t> Linux, </a:t>
            </a:r>
            <a:r>
              <a:rPr lang="fi-FI" dirty="0" err="1"/>
              <a:t>macOS</a:t>
            </a:r>
            <a:r>
              <a:rPr lang="fi-FI" dirty="0"/>
              <a:t> and Windows. Elmer </a:t>
            </a:r>
            <a:r>
              <a:rPr lang="fi-FI" dirty="0" err="1"/>
              <a:t>provides</a:t>
            </a:r>
            <a:r>
              <a:rPr lang="fi-FI" dirty="0"/>
              <a:t> </a:t>
            </a:r>
            <a:r>
              <a:rPr lang="fi-FI" dirty="0" err="1"/>
              <a:t>binaries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for </a:t>
            </a:r>
            <a:r>
              <a:rPr lang="fi-FI" dirty="0" err="1"/>
              <a:t>Debian</a:t>
            </a:r>
            <a:r>
              <a:rPr lang="fi-FI" dirty="0"/>
              <a:t> Linux and Windows (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OSs</a:t>
            </a:r>
            <a:r>
              <a:rPr lang="fi-FI" dirty="0"/>
              <a:t> </a:t>
            </a:r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compiled</a:t>
            </a:r>
            <a:r>
              <a:rPr lang="fi-FI" dirty="0"/>
              <a:t>)</a:t>
            </a:r>
          </a:p>
          <a:p>
            <a:pPr lvl="1"/>
            <a:endParaRPr lang="fi-FI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BC253C-7F06-2786-C019-FA8D6BD4A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Preparing</a:t>
            </a:r>
            <a:r>
              <a:rPr lang="fi-FI" dirty="0"/>
              <a:t> for </a:t>
            </a:r>
            <a:r>
              <a:rPr lang="fi-FI" dirty="0" err="1"/>
              <a:t>simulations</a:t>
            </a:r>
            <a:endParaRPr lang="en-FI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9B5A21A-84CA-626D-8EC9-9DD335F6FB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/>
          <a:srcRect t="10674" b="10674"/>
          <a:stretch/>
        </p:blipFill>
        <p:spPr/>
      </p:pic>
    </p:spTree>
    <p:extLst>
      <p:ext uri="{BB962C8B-B14F-4D97-AF65-F5344CB8AC3E}">
        <p14:creationId xmlns:p14="http://schemas.microsoft.com/office/powerpoint/2010/main" val="1564654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0936A3-2746-A170-6054-15FB1B2D7CFD}"/>
              </a:ext>
            </a:extLst>
          </p:cNvPr>
          <p:cNvSpPr txBox="1">
            <a:spLocks/>
          </p:cNvSpPr>
          <p:nvPr/>
        </p:nvSpPr>
        <p:spPr>
          <a:xfrm>
            <a:off x="334371" y="1310054"/>
            <a:ext cx="5761629" cy="4700294"/>
          </a:xfrm>
          <a:prstGeom prst="rect">
            <a:avLst/>
          </a:prstGeom>
        </p:spPr>
        <p:txBody>
          <a:bodyPr/>
          <a:lstStyle>
            <a:lvl1pPr marL="228603" indent="-228603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/>
              <a:t>This likely is the most unclear, so we'll walk through a typical Windows installation.</a:t>
            </a:r>
          </a:p>
          <a:p>
            <a:pPr marL="0" indent="0">
              <a:buNone/>
            </a:pPr>
            <a:r>
              <a:rPr lang="fi-FI" sz="1600" dirty="0"/>
              <a:t>1. </a:t>
            </a:r>
            <a:r>
              <a:rPr lang="fi-FI" sz="1600" dirty="0" err="1"/>
              <a:t>Download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gui-mpi</a:t>
            </a:r>
            <a:r>
              <a:rPr lang="fi-FI" sz="1600" dirty="0"/>
              <a:t> version </a:t>
            </a:r>
            <a:r>
              <a:rPr lang="fi-FI" sz="1600" dirty="0" err="1"/>
              <a:t>from</a:t>
            </a:r>
            <a:r>
              <a:rPr lang="fi-FI" sz="1600" dirty="0"/>
              <a:t> </a:t>
            </a:r>
            <a:r>
              <a:rPr lang="fi-FI" sz="1600" dirty="0">
                <a:hlinkClick r:id="rId2"/>
              </a:rPr>
              <a:t>nic.funet.fi/pub/sci/physics/elmer/bin/</a:t>
            </a:r>
            <a:r>
              <a:rPr lang="fi-FI" sz="1600" dirty="0" err="1">
                <a:hlinkClick r:id="rId2"/>
              </a:rPr>
              <a:t>windows</a:t>
            </a:r>
            <a:endParaRPr lang="fi-FI" sz="1600" dirty="0"/>
          </a:p>
          <a:p>
            <a:pPr marL="0" indent="0">
              <a:buNone/>
            </a:pPr>
            <a:endParaRPr lang="en-FI" sz="16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9391B3E-171D-1674-9C26-D6A9A6383697}"/>
              </a:ext>
            </a:extLst>
          </p:cNvPr>
          <p:cNvSpPr txBox="1">
            <a:spLocks/>
          </p:cNvSpPr>
          <p:nvPr/>
        </p:nvSpPr>
        <p:spPr>
          <a:xfrm>
            <a:off x="334962" y="522669"/>
            <a:ext cx="11562747" cy="1053883"/>
          </a:xfrm>
          <a:prstGeom prst="rect">
            <a:avLst/>
          </a:prstGeom>
        </p:spPr>
        <p:txBody>
          <a:bodyPr/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i-FI" dirty="0" err="1"/>
              <a:t>Installing</a:t>
            </a:r>
            <a:r>
              <a:rPr lang="fi-FI" dirty="0"/>
              <a:t> Elmer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2DAF82-F6EA-C7D1-5410-2DC4298A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71" y="2391508"/>
            <a:ext cx="4801191" cy="384710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2945949-17E2-FE44-B3CE-5E8F27E36843}"/>
              </a:ext>
            </a:extLst>
          </p:cNvPr>
          <p:cNvSpPr txBox="1">
            <a:spLocks/>
          </p:cNvSpPr>
          <p:nvPr/>
        </p:nvSpPr>
        <p:spPr>
          <a:xfrm>
            <a:off x="6272109" y="1078853"/>
            <a:ext cx="5761629" cy="4700294"/>
          </a:xfrm>
          <a:prstGeom prst="rect">
            <a:avLst/>
          </a:prstGeom>
        </p:spPr>
        <p:txBody>
          <a:bodyPr/>
          <a:lstStyle>
            <a:lvl1pPr marL="228603" indent="-228603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fi-FI" sz="1600" dirty="0"/>
            </a:br>
            <a:endParaRPr lang="fi-FI" sz="1600" dirty="0"/>
          </a:p>
          <a:p>
            <a:pPr marL="0" indent="0">
              <a:buNone/>
            </a:pPr>
            <a:r>
              <a:rPr lang="fi-FI" sz="1600" dirty="0"/>
              <a:t>2. </a:t>
            </a:r>
            <a:r>
              <a:rPr lang="fi-FI" sz="1600" dirty="0" err="1"/>
              <a:t>You</a:t>
            </a:r>
            <a:r>
              <a:rPr lang="fi-FI" sz="1600" dirty="0"/>
              <a:t> </a:t>
            </a:r>
            <a:r>
              <a:rPr lang="fi-FI" sz="1600" dirty="0" err="1"/>
              <a:t>likely</a:t>
            </a:r>
            <a:r>
              <a:rPr lang="fi-FI" sz="1600" dirty="0"/>
              <a:t> </a:t>
            </a:r>
            <a:r>
              <a:rPr lang="fi-FI" sz="1600" dirty="0" err="1"/>
              <a:t>need</a:t>
            </a:r>
            <a:r>
              <a:rPr lang="fi-FI" sz="1600" dirty="0"/>
              <a:t> to </a:t>
            </a:r>
            <a:r>
              <a:rPr lang="fi-FI" sz="1600" i="1" dirty="0" err="1"/>
              <a:t>Unblock</a:t>
            </a:r>
            <a:r>
              <a:rPr lang="fi-FI" sz="1600" i="1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installer</a:t>
            </a:r>
            <a:r>
              <a:rPr lang="fi-FI" sz="1600" dirty="0"/>
              <a:t> as it is </a:t>
            </a:r>
            <a:r>
              <a:rPr lang="fi-FI" sz="1600" dirty="0" err="1"/>
              <a:t>not</a:t>
            </a:r>
            <a:r>
              <a:rPr lang="fi-FI" sz="1600" dirty="0"/>
              <a:t> </a:t>
            </a:r>
            <a:r>
              <a:rPr lang="fi-FI" sz="1600" dirty="0" err="1"/>
              <a:t>certified</a:t>
            </a:r>
            <a:endParaRPr lang="fi-FI" sz="1600" dirty="0"/>
          </a:p>
          <a:p>
            <a:pPr marL="0" indent="0">
              <a:buNone/>
            </a:pPr>
            <a:r>
              <a:rPr lang="fi-FI" sz="1600" dirty="0"/>
              <a:t>3. </a:t>
            </a:r>
            <a:r>
              <a:rPr lang="fi-FI" sz="1600" dirty="0" err="1"/>
              <a:t>Run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installer</a:t>
            </a:r>
            <a:endParaRPr lang="en-FI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0CF6B8-3EC4-5623-8EF6-C981743C7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154" y="2391507"/>
            <a:ext cx="2532184" cy="382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11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19B122-4D11-811D-3EC6-2FE9B9F1BB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4682" y="2276475"/>
            <a:ext cx="422635" cy="3781425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50AB1-6405-E034-5CC4-1E2F7ED4F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24" y="2448910"/>
            <a:ext cx="4259701" cy="3352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 err="1"/>
              <a:t>Test</a:t>
            </a:r>
            <a:r>
              <a:rPr lang="fi-FI" sz="2000" dirty="0"/>
              <a:t> </a:t>
            </a:r>
            <a:r>
              <a:rPr lang="fi-FI" sz="2000" dirty="0" err="1"/>
              <a:t>that</a:t>
            </a:r>
            <a:r>
              <a:rPr lang="fi-FI" sz="2000" dirty="0"/>
              <a:t> Elmer </a:t>
            </a:r>
            <a:r>
              <a:rPr lang="fi-FI" sz="2000" dirty="0" err="1"/>
              <a:t>works</a:t>
            </a:r>
            <a:r>
              <a:rPr lang="fi-FI" sz="2000" dirty="0"/>
              <a:t> </a:t>
            </a:r>
            <a:r>
              <a:rPr lang="fi-FI" sz="2000" dirty="0" err="1"/>
              <a:t>by</a:t>
            </a:r>
            <a:r>
              <a:rPr lang="fi-FI" sz="2000" dirty="0"/>
              <a:t> </a:t>
            </a:r>
            <a:r>
              <a:rPr lang="fi-FI" sz="2000" dirty="0" err="1"/>
              <a:t>running</a:t>
            </a:r>
            <a:r>
              <a:rPr lang="fi-FI" sz="2000" dirty="0"/>
              <a:t> </a:t>
            </a:r>
            <a:r>
              <a:rPr lang="fi-FI" sz="20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ElmerSolver</a:t>
            </a:r>
            <a:r>
              <a:rPr lang="fi-FI" sz="2000" dirty="0"/>
              <a:t> in </a:t>
            </a:r>
            <a:r>
              <a:rPr lang="fi-FI" sz="2000" dirty="0" err="1"/>
              <a:t>terminal</a:t>
            </a:r>
            <a:endParaRPr lang="fi-FI" sz="2000" dirty="0"/>
          </a:p>
          <a:p>
            <a:pPr marL="0" indent="0">
              <a:buNone/>
            </a:pPr>
            <a:endParaRPr lang="en-FI" sz="2000" dirty="0"/>
          </a:p>
          <a:p>
            <a:endParaRPr lang="en-FI" sz="2000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A25CA99-28CB-9686-3FE0-9F4540338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38" y="3331236"/>
            <a:ext cx="3693679" cy="2609075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84D72FC-ACDF-D715-82CC-CC195DCB29A1}"/>
              </a:ext>
            </a:extLst>
          </p:cNvPr>
          <p:cNvSpPr txBox="1">
            <a:spLocks/>
          </p:cNvSpPr>
          <p:nvPr/>
        </p:nvSpPr>
        <p:spPr>
          <a:xfrm>
            <a:off x="6636900" y="2448910"/>
            <a:ext cx="5031226" cy="3352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3" indent="-228603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simulations</a:t>
            </a:r>
            <a:r>
              <a:rPr lang="fi-FI" sz="2000" dirty="0"/>
              <a:t> </a:t>
            </a:r>
            <a:r>
              <a:rPr lang="fi-FI" sz="2000" dirty="0" err="1"/>
              <a:t>currently</a:t>
            </a:r>
            <a:r>
              <a:rPr lang="fi-FI" sz="2000" dirty="0"/>
              <a:t> </a:t>
            </a:r>
            <a:r>
              <a:rPr lang="fi-FI" sz="2000" dirty="0" err="1"/>
              <a:t>require</a:t>
            </a:r>
            <a:r>
              <a:rPr lang="fi-FI" sz="2000" dirty="0"/>
              <a:t> </a:t>
            </a:r>
            <a:r>
              <a:rPr lang="fi-FI" sz="2000" dirty="0" err="1"/>
              <a:t>running</a:t>
            </a:r>
            <a:r>
              <a:rPr lang="fi-FI" sz="2000" dirty="0"/>
              <a:t> </a:t>
            </a:r>
            <a:r>
              <a:rPr lang="fi-FI" sz="20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.sh </a:t>
            </a:r>
            <a:r>
              <a:rPr lang="fi-FI" sz="2000" dirty="0" err="1"/>
              <a:t>files</a:t>
            </a:r>
            <a:r>
              <a:rPr lang="fi-FI" sz="2000" dirty="0"/>
              <a:t>. To </a:t>
            </a:r>
            <a:r>
              <a:rPr lang="fi-FI" sz="2000" dirty="0" err="1"/>
              <a:t>this</a:t>
            </a:r>
            <a:r>
              <a:rPr lang="fi-FI" sz="2000" dirty="0"/>
              <a:t> </a:t>
            </a:r>
            <a:r>
              <a:rPr lang="fi-FI" sz="2000" dirty="0" err="1"/>
              <a:t>end</a:t>
            </a:r>
            <a:r>
              <a:rPr lang="fi-FI" sz="2000" dirty="0"/>
              <a:t>, </a:t>
            </a:r>
            <a:r>
              <a:rPr lang="fi-FI" sz="2000" dirty="0" err="1"/>
              <a:t>we</a:t>
            </a:r>
            <a:r>
              <a:rPr lang="fi-FI" sz="2000" dirty="0"/>
              <a:t> </a:t>
            </a:r>
            <a:r>
              <a:rPr lang="fi-FI" sz="2000" dirty="0" err="1"/>
              <a:t>recommend</a:t>
            </a:r>
            <a:r>
              <a:rPr lang="fi-FI" sz="2000" dirty="0"/>
              <a:t> </a:t>
            </a:r>
            <a:r>
              <a:rPr lang="fi-FI" sz="2000" dirty="0" err="1"/>
              <a:t>using</a:t>
            </a:r>
            <a:r>
              <a:rPr lang="fi-FI" sz="2000" dirty="0"/>
              <a:t> </a:t>
            </a:r>
            <a:r>
              <a:rPr lang="fi-FI" sz="2000" dirty="0" err="1">
                <a:hlinkClick r:id="rId3"/>
              </a:rPr>
              <a:t>Git</a:t>
            </a:r>
            <a:r>
              <a:rPr lang="fi-FI" sz="2000" dirty="0">
                <a:hlinkClick r:id="rId3"/>
              </a:rPr>
              <a:t> </a:t>
            </a:r>
            <a:r>
              <a:rPr lang="fi-FI" sz="2000" dirty="0" err="1">
                <a:hlinkClick r:id="rId3"/>
              </a:rPr>
              <a:t>Bash</a:t>
            </a:r>
            <a:r>
              <a:rPr lang="fi-FI" sz="2000" dirty="0"/>
              <a:t>. </a:t>
            </a:r>
          </a:p>
          <a:p>
            <a:pPr marL="0" indent="0">
              <a:buNone/>
            </a:pPr>
            <a:r>
              <a:rPr lang="fi-FI" sz="2000" dirty="0"/>
              <a:t>Windows </a:t>
            </a:r>
            <a:r>
              <a:rPr lang="fi-FI" sz="2000" dirty="0" err="1"/>
              <a:t>Subsystem</a:t>
            </a:r>
            <a:r>
              <a:rPr lang="fi-FI" sz="2000" dirty="0"/>
              <a:t> for Linux (WSL) </a:t>
            </a:r>
            <a:r>
              <a:rPr lang="fi-FI" sz="2000" dirty="0" err="1"/>
              <a:t>may</a:t>
            </a:r>
            <a:r>
              <a:rPr lang="fi-FI" sz="2000" dirty="0"/>
              <a:t> </a:t>
            </a:r>
            <a:r>
              <a:rPr lang="fi-FI" sz="2000" dirty="0" err="1"/>
              <a:t>be</a:t>
            </a:r>
            <a:r>
              <a:rPr lang="fi-FI" sz="2000" dirty="0"/>
              <a:t> </a:t>
            </a:r>
            <a:r>
              <a:rPr lang="fi-FI" sz="2000" dirty="0" err="1"/>
              <a:t>used</a:t>
            </a:r>
            <a:r>
              <a:rPr lang="fi-FI" sz="2000" dirty="0"/>
              <a:t> as </a:t>
            </a:r>
            <a:r>
              <a:rPr lang="fi-FI" sz="2000" dirty="0" err="1"/>
              <a:t>well</a:t>
            </a:r>
            <a:r>
              <a:rPr lang="fi-FI" sz="2000" dirty="0"/>
              <a:t>. In </a:t>
            </a:r>
            <a:r>
              <a:rPr lang="fi-FI" sz="2000" dirty="0" err="1"/>
              <a:t>this</a:t>
            </a:r>
            <a:r>
              <a:rPr lang="fi-FI" sz="2000" dirty="0"/>
              <a:t> case, </a:t>
            </a:r>
            <a:r>
              <a:rPr lang="fi-FI" sz="2000" dirty="0" err="1"/>
              <a:t>use</a:t>
            </a:r>
            <a:r>
              <a:rPr lang="fi-FI" sz="2000" dirty="0"/>
              <a:t> </a:t>
            </a:r>
            <a:r>
              <a:rPr lang="fi-FI" sz="2000" dirty="0" err="1">
                <a:hlinkClick r:id="rId4"/>
              </a:rPr>
              <a:t>Ubuntu</a:t>
            </a:r>
            <a:r>
              <a:rPr lang="fi-FI" sz="2000" dirty="0">
                <a:hlinkClick r:id="rId4"/>
              </a:rPr>
              <a:t> WSL</a:t>
            </a:r>
            <a:r>
              <a:rPr lang="fi-FI" sz="2000" dirty="0"/>
              <a:t> and </a:t>
            </a:r>
            <a:r>
              <a:rPr lang="fi-FI" sz="2000" dirty="0" err="1"/>
              <a:t>follow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Debian</a:t>
            </a:r>
            <a:r>
              <a:rPr lang="fi-FI" sz="2000" dirty="0"/>
              <a:t> </a:t>
            </a:r>
            <a:r>
              <a:rPr lang="fi-FI" sz="2000" dirty="0" err="1"/>
              <a:t>instructions</a:t>
            </a:r>
            <a:r>
              <a:rPr lang="fi-FI" sz="2000" dirty="0"/>
              <a:t> on </a:t>
            </a:r>
            <a:r>
              <a:rPr lang="fi-FI" sz="2000" dirty="0" err="1"/>
              <a:t>the</a:t>
            </a:r>
            <a:r>
              <a:rPr lang="fi-FI" sz="2000" dirty="0"/>
              <a:t> Elmer </a:t>
            </a:r>
            <a:r>
              <a:rPr lang="fi-FI" sz="2000" dirty="0" err="1"/>
              <a:t>website</a:t>
            </a:r>
            <a:r>
              <a:rPr lang="fi-FI" sz="2000" dirty="0"/>
              <a:t>:</a:t>
            </a:r>
          </a:p>
          <a:p>
            <a:pPr marL="0" indent="0">
              <a:buNone/>
            </a:pPr>
            <a:r>
              <a:rPr lang="en-GB" sz="18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sudo</a:t>
            </a:r>
            <a:r>
              <a:rPr lang="en-GB" sz="18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 apt-add-repository \</a:t>
            </a:r>
            <a:br>
              <a:rPr lang="en-GB" sz="18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</a:br>
            <a:r>
              <a:rPr lang="en-GB" sz="18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 </a:t>
            </a:r>
            <a:r>
              <a:rPr lang="en-GB" sz="18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ppa:elmer-csc-ubuntu</a:t>
            </a:r>
            <a:r>
              <a:rPr lang="en-GB" sz="18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/</a:t>
            </a:r>
            <a:r>
              <a:rPr lang="en-GB" sz="18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elmer</a:t>
            </a:r>
            <a:r>
              <a:rPr lang="en-GB" sz="18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-csc-</a:t>
            </a:r>
            <a:r>
              <a:rPr lang="en-GB" sz="18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ppa</a:t>
            </a:r>
            <a:br>
              <a:rPr lang="en-GB" sz="18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</a:br>
            <a:r>
              <a:rPr lang="en-GB" sz="18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sudo</a:t>
            </a:r>
            <a:r>
              <a:rPr lang="en-GB" sz="18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 apt-get update</a:t>
            </a:r>
            <a:br>
              <a:rPr lang="en-GB" sz="18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</a:br>
            <a:r>
              <a:rPr lang="en-GB" sz="18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sudo</a:t>
            </a:r>
            <a:r>
              <a:rPr lang="en-GB" sz="18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 apt-get install </a:t>
            </a:r>
            <a:r>
              <a:rPr lang="en-GB" sz="18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elmerfem</a:t>
            </a:r>
            <a:r>
              <a:rPr lang="en-GB" sz="18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-csc</a:t>
            </a:r>
            <a:endParaRPr lang="en-FI" sz="1800" dirty="0">
              <a:latin typeface="Source Code Variable" panose="020B0309030403020204" pitchFamily="49" charset="0"/>
              <a:ea typeface="Source Code Variable" panose="020B0309030403020204" pitchFamily="49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97134A76-4E95-5B4C-CCAC-E79D395DDF81}"/>
              </a:ext>
            </a:extLst>
          </p:cNvPr>
          <p:cNvSpPr txBox="1">
            <a:spLocks/>
          </p:cNvSpPr>
          <p:nvPr/>
        </p:nvSpPr>
        <p:spPr>
          <a:xfrm>
            <a:off x="334962" y="522669"/>
            <a:ext cx="11562747" cy="1053883"/>
          </a:xfrm>
          <a:prstGeom prst="rect">
            <a:avLst/>
          </a:prstGeom>
        </p:spPr>
        <p:txBody>
          <a:bodyPr/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i-FI" dirty="0" err="1"/>
              <a:t>Installing</a:t>
            </a:r>
            <a:r>
              <a:rPr lang="fi-FI" dirty="0"/>
              <a:t> Elmer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26392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C8A0C-5E77-F237-4C66-D2289D5EAE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60C19-E7DF-2CF8-1778-E5CDBD07A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Similar</a:t>
            </a:r>
            <a:r>
              <a:rPr lang="fi-FI" dirty="0"/>
              <a:t> to </a:t>
            </a:r>
            <a:r>
              <a:rPr lang="fi-FI" dirty="0" err="1"/>
              <a:t>Docker</a:t>
            </a:r>
            <a:r>
              <a:rPr lang="fi-FI" dirty="0"/>
              <a:t> </a:t>
            </a:r>
            <a:r>
              <a:rPr lang="fi-FI" dirty="0" err="1"/>
              <a:t>images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</a:t>
            </a:r>
            <a:r>
              <a:rPr lang="fi-FI" dirty="0" err="1"/>
              <a:t>better</a:t>
            </a:r>
            <a:r>
              <a:rPr lang="fi-FI" dirty="0"/>
              <a:t> in HPC </a:t>
            </a:r>
            <a:r>
              <a:rPr lang="fi-FI" dirty="0" err="1"/>
              <a:t>environments</a:t>
            </a:r>
            <a:endParaRPr lang="fi-FI" dirty="0"/>
          </a:p>
          <a:p>
            <a:r>
              <a:rPr lang="fi-FI" dirty="0" err="1"/>
              <a:t>Pre-compiled</a:t>
            </a:r>
            <a:r>
              <a:rPr lang="fi-FI" dirty="0"/>
              <a:t> </a:t>
            </a:r>
            <a:r>
              <a:rPr lang="fi-FI" dirty="0" err="1"/>
              <a:t>container</a:t>
            </a:r>
            <a:r>
              <a:rPr lang="fi-FI" dirty="0"/>
              <a:t> </a:t>
            </a:r>
            <a:r>
              <a:rPr lang="fi-FI" dirty="0" err="1"/>
              <a:t>including</a:t>
            </a:r>
            <a:r>
              <a:rPr lang="fi-FI" dirty="0"/>
              <a:t> KQCircuits, </a:t>
            </a:r>
            <a:r>
              <a:rPr lang="fi-FI" dirty="0" err="1"/>
              <a:t>gmsh</a:t>
            </a:r>
            <a:r>
              <a:rPr lang="fi-FI" dirty="0"/>
              <a:t> and Elmer </a:t>
            </a:r>
            <a:r>
              <a:rPr lang="fi-FI" dirty="0" err="1"/>
              <a:t>provided</a:t>
            </a:r>
            <a:r>
              <a:rPr lang="fi-FI" dirty="0"/>
              <a:t> at </a:t>
            </a:r>
            <a:r>
              <a:rPr lang="fi-FI" dirty="0">
                <a:hlinkClick r:id="rId2"/>
              </a:rPr>
              <a:t>oras://ghcr.io/iqm-finland/kqcircuits:main-singularity</a:t>
            </a:r>
            <a:endParaRPr lang="fi-FI" dirty="0"/>
          </a:p>
          <a:p>
            <a:r>
              <a:rPr lang="fi-FI" dirty="0"/>
              <a:t>More info at </a:t>
            </a:r>
            <a:r>
              <a:rPr lang="fi-FI" dirty="0">
                <a:hlinkClick r:id="rId3"/>
              </a:rPr>
              <a:t>KQCircuits </a:t>
            </a:r>
            <a:r>
              <a:rPr lang="fi-FI" dirty="0" err="1">
                <a:hlinkClick r:id="rId3"/>
              </a:rPr>
              <a:t>docs</a:t>
            </a:r>
            <a:r>
              <a:rPr lang="fi-FI" dirty="0">
                <a:hlinkClick r:id="rId3"/>
              </a:rPr>
              <a:t> </a:t>
            </a:r>
            <a:r>
              <a:rPr lang="fi-FI" b="1" dirty="0">
                <a:hlinkClick r:id="rId3"/>
              </a:rPr>
              <a:t>→</a:t>
            </a:r>
            <a:r>
              <a:rPr lang="fi-FI" dirty="0">
                <a:hlinkClick r:id="rId3"/>
              </a:rPr>
              <a:t> </a:t>
            </a:r>
            <a:r>
              <a:rPr lang="fi-FI" dirty="0" err="1">
                <a:hlinkClick r:id="rId3"/>
              </a:rPr>
              <a:t>Developer</a:t>
            </a:r>
            <a:r>
              <a:rPr lang="fi-FI" dirty="0">
                <a:hlinkClick r:id="rId3"/>
              </a:rPr>
              <a:t> Guide </a:t>
            </a:r>
            <a:r>
              <a:rPr lang="fi-FI" b="1" dirty="0">
                <a:hlinkClick r:id="rId3"/>
              </a:rPr>
              <a:t>→</a:t>
            </a:r>
            <a:r>
              <a:rPr lang="fi-FI" dirty="0">
                <a:hlinkClick r:id="rId3"/>
              </a:rPr>
              <a:t> </a:t>
            </a:r>
            <a:r>
              <a:rPr lang="fi-FI" dirty="0" err="1">
                <a:hlinkClick r:id="rId3"/>
              </a:rPr>
              <a:t>Containers</a:t>
            </a:r>
            <a:r>
              <a:rPr lang="fi-FI" dirty="0">
                <a:hlinkClick r:id="rId3"/>
              </a:rPr>
              <a:t> </a:t>
            </a:r>
            <a:r>
              <a:rPr lang="fi-FI" b="1" dirty="0">
                <a:hlinkClick r:id="rId3"/>
              </a:rPr>
              <a:t>→</a:t>
            </a:r>
            <a:r>
              <a:rPr lang="fi-FI" dirty="0">
                <a:hlinkClick r:id="rId3"/>
              </a:rPr>
              <a:t> </a:t>
            </a:r>
            <a:r>
              <a:rPr lang="fi-FI" dirty="0" err="1">
                <a:hlinkClick r:id="rId3"/>
              </a:rPr>
              <a:t>Singularity</a:t>
            </a:r>
            <a:r>
              <a:rPr lang="fi-FI" dirty="0">
                <a:hlinkClick r:id="rId3"/>
              </a:rPr>
              <a:t> </a:t>
            </a:r>
            <a:r>
              <a:rPr lang="fi-FI" dirty="0" err="1">
                <a:hlinkClick r:id="rId3"/>
              </a:rPr>
              <a:t>usage</a:t>
            </a:r>
            <a:endParaRPr lang="en-FI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C125F5-5411-2E7B-D48A-C2AA7727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Alternative: </a:t>
            </a:r>
            <a:br>
              <a:rPr lang="fi-FI"/>
            </a:br>
            <a:r>
              <a:rPr lang="fi-FI"/>
              <a:t>Singularity container</a:t>
            </a:r>
            <a:endParaRPr lang="en-FI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A7677CE-801C-4F9D-DFC1-533C5BC5F4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303" t="2" r="49953" b="-2"/>
          <a:stretch/>
        </p:blipFill>
        <p:spPr>
          <a:xfrm>
            <a:off x="7367147" y="612523"/>
            <a:ext cx="4506912" cy="5426327"/>
          </a:xfrm>
        </p:spPr>
      </p:pic>
      <p:pic>
        <p:nvPicPr>
          <p:cNvPr id="1027" name="Picture 3" descr="Logo">
            <a:extLst>
              <a:ext uri="{FF2B5EF4-FFF2-40B4-BE49-F238E27FC236}">
                <a16:creationId xmlns:a16="http://schemas.microsoft.com/office/drawing/2014/main" id="{2DFF6A35-98C7-81A1-4FCD-86C5CA682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93"/>
          <a:stretch/>
        </p:blipFill>
        <p:spPr bwMode="auto">
          <a:xfrm>
            <a:off x="5457547" y="819280"/>
            <a:ext cx="1519276" cy="107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28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4176210-40E1-D5A2-C0A3-21CDA72C8122}"/>
              </a:ext>
            </a:extLst>
          </p:cNvPr>
          <p:cNvSpPr txBox="1">
            <a:spLocks/>
          </p:cNvSpPr>
          <p:nvPr/>
        </p:nvSpPr>
        <p:spPr>
          <a:xfrm>
            <a:off x="334372" y="1666874"/>
            <a:ext cx="5028936" cy="4343473"/>
          </a:xfrm>
          <a:prstGeom prst="rect">
            <a:avLst/>
          </a:prstGeom>
        </p:spPr>
        <p:txBody>
          <a:bodyPr/>
          <a:lstStyle>
            <a:lvl1pPr marL="228603" indent="-228603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/>
              <a:t>As an </a:t>
            </a:r>
            <a:r>
              <a:rPr lang="fi-FI" sz="2000" dirty="0" err="1"/>
              <a:t>example</a:t>
            </a:r>
            <a:r>
              <a:rPr lang="fi-FI" sz="2000" dirty="0"/>
              <a:t>, </a:t>
            </a:r>
            <a:r>
              <a:rPr lang="fi-FI" sz="2000" dirty="0" err="1"/>
              <a:t>let’s</a:t>
            </a:r>
            <a:r>
              <a:rPr lang="fi-FI" sz="2000" dirty="0"/>
              <a:t> </a:t>
            </a:r>
            <a:r>
              <a:rPr lang="fi-FI" sz="2000" dirty="0" err="1"/>
              <a:t>run</a:t>
            </a:r>
            <a:r>
              <a:rPr lang="fi-FI" sz="2000" dirty="0"/>
              <a:t> a </a:t>
            </a:r>
            <a:r>
              <a:rPr lang="fi-FI" sz="2000" b="1" dirty="0" err="1"/>
              <a:t>simulation</a:t>
            </a:r>
            <a:r>
              <a:rPr lang="fi-FI" sz="2000" b="1" dirty="0"/>
              <a:t> </a:t>
            </a:r>
            <a:r>
              <a:rPr lang="fi-FI" sz="2000" b="1" dirty="0" err="1"/>
              <a:t>script</a:t>
            </a:r>
            <a:r>
              <a:rPr lang="fi-FI" sz="2000" dirty="0"/>
              <a:t> </a:t>
            </a:r>
            <a:r>
              <a:rPr lang="fi-FI" sz="2000" dirty="0" err="1"/>
              <a:t>generating</a:t>
            </a:r>
            <a:r>
              <a:rPr lang="fi-FI" sz="2000" dirty="0"/>
              <a:t> 4 </a:t>
            </a:r>
            <a:r>
              <a:rPr lang="fi-FI" sz="2000" dirty="0" err="1"/>
              <a:t>simulations</a:t>
            </a:r>
            <a:r>
              <a:rPr lang="fi-FI" sz="2000" dirty="0"/>
              <a:t> and </a:t>
            </a:r>
            <a:r>
              <a:rPr lang="fi-FI" sz="2000" dirty="0" err="1"/>
              <a:t>run</a:t>
            </a:r>
            <a:r>
              <a:rPr lang="fi-FI" sz="2000" dirty="0"/>
              <a:t> </a:t>
            </a:r>
            <a:r>
              <a:rPr lang="fi-FI" sz="2000" dirty="0" err="1"/>
              <a:t>them</a:t>
            </a:r>
            <a:r>
              <a:rPr lang="fi-FI" sz="2000" dirty="0"/>
              <a:t> in </a:t>
            </a:r>
            <a:r>
              <a:rPr lang="fi-FI" sz="2000" dirty="0" err="1"/>
              <a:t>parallel</a:t>
            </a:r>
            <a:r>
              <a:rPr lang="fi-FI" sz="20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000" dirty="0" err="1"/>
              <a:t>From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root</a:t>
            </a:r>
            <a:r>
              <a:rPr lang="fi-FI" sz="2000" dirty="0"/>
              <a:t> </a:t>
            </a:r>
            <a:r>
              <a:rPr lang="fi-FI" sz="2000" dirty="0" err="1"/>
              <a:t>folder</a:t>
            </a:r>
            <a:r>
              <a:rPr lang="fi-FI" sz="2000" dirty="0"/>
              <a:t> for KQC, </a:t>
            </a:r>
            <a:r>
              <a:rPr lang="fi-FI" sz="2000" dirty="0" err="1"/>
              <a:t>run</a:t>
            </a:r>
            <a:r>
              <a:rPr lang="fi-FI" sz="2000" dirty="0"/>
              <a:t> (</a:t>
            </a:r>
            <a:r>
              <a:rPr lang="fi-FI" sz="2000" dirty="0" err="1"/>
              <a:t>or</a:t>
            </a:r>
            <a:r>
              <a:rPr lang="fi-FI" sz="2000" dirty="0"/>
              <a:t> </a:t>
            </a:r>
            <a:r>
              <a:rPr lang="fi-FI" sz="2000" dirty="0" err="1"/>
              <a:t>execute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file</a:t>
            </a:r>
            <a:r>
              <a:rPr lang="fi-FI" sz="2000" dirty="0"/>
              <a:t> in </a:t>
            </a:r>
            <a:r>
              <a:rPr lang="fi-FI" sz="2000" dirty="0" err="1"/>
              <a:t>your</a:t>
            </a:r>
            <a:r>
              <a:rPr lang="fi-FI" sz="2000" dirty="0"/>
              <a:t> IDE)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9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python klayout_package/python/scripts/simulations/simple_workload_manager_example.py</a:t>
            </a:r>
          </a:p>
          <a:p>
            <a:pPr marL="0" indent="0">
              <a:buNone/>
            </a:pPr>
            <a:r>
              <a:rPr lang="fi-FI" sz="2000" dirty="0" err="1">
                <a:ea typeface="Source Code Variable" panose="020B0309030403020204" pitchFamily="49" charset="0"/>
              </a:rPr>
              <a:t>This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should</a:t>
            </a:r>
            <a:r>
              <a:rPr lang="fi-FI" sz="2000" dirty="0">
                <a:ea typeface="Source Code Variable" panose="020B0309030403020204" pitchFamily="49" charset="0"/>
              </a:rPr>
              <a:t> open </a:t>
            </a:r>
            <a:r>
              <a:rPr lang="fi-FI" sz="2000" dirty="0" err="1">
                <a:ea typeface="Source Code Variable" panose="020B0309030403020204" pitchFamily="49" charset="0"/>
              </a:rPr>
              <a:t>KLayout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with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exported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geometries</a:t>
            </a:r>
            <a:r>
              <a:rPr lang="fi-FI" sz="2000" dirty="0">
                <a:ea typeface="Source Code Variable" panose="020B0309030403020204" pitchFamily="49" charset="0"/>
              </a:rPr>
              <a:t>, </a:t>
            </a:r>
            <a:r>
              <a:rPr lang="fi-FI" sz="2000" dirty="0" err="1">
                <a:ea typeface="Source Code Variable" panose="020B0309030403020204" pitchFamily="49" charset="0"/>
              </a:rPr>
              <a:t>you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may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b="1" dirty="0" err="1">
                <a:ea typeface="Source Code Variable" panose="020B0309030403020204" pitchFamily="49" charset="0"/>
              </a:rPr>
              <a:t>close</a:t>
            </a:r>
            <a:r>
              <a:rPr lang="fi-FI" sz="2000" b="1" dirty="0">
                <a:ea typeface="Source Code Variable" panose="020B0309030403020204" pitchFamily="49" charset="0"/>
              </a:rPr>
              <a:t> </a:t>
            </a:r>
            <a:r>
              <a:rPr lang="fi-FI" sz="2000" b="1" dirty="0" err="1">
                <a:ea typeface="Source Code Variable" panose="020B0309030403020204" pitchFamily="49" charset="0"/>
              </a:rPr>
              <a:t>this</a:t>
            </a:r>
            <a:r>
              <a:rPr lang="fi-FI" sz="2000" dirty="0">
                <a:ea typeface="Source Code Variable" panose="020B0309030403020204" pitchFamily="49" charset="0"/>
              </a:rPr>
              <a:t>.</a:t>
            </a:r>
            <a:endParaRPr lang="en-GB" sz="2000" dirty="0">
              <a:latin typeface="Source Code Variable" panose="020B0309030403020204" pitchFamily="49" charset="0"/>
              <a:ea typeface="Source Code Variable" panose="020B030903040302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FI" sz="2000" dirty="0">
              <a:latin typeface="Source Code Variable" panose="020B0309030403020204" pitchFamily="49" charset="0"/>
              <a:ea typeface="Source Code Variable" panose="020B0309030403020204" pitchFamily="49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F358000-388C-4A08-BA55-57F6A06FE4DD}"/>
              </a:ext>
            </a:extLst>
          </p:cNvPr>
          <p:cNvSpPr txBox="1">
            <a:spLocks/>
          </p:cNvSpPr>
          <p:nvPr/>
        </p:nvSpPr>
        <p:spPr>
          <a:xfrm>
            <a:off x="334962" y="522669"/>
            <a:ext cx="11562747" cy="1053883"/>
          </a:xfrm>
          <a:prstGeom prst="rect">
            <a:avLst/>
          </a:prstGeom>
        </p:spPr>
        <p:txBody>
          <a:bodyPr/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i-FI" dirty="0" err="1"/>
              <a:t>Running</a:t>
            </a:r>
            <a:r>
              <a:rPr lang="fi-FI" dirty="0"/>
              <a:t> </a:t>
            </a:r>
            <a:r>
              <a:rPr lang="fi-FI" dirty="0" err="1"/>
              <a:t>Simulations</a:t>
            </a:r>
            <a:endParaRPr lang="en-FI" dirty="0"/>
          </a:p>
        </p:txBody>
      </p:sp>
      <p:pic>
        <p:nvPicPr>
          <p:cNvPr id="19" name="Picture 18" descr="A black computer screen&#10;&#10;Description automatically generated with low confidence">
            <a:extLst>
              <a:ext uri="{FF2B5EF4-FFF2-40B4-BE49-F238E27FC236}">
                <a16:creationId xmlns:a16="http://schemas.microsoft.com/office/drawing/2014/main" id="{E1326B08-2EE7-17A0-E32A-41BCE5D22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985" y="1059602"/>
            <a:ext cx="6154053" cy="47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3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4176210-40E1-D5A2-C0A3-21CDA72C8122}"/>
              </a:ext>
            </a:extLst>
          </p:cNvPr>
          <p:cNvSpPr txBox="1">
            <a:spLocks/>
          </p:cNvSpPr>
          <p:nvPr/>
        </p:nvSpPr>
        <p:spPr>
          <a:xfrm>
            <a:off x="334371" y="1666874"/>
            <a:ext cx="5380688" cy="4343473"/>
          </a:xfrm>
          <a:prstGeom prst="rect">
            <a:avLst/>
          </a:prstGeom>
        </p:spPr>
        <p:txBody>
          <a:bodyPr/>
          <a:lstStyle>
            <a:lvl1pPr marL="228603" indent="-228603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 err="1">
                <a:ea typeface="Source Code Variable" panose="020B0309030403020204" pitchFamily="49" charset="0"/>
              </a:rPr>
              <a:t>Then</a:t>
            </a:r>
            <a:r>
              <a:rPr lang="fi-FI" sz="2000" dirty="0">
                <a:ea typeface="Source Code Variable" panose="020B0309030403020204" pitchFamily="49" charset="0"/>
              </a:rPr>
              <a:t> go to </a:t>
            </a:r>
            <a:r>
              <a:rPr lang="fi-FI" sz="2000" dirty="0" err="1">
                <a:ea typeface="Source Code Variable" panose="020B0309030403020204" pitchFamily="49" charset="0"/>
              </a:rPr>
              <a:t>your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b="1" dirty="0">
                <a:ea typeface="Source Code Variable" panose="020B0309030403020204" pitchFamily="49" charset="0"/>
              </a:rPr>
              <a:t>KQC </a:t>
            </a:r>
            <a:r>
              <a:rPr lang="fi-FI" sz="2000" b="1" dirty="0" err="1">
                <a:ea typeface="Source Code Variable" panose="020B0309030403020204" pitchFamily="49" charset="0"/>
              </a:rPr>
              <a:t>tmp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folder</a:t>
            </a:r>
            <a:r>
              <a:rPr lang="fi-FI" sz="2000" dirty="0">
                <a:ea typeface="Source Code Variable" panose="020B0309030403020204" pitchFamily="49" charset="0"/>
              </a:rPr>
              <a:t> (</a:t>
            </a:r>
            <a:r>
              <a:rPr lang="fi-FI" sz="20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KQCircuits/</a:t>
            </a:r>
            <a:r>
              <a:rPr lang="fi-FI" sz="20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tmp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by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default</a:t>
            </a:r>
            <a:r>
              <a:rPr lang="fi-FI" sz="2000" dirty="0">
                <a:ea typeface="Source Code Variable" panose="020B0309030403020204" pitchFamily="49" charset="0"/>
              </a:rPr>
              <a:t>). </a:t>
            </a:r>
            <a:r>
              <a:rPr lang="fi-FI" sz="2000" dirty="0" err="1">
                <a:ea typeface="Source Code Variable" panose="020B0309030403020204" pitchFamily="49" charset="0"/>
              </a:rPr>
              <a:t>This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may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be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overwritten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with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KQC_TMP_PATH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env</a:t>
            </a:r>
            <a:r>
              <a:rPr lang="fi-FI" sz="2000" dirty="0">
                <a:ea typeface="Source Code Variable" panose="020B0309030403020204" pitchFamily="49" charset="0"/>
              </a:rPr>
              <a:t>.</a:t>
            </a:r>
            <a:endParaRPr lang="en-GB" sz="2000" dirty="0">
              <a:ea typeface="Source Code Variable" panose="020B0309030403020204" pitchFamily="49" charset="0"/>
            </a:endParaRPr>
          </a:p>
          <a:p>
            <a:pPr marL="0" indent="0">
              <a:buNone/>
            </a:pPr>
            <a:r>
              <a:rPr lang="fi-FI" sz="2000" dirty="0" err="1">
                <a:ea typeface="Source Code Variable" panose="020B0309030403020204" pitchFamily="49" charset="0"/>
              </a:rPr>
              <a:t>Locate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dirty="0" err="1">
                <a:ea typeface="Source Code Variable" panose="020B0309030403020204" pitchFamily="49" charset="0"/>
              </a:rPr>
              <a:t>the</a:t>
            </a:r>
            <a:r>
              <a:rPr lang="fi-FI" sz="2000" dirty="0">
                <a:ea typeface="Source Code Variable" panose="020B0309030403020204" pitchFamily="49" charset="0"/>
              </a:rPr>
              <a:t> </a:t>
            </a:r>
            <a:r>
              <a:rPr lang="fi-FI" sz="2000" b="1" dirty="0" err="1">
                <a:ea typeface="Source Code Variable" panose="020B0309030403020204" pitchFamily="49" charset="0"/>
              </a:rPr>
              <a:t>script</a:t>
            </a:r>
            <a:r>
              <a:rPr lang="fi-FI" sz="2000" b="1" dirty="0">
                <a:ea typeface="Source Code Variable" panose="020B0309030403020204" pitchFamily="49" charset="0"/>
              </a:rPr>
              <a:t> output </a:t>
            </a:r>
            <a:r>
              <a:rPr lang="fi-FI" sz="2000" b="1" dirty="0" err="1">
                <a:ea typeface="Source Code Variable" panose="020B0309030403020204" pitchFamily="49" charset="0"/>
              </a:rPr>
              <a:t>folder</a:t>
            </a:r>
            <a:r>
              <a:rPr lang="fi-FI" sz="2000" b="1" dirty="0">
                <a:ea typeface="Source Code Variable" panose="020B0309030403020204" pitchFamily="49" charset="0"/>
              </a:rPr>
              <a:t> </a:t>
            </a:r>
            <a:r>
              <a:rPr lang="en-GB" sz="2000" dirty="0" err="1">
                <a:latin typeface="Source Code Variable" panose="020B0309030403020204" pitchFamily="49" charset="0"/>
                <a:ea typeface="Source Code Variable" panose="020B0309030403020204" pitchFamily="49" charset="0"/>
              </a:rPr>
              <a:t>simple_workload_manager_example</a:t>
            </a:r>
            <a:r>
              <a:rPr lang="en-GB" sz="20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_</a:t>
            </a:r>
            <a:br>
              <a:rPr lang="en-GB" sz="20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</a:br>
            <a:r>
              <a:rPr lang="en-GB" sz="20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output</a:t>
            </a:r>
            <a:r>
              <a:rPr lang="fi-FI" sz="2000" dirty="0">
                <a:ea typeface="Source Code Variable" panose="020B0309030403020204" pitchFamily="49" charset="0"/>
              </a:rPr>
              <a:t> and </a:t>
            </a:r>
            <a:r>
              <a:rPr lang="fi-FI" sz="2000" dirty="0" err="1">
                <a:ea typeface="Source Code Variable" panose="020B0309030403020204" pitchFamily="49" charset="0"/>
              </a:rPr>
              <a:t>enter</a:t>
            </a:r>
            <a:r>
              <a:rPr lang="fi-FI" sz="2000" dirty="0">
                <a:ea typeface="Source Code Variable" panose="020B0309030403020204" pitchFamily="49" charset="0"/>
              </a:rPr>
              <a:t> it.</a:t>
            </a:r>
            <a:endParaRPr lang="en-GB" sz="2000" dirty="0">
              <a:ea typeface="Source Code Variable" panose="020B0309030403020204" pitchFamily="49" charset="0"/>
            </a:endParaRPr>
          </a:p>
          <a:p>
            <a:pPr marL="0" indent="0">
              <a:buNone/>
            </a:pPr>
            <a:r>
              <a:rPr lang="en-GB" sz="2000" dirty="0">
                <a:ea typeface="Source Code Variable" panose="020B0309030403020204" pitchFamily="49" charset="0"/>
              </a:rPr>
              <a:t>All of the exported simulations are </a:t>
            </a:r>
            <a:r>
              <a:rPr lang="en-GB" sz="2000" b="1" dirty="0">
                <a:ea typeface="Source Code Variable" panose="020B0309030403020204" pitchFamily="49" charset="0"/>
              </a:rPr>
              <a:t>run</a:t>
            </a:r>
            <a:r>
              <a:rPr lang="en-GB" sz="2000" dirty="0">
                <a:ea typeface="Source Code Variable" panose="020B0309030403020204" pitchFamily="49" charset="0"/>
              </a:rPr>
              <a:t> (in parallel) </a:t>
            </a:r>
            <a:r>
              <a:rPr lang="en-GB" sz="2000" b="1" dirty="0">
                <a:ea typeface="Source Code Variable" panose="020B0309030403020204" pitchFamily="49" charset="0"/>
              </a:rPr>
              <a:t>by</a:t>
            </a:r>
            <a:r>
              <a:rPr lang="en-GB" sz="2000" dirty="0">
                <a:ea typeface="Source Code Variable" panose="020B0309030403020204" pitchFamily="49" charset="0"/>
              </a:rPr>
              <a:t> </a:t>
            </a:r>
            <a:r>
              <a:rPr lang="en-GB" sz="2000" b="1" dirty="0">
                <a:ea typeface="Source Code Variable" panose="020B0309030403020204" pitchFamily="49" charset="0"/>
              </a:rPr>
              <a:t>executing</a:t>
            </a:r>
            <a:r>
              <a:rPr lang="en-GB" sz="2000" dirty="0">
                <a:ea typeface="Source Code Variable" panose="020B0309030403020204" pitchFamily="49" charset="0"/>
              </a:rPr>
              <a:t> </a:t>
            </a:r>
            <a:r>
              <a:rPr lang="en-GB" sz="2000" dirty="0">
                <a:latin typeface="Source Code Variable" panose="020B0309030403020204" pitchFamily="49" charset="0"/>
                <a:ea typeface="Source Code Variable" panose="020B0309030403020204" pitchFamily="49" charset="0"/>
              </a:rPr>
              <a:t>./simulation.sh</a:t>
            </a:r>
            <a:endParaRPr lang="en-GB" sz="2000" dirty="0">
              <a:ea typeface="Source Code Variable" panose="020B0309030403020204" pitchFamily="49" charset="0"/>
            </a:endParaRPr>
          </a:p>
          <a:p>
            <a:pPr marL="0" indent="0">
              <a:buNone/>
            </a:pPr>
            <a:r>
              <a:rPr lang="en-GB" sz="2000" dirty="0">
                <a:ea typeface="Source Code Variable" panose="020B0309030403020204" pitchFamily="49" charset="0"/>
              </a:rPr>
              <a:t>By default, the mesh is shown in </a:t>
            </a:r>
            <a:r>
              <a:rPr lang="en-GB" sz="2000" dirty="0" err="1">
                <a:ea typeface="Source Code Variable" panose="020B0309030403020204" pitchFamily="49" charset="0"/>
              </a:rPr>
              <a:t>gmsh</a:t>
            </a:r>
            <a:r>
              <a:rPr lang="en-GB" sz="2000" dirty="0">
                <a:ea typeface="Source Code Variable" panose="020B0309030403020204" pitchFamily="49" charset="0"/>
              </a:rPr>
              <a:t> before simulating. These windows need to be closed to continue.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FI" sz="2000" dirty="0">
              <a:latin typeface="Source Code Variable" panose="020B0309030403020204" pitchFamily="49" charset="0"/>
              <a:ea typeface="Source Code Variable" panose="020B0309030403020204" pitchFamily="49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F358000-388C-4A08-BA55-57F6A06FE4DD}"/>
              </a:ext>
            </a:extLst>
          </p:cNvPr>
          <p:cNvSpPr txBox="1">
            <a:spLocks/>
          </p:cNvSpPr>
          <p:nvPr/>
        </p:nvSpPr>
        <p:spPr>
          <a:xfrm>
            <a:off x="334962" y="522669"/>
            <a:ext cx="11562747" cy="1053883"/>
          </a:xfrm>
          <a:prstGeom prst="rect">
            <a:avLst/>
          </a:prstGeom>
        </p:spPr>
        <p:txBody>
          <a:bodyPr/>
          <a:lstStyle>
            <a:lvl1pPr algn="l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i-FI" dirty="0" err="1"/>
              <a:t>Running</a:t>
            </a:r>
            <a:r>
              <a:rPr lang="fi-FI" dirty="0"/>
              <a:t> </a:t>
            </a:r>
            <a:r>
              <a:rPr lang="fi-FI" dirty="0" err="1"/>
              <a:t>Simulations</a:t>
            </a:r>
            <a:endParaRPr lang="en-FI" dirty="0"/>
          </a:p>
        </p:txBody>
      </p:sp>
      <p:pic>
        <p:nvPicPr>
          <p:cNvPr id="6" name="Picture 5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BDB56AED-4E06-08BF-911C-C5C9EFE4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59" y="747346"/>
            <a:ext cx="6476941" cy="535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79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QM - 2022">
      <a:dk1>
        <a:srgbClr val="000000"/>
      </a:dk1>
      <a:lt1>
        <a:srgbClr val="FFFFFF"/>
      </a:lt1>
      <a:dk2>
        <a:srgbClr val="F7F7F7"/>
      </a:dk2>
      <a:lt2>
        <a:srgbClr val="E1DEDB"/>
      </a:lt2>
      <a:accent1>
        <a:srgbClr val="759DEB"/>
      </a:accent1>
      <a:accent2>
        <a:srgbClr val="5FDD97"/>
      </a:accent2>
      <a:accent3>
        <a:srgbClr val="DE5549"/>
      </a:accent3>
      <a:accent4>
        <a:srgbClr val="DEC854"/>
      </a:accent4>
      <a:accent5>
        <a:srgbClr val="00B1E3"/>
      </a:accent5>
      <a:accent6>
        <a:srgbClr val="02D99F"/>
      </a:accent6>
      <a:hlink>
        <a:srgbClr val="00B1E3"/>
      </a:hlink>
      <a:folHlink>
        <a:srgbClr val="02D99F"/>
      </a:folHlink>
    </a:clrScheme>
    <a:fontScheme name="IQM Sans Serif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BD817FB-3A4B-4A15-B3EB-61191D34E9A9}" vid="{B37B6771-1EF7-4619-8645-A395300CE8E6}"/>
    </a:ext>
  </a:extLst>
</a:theme>
</file>

<file path=ppt/theme/theme2.xml><?xml version="1.0" encoding="utf-8"?>
<a:theme xmlns:a="http://schemas.openxmlformats.org/drawingml/2006/main" name="Office Dark Theme">
  <a:themeElements>
    <a:clrScheme name="IQM - 2022">
      <a:dk1>
        <a:srgbClr val="000000"/>
      </a:dk1>
      <a:lt1>
        <a:srgbClr val="FFFFFF"/>
      </a:lt1>
      <a:dk2>
        <a:srgbClr val="F7F7F7"/>
      </a:dk2>
      <a:lt2>
        <a:srgbClr val="E1DEDB"/>
      </a:lt2>
      <a:accent1>
        <a:srgbClr val="759DEB"/>
      </a:accent1>
      <a:accent2>
        <a:srgbClr val="5FDD97"/>
      </a:accent2>
      <a:accent3>
        <a:srgbClr val="DE5549"/>
      </a:accent3>
      <a:accent4>
        <a:srgbClr val="DEC854"/>
      </a:accent4>
      <a:accent5>
        <a:srgbClr val="00B1E3"/>
      </a:accent5>
      <a:accent6>
        <a:srgbClr val="02D99F"/>
      </a:accent6>
      <a:hlink>
        <a:srgbClr val="5FDD97"/>
      </a:hlink>
      <a:folHlink>
        <a:srgbClr val="759DEB"/>
      </a:folHlink>
    </a:clrScheme>
    <a:fontScheme name="IQM">
      <a:majorFont>
        <a:latin typeface="Monument Grotesk"/>
        <a:ea typeface=""/>
        <a:cs typeface=""/>
      </a:majorFont>
      <a:minorFont>
        <a:latin typeface="Monument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BD817FB-3A4B-4A15-B3EB-61191D34E9A9}" vid="{5C9DC0B8-BB9B-483F-AAF6-EB2A372C62B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2ADF00DD55514AA737DD7B1D86D3C6" ma:contentTypeVersion="13" ma:contentTypeDescription="Create a new document." ma:contentTypeScope="" ma:versionID="6e7da796122805836ecf52d46f985414">
  <xsd:schema xmlns:xsd="http://www.w3.org/2001/XMLSchema" xmlns:xs="http://www.w3.org/2001/XMLSchema" xmlns:p="http://schemas.microsoft.com/office/2006/metadata/properties" xmlns:ns2="7e8c6fc8-b6a1-4e44-ad76-07cee3f632d9" xmlns:ns3="c2daaf82-1853-4855-9448-43479372ce5b" targetNamespace="http://schemas.microsoft.com/office/2006/metadata/properties" ma:root="true" ma:fieldsID="a4f05c04458dce9d3834bc139b3a335e" ns2:_="" ns3:_="">
    <xsd:import namespace="7e8c6fc8-b6a1-4e44-ad76-07cee3f632d9"/>
    <xsd:import namespace="c2daaf82-1853-4855-9448-43479372ce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c6fc8-b6a1-4e44-ad76-07cee3f632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aaf82-1853-4855-9448-43479372ce5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FC6962-3D99-4F47-98FC-E2D7B73F8DC6}">
  <ds:schemaRefs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7e8c6fc8-b6a1-4e44-ad76-07cee3f632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2daaf82-1853-4855-9448-43479372ce5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ED015C1-9F5D-49E8-B9BA-38A1C937B8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299162-B93C-4072-A283-53A78B0C4C34}">
  <ds:schemaRefs>
    <ds:schemaRef ds:uri="7e8c6fc8-b6a1-4e44-ad76-07cee3f632d9"/>
    <ds:schemaRef ds:uri="c2daaf82-1853-4855-9448-43479372ce5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IQM_PowerPoint_Template (2022)</Template>
  <TotalTime>3066</TotalTime>
  <Words>4013</Words>
  <Application>Microsoft Macintosh PowerPoint</Application>
  <PresentationFormat>Widescreen</PresentationFormat>
  <Paragraphs>356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Microsoft Sans Serif</vt:lpstr>
      <vt:lpstr>Monument Grotesk</vt:lpstr>
      <vt:lpstr>Cartograph Mono CF Medium</vt:lpstr>
      <vt:lpstr>Calibri</vt:lpstr>
      <vt:lpstr>Cambria Math</vt:lpstr>
      <vt:lpstr>Wingdings</vt:lpstr>
      <vt:lpstr>Libertinus Math</vt:lpstr>
      <vt:lpstr>Arial</vt:lpstr>
      <vt:lpstr>Source Code Pro</vt:lpstr>
      <vt:lpstr>Source Code Variable</vt:lpstr>
      <vt:lpstr>Office Theme</vt:lpstr>
      <vt:lpstr>Office Dark Theme</vt:lpstr>
      <vt:lpstr>KQCircuits: Simulations</vt:lpstr>
      <vt:lpstr>PowerPoint Presentation</vt:lpstr>
      <vt:lpstr>Installing Elmer</vt:lpstr>
      <vt:lpstr>Preparing for simulations</vt:lpstr>
      <vt:lpstr>PowerPoint Presentation</vt:lpstr>
      <vt:lpstr>PowerPoint Presentation</vt:lpstr>
      <vt:lpstr>Alternative:  Singularity container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Simulations in KQCircuits</vt:lpstr>
      <vt:lpstr>Creating Simulations</vt:lpstr>
      <vt:lpstr>Create a Simulation class</vt:lpstr>
      <vt:lpstr>Create a  Simulation script</vt:lpstr>
      <vt:lpstr>Setting Elmer parameters</vt:lpstr>
      <vt:lpstr>Parameter sweeps</vt:lpstr>
      <vt:lpstr>Qubit analysis</vt:lpstr>
      <vt:lpstr>PowerPoint Presentation</vt:lpstr>
      <vt:lpstr>Lumped-element model for C_Σ</vt:lpstr>
      <vt:lpstr>PowerPoint Presentation</vt:lpstr>
      <vt:lpstr>PowerPoint Presentation</vt:lpstr>
      <vt:lpstr>PowerPoint Presentation</vt:lpstr>
      <vt:lpstr>Summary  What we learned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KQCircuits Winter School Simulations</dc:title>
  <dc:creator>Niko Savola</dc:creator>
  <cp:lastModifiedBy>Stefan Seegerer</cp:lastModifiedBy>
  <cp:revision>205</cp:revision>
  <dcterms:created xsi:type="dcterms:W3CDTF">2023-01-03T09:55:39Z</dcterms:created>
  <dcterms:modified xsi:type="dcterms:W3CDTF">2023-11-06T09:46:30Z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0x0101005F2ADF00DD55514AA737DD7B1D86D3C6</vt:lpwstr>
  </property>
</Properties>
</file>